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0" r:id="rId2"/>
    <p:sldMasterId id="2147483702" r:id="rId3"/>
    <p:sldMasterId id="2147483730" r:id="rId4"/>
    <p:sldMasterId id="2147483732" r:id="rId5"/>
    <p:sldMasterId id="2147483759" r:id="rId6"/>
  </p:sldMasterIdLst>
  <p:notesMasterIdLst>
    <p:notesMasterId r:id="rId64"/>
  </p:notesMasterIdLst>
  <p:sldIdLst>
    <p:sldId id="287" r:id="rId7"/>
    <p:sldId id="258" r:id="rId8"/>
    <p:sldId id="259" r:id="rId9"/>
    <p:sldId id="260" r:id="rId10"/>
    <p:sldId id="261" r:id="rId11"/>
    <p:sldId id="275" r:id="rId12"/>
    <p:sldId id="276" r:id="rId13"/>
    <p:sldId id="279" r:id="rId14"/>
    <p:sldId id="267" r:id="rId15"/>
    <p:sldId id="268" r:id="rId16"/>
    <p:sldId id="280" r:id="rId17"/>
    <p:sldId id="281" r:id="rId18"/>
    <p:sldId id="282" r:id="rId19"/>
    <p:sldId id="283" r:id="rId20"/>
    <p:sldId id="288" r:id="rId21"/>
    <p:sldId id="293" r:id="rId22"/>
    <p:sldId id="294" r:id="rId23"/>
    <p:sldId id="263" r:id="rId24"/>
    <p:sldId id="265" r:id="rId25"/>
    <p:sldId id="266" r:id="rId26"/>
    <p:sldId id="295" r:id="rId27"/>
    <p:sldId id="284" r:id="rId28"/>
    <p:sldId id="269" r:id="rId29"/>
    <p:sldId id="296" r:id="rId30"/>
    <p:sldId id="285" r:id="rId31"/>
    <p:sldId id="292" r:id="rId32"/>
    <p:sldId id="297" r:id="rId33"/>
    <p:sldId id="298" r:id="rId34"/>
    <p:sldId id="299" r:id="rId35"/>
    <p:sldId id="300" r:id="rId36"/>
    <p:sldId id="301" r:id="rId37"/>
    <p:sldId id="302" r:id="rId38"/>
    <p:sldId id="304" r:id="rId39"/>
    <p:sldId id="2568" r:id="rId40"/>
    <p:sldId id="308" r:id="rId41"/>
    <p:sldId id="309" r:id="rId42"/>
    <p:sldId id="310" r:id="rId43"/>
    <p:sldId id="311" r:id="rId44"/>
    <p:sldId id="312" r:id="rId45"/>
    <p:sldId id="313" r:id="rId46"/>
    <p:sldId id="290" r:id="rId47"/>
    <p:sldId id="291" r:id="rId48"/>
    <p:sldId id="314" r:id="rId49"/>
    <p:sldId id="315" r:id="rId50"/>
    <p:sldId id="316" r:id="rId51"/>
    <p:sldId id="317" r:id="rId52"/>
    <p:sldId id="318" r:id="rId53"/>
    <p:sldId id="319" r:id="rId54"/>
    <p:sldId id="320" r:id="rId55"/>
    <p:sldId id="321" r:id="rId56"/>
    <p:sldId id="322" r:id="rId57"/>
    <p:sldId id="323" r:id="rId58"/>
    <p:sldId id="324" r:id="rId59"/>
    <p:sldId id="325" r:id="rId60"/>
    <p:sldId id="273" r:id="rId61"/>
    <p:sldId id="2566" r:id="rId62"/>
    <p:sldId id="2567"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2" autoAdjust="0"/>
    <p:restoredTop sz="94628"/>
  </p:normalViewPr>
  <p:slideViewPr>
    <p:cSldViewPr snapToGrid="0">
      <p:cViewPr varScale="1">
        <p:scale>
          <a:sx n="101" d="100"/>
          <a:sy n="101" d="100"/>
        </p:scale>
        <p:origin x="120"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5437C-F01F-4911-A9CE-A5DA0E443CEE}"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5C8CA4-3BE4-4C9A-9C35-FAE595BFE14A}" type="slidenum">
              <a:rPr lang="en-US" smtClean="0"/>
              <a:t>‹#›</a:t>
            </a:fld>
            <a:endParaRPr lang="en-US"/>
          </a:p>
        </p:txBody>
      </p:sp>
    </p:spTree>
    <p:extLst>
      <p:ext uri="{BB962C8B-B14F-4D97-AF65-F5344CB8AC3E}">
        <p14:creationId xmlns:p14="http://schemas.microsoft.com/office/powerpoint/2010/main" val="3809321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1F810D-3918-4DE2-B1E7-F8999A5EBC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5896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This patient’s problem is not an infection caused by two bacteria, but rather a dysfunction of her biofilm resulting in prolonged periods of low pH and net mineral loss from the teeth. She came to me as a new patient in this present condition. Her previous dentist had placed 6 porcelain crowns on her maxillary incisors less than 2 years earlier. Already two of them had failed completely. This is the GV Black surgical model of treating this disease, and it doesn’t work. </a:t>
            </a:r>
            <a:endParaRPr/>
          </a:p>
        </p:txBody>
      </p:sp>
      <p:sp>
        <p:nvSpPr>
          <p:cNvPr id="239" name="Google Shape;23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5C8CA4-3BE4-4C9A-9C35-FAE595BFE14A}" type="slidenum">
              <a:rPr lang="en-US" smtClean="0"/>
              <a:t>8</a:t>
            </a:fld>
            <a:endParaRPr lang="en-US"/>
          </a:p>
        </p:txBody>
      </p:sp>
    </p:spTree>
    <p:extLst>
      <p:ext uri="{BB962C8B-B14F-4D97-AF65-F5344CB8AC3E}">
        <p14:creationId xmlns:p14="http://schemas.microsoft.com/office/powerpoint/2010/main" val="3157879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Background: Dental caries risk factors have been expanded to not only emphasize biology, dietary and oral habits but also broader social determinants such as socioeconomic factors and the utilization of health services. The aim was to review sociobehavioural/cultural and socioeconomic determinants of dental caries in children residing in the Middle East and North Africa (MENA) region.</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A search was conducted in the PubMed/Medline database and Google Scholar to identify studies published from 2000 to 2019 covering children using key search terms. In the initial stages, titles, abstracts and, if needed, full articles were screened for eligibility. In the final stage, all included articles were reassessed and read, and relevant data were extracted.</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Out of 600 initial articles, a total of 77 were included in this review, of which 74 were cross-sectional, 2 were longitudinal and one was a case-control study. The studies included a total of 94,491 participants in 14 countries across the MENA region. A majority used the World Health Organization scoring system to assess dental caries. The caries prevalence ranged between 17.2% and 88.8%, early childhood caries between 3% and 57% and decayed missing filled teeth (dmft) varied between 0.6 and 8.5 across the various age groups. Increased age, low maternal education, low overall socioeconomic status, decreased frequency of tooth brushing, low parental involvement, poor oral habits, infant feeding practices and sugar consumption were among the most prevalent determinants for increased risk of caries in the reviewed studies.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Dental caries was found to be high among children in many of the studies published from MENA. The key determinants of dental caries were found to include factors related to child characteristics, family background, oral hygiene and infant feeding and eating habits. The high dental caries prevalence emphasises the need to address the prevailing modifiable sociobehavioural and socioeconomic determinants by translating them into effective oral health prevention policies and programmes.</a:t>
            </a:r>
            <a:endParaRPr/>
          </a:p>
        </p:txBody>
      </p:sp>
      <p:sp>
        <p:nvSpPr>
          <p:cNvPr id="325" name="Google Shape;32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review aimed to systematically evaluate the occurrence of caries in patients with inflammatory bowel disease (IBD), either Crohn's disease (CD) or ulcerative colitis (UC), compared to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endParaRPr/>
          </a:p>
        </p:txBody>
      </p:sp>
      <p:sp>
        <p:nvSpPr>
          <p:cNvPr id="229" name="Google Shape;22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16</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Background: Dental caries risk factors have been expanded to not only emphasize biology, dietary and oral habits but also broader social determinants such as socioeconomic factors and the utilization of health services. The aim was to review sociobehavioural/cultural and socioeconomic determinants of dental caries in children residing in the Middle East and North Africa (MENA) region.</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A search was conducted in the PubMed/Medline database and Google Scholar to identify studies published from 2000 to 2019 covering children using key search terms. In the initial stages, titles, abstracts and, if needed, full articles were screened for eligibility. In the final stage, all included articles were reassessed and read, and relevant data were extracted.</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Out of 600 initial articles, a total of 77 were included in this review, of which 74 were cross-sectional, 2 were longitudinal and one was a case-control study. The studies included a total of 94,491 participants in 14 countries across the MENA region. A majority used the World Health Organization scoring system to assess dental caries. The caries prevalence ranged between 17.2% and 88.8%, early childhood caries between 3% and 57% and decayed missing filled teeth (dmft) varied between 0.6 and 8.5 across the various age groups. Increased age, low maternal education, low overall socioeconomic status, decreased frequency of tooth brushing, low parental involvement, poor oral habits, infant feeding practices and sugar consumption were among the most prevalent determinants for increased risk of caries in the reviewed studies.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Dental caries was found to be high among children in many of the studies published from MENA. The key determinants of dental caries were found to include factors related to child characteristics, family background, oral hygiene and infant feeding and eating habits. The high dental caries prevalence emphasises the need to address the prevailing modifiable sociobehavioural and socioeconomic determinants by translating them into effective oral health prevention policies and programmes.</a:t>
            </a:r>
            <a:endParaRPr/>
          </a:p>
        </p:txBody>
      </p:sp>
      <p:sp>
        <p:nvSpPr>
          <p:cNvPr id="236" name="Google Shape;23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17</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Background: Dental caries risk factors have been expanded to not only emphasize biology, dietary and oral habits but also broader social determinants such as socioeconomic factors and the utilization of health services. The aim was to review sociobehavioural/cultural and socioeconomic determinants of dental caries in children residing in the Middle East and North Africa (MENA) region.</a:t>
            </a:r>
          </a:p>
          <a:p>
            <a:endParaRPr lang="en-US"/>
          </a:p>
          <a:p>
            <a:r>
              <a:rPr lang="en-US"/>
              <a:t>Methods: A search was conducted in the PubMed/Medline database and Google Scholar to identify studies published from 2000 to 2019 covering children using key search terms. In the initial stages, titles, abstracts and, if needed, full articles were screened for eligibility. In the final stage, all included articles were reassessed and read, and relevant data were extracted.</a:t>
            </a:r>
          </a:p>
          <a:p>
            <a:endParaRPr lang="en-US"/>
          </a:p>
          <a:p>
            <a:r>
              <a:rPr lang="en-US"/>
              <a:t>Results: Out of 600 initial articles, a total of 77 were included in this review, of which 74 were cross-sectional, 2 were longitudinal and one was a case-control study. The studies included a total of 94,491 participants in 14 countries across the MENA region. A majority used the World Health Organization scoring system to assess dental caries. The caries prevalence ranged between 17.2% and 88.8%, early childhood caries between 3% and 57% and decayed missing filled teeth (dmft) varied between 0.6 and 8.5 across the various age groups. Increased age, low maternal education, low overall socioeconomic status, decreased frequency of tooth brushing, low parental involvement, poor oral habits, infant feeding practices and sugar consumption were among the most prevalent determinants for increased risk of caries in the reviewed studies.</a:t>
            </a:r>
          </a:p>
          <a:p>
            <a:endParaRPr lang="en-US"/>
          </a:p>
          <a:p>
            <a:r>
              <a:rPr lang="en-US"/>
              <a:t>Conclusions: Dental caries was found to be high among children in many of the studies published from MENA. The key determinants of dental caries were found to include factors related to child characteristics, family background, oral hygiene and infant feeding and eating habits. The high dental caries prevalence emphasises the need to address the prevailing modifiable sociobehavioural and socioeconomic determinants by translating them into effective oral health prevention policies and programmes.</a:t>
            </a:r>
          </a:p>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review aimed to systematically evaluate the occurrence of caries in patients with inflammatory bowel disease (IBD), either Crohn's disease (CD) or ulcerative colitis (UC), compared to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endParaRPr/>
          </a:p>
        </p:txBody>
      </p:sp>
      <p:sp>
        <p:nvSpPr>
          <p:cNvPr id="297" name="Google Shape;29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23</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Abstract:This study was done to identify the correlation between cariogenic S. mutans and CVD patients of Iraqi population. Materials and Method: Eighty six cardiovascular Iraqi patients between (24-70) years old were investigated for their association with cariogenic S. mutans. Pathological samples of vascular and heart valve biopsies and atherosclerotic plaques from the catheter tips of the diagnostic and therapeutic catheters of CVD patients were analyzed with molecular PCR technique with two types of primers, 16s universal primer and S. mutans serotype-specific primer sets genotyping was performed to determine the linkage between cariogenic S.mutans and CVD patients in Iraqi population. Results: DNA samples of cariogenic S. mutans was specified in 60 / 86(69.7%) of the enrolled cardiovascular disease patients, distributed according to the gender between 42/60 (70 %) in males and 18/60 (30%) in (16) females and according to the age between 33/60(55 %) of the positive patients were at 24-60 years and 27/60(45 %) of the positive patients were &gt; 60 years old. (16) (PDF) Linkage between Cariogenic Streptococcus Mutans and Atherosclerotic Plaques of Cardiovascular Disease Patients in Iraqi Population. Available from: https://www.researchgate.net/publication/343040964_Linkage_between_Cariogenic_Streptococcus_Mutans_and_Atherosclerotic_Plaques_of_Cardiovascular_Disease_Patients_in_Iraqi_Population [accessed Sep 11 2022].(PDF) Linkage between Cariogenic Streptococcus Mutans and Atherosclerotic Plaques of Cardiovascular Disease Patients in Iraqi Population. Available from: https://www.researchgate.net/publication/343040964_Linkage_between_Cariogenic_Streptococcus_Mutans_and_Atherosclerotic_Plaques_of_Cardiovascular_Disease_Patients_in_Iraqi_Population [accessed Sep 11 2022].</a:t>
            </a:r>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review aimed to systematically evaluate the occurrence of caries in patients with inflammatory bowel disease (IBD), either Crohn's disease (CD) or ulcerative colitis (UC), compared to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endParaRPr/>
          </a:p>
        </p:txBody>
      </p:sp>
      <p:sp>
        <p:nvSpPr>
          <p:cNvPr id="338" name="Google Shape;33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28</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Aptos" panose="02110004020202020204"/>
                <a:ea typeface="+mn-ea"/>
                <a:cs typeface="+mn-cs"/>
              </a:rPr>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review aimed to systematically evaluate the occurrence of caries in patients with inflammatory bowel disease (IBD), either Crohn's disease (CD) or ulcerative colitis (UC), compared to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endParaRPr/>
          </a:p>
        </p:txBody>
      </p:sp>
      <p:sp>
        <p:nvSpPr>
          <p:cNvPr id="239" name="Google Shape;23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33</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Background: While associations between salivary characteristics and dental caries have been well studied, we are not aware of this being assessed in a remote Indigenous child population, where lifestyles may be different from urban children. Our aim was to assess associations between caries experience and putative biomarkers in saliva, accounting for oral hygiene and dietary habits.</a:t>
            </a:r>
          </a:p>
          <a:p>
            <a:endParaRPr lang="en-US"/>
          </a:p>
          <a:p>
            <a:r>
              <a:rPr lang="en-US"/>
              <a:t>Methods: Children attending schools in an Indigenous community in remote north Queensland, Australia were invited to an oral examination by qualified and calibrated examiners. Salivary flow rate, pH, buffering capacity and loads of mutans streptococci (MS), lactobacilli (LB) and yeasts were determined. Also, data on tooth brushing frequency and soft drinks consumption were obtained via a questionnaire. Caries experience was recorded by the International Caries Detection and Assessment System (ICDAS-II), and quantified as decayed, missing and filled surfaces. Relationships between the salivary variables and the cumulative caries experience (dmfs+DMFS) in the deciduous and permanent dentitions were examined by multivariate analyses to control the effect of confounders.</a:t>
            </a:r>
          </a:p>
          <a:p>
            <a:endParaRPr lang="en-US"/>
          </a:p>
          <a:p>
            <a:r>
              <a:rPr lang="en-US"/>
              <a:t>Results: The mean cumulative decayed (DS + ds), missing (MS + ms) and filled (FS + fs) surfaces were 3.64 (SD: 4.97), 1.08 (4.38) and 0.79 (1.84) respectively. Higher salivary MS and LB counts, low tooth brushing frequency and daily soft drink consumption were significantly related to greater caries experience. Caries experience was about twice in those with ≥10^5 CFU/ml saliva counts of MS (mean = 6.33, SD: 8.40 vs 3.11, 5.77) and LB (7.03, 7.49 vs 4.41, 8.00). In the fully-adjusted multivariate model, caries experience in those with higher counts of MS and LB were 51 and 52% more than those with lower counts.</a:t>
            </a:r>
          </a:p>
          <a:p>
            <a:endParaRPr lang="en-US"/>
          </a:p>
          <a:p>
            <a:r>
              <a:rPr lang="en-US"/>
              <a:t>Conclusions: As with studies in other populations, childhood salivary counts of MS and LB were significantly associated with greater caries experience in this remote Indigenous community. To address the serious burden of oral disease, we are researching ways to promote a healthy oral environment by encouraging good dietary habits, and emphasising the importance of daily tooth brushing with a fluoridated toothpaste. Our ongoing longitudinal studies will indicate the success of measures employed to reduce the counts of bacteria closely associated with cariogenesis and their impact on caries increment.</a:t>
            </a:r>
          </a:p>
          <a:p>
            <a:r>
              <a:rPr lang="en-US"/>
              <a:t>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Abstract</a:t>
            </a:r>
          </a:p>
          <a:p>
            <a:r>
              <a:rPr lang="en-US" dirty="0"/>
              <a:t>Objective: The present review aimed to systematically evaluate the occurrence of caries in patients with inflammatory bowel disease (IBD), either Crohn's disease (CD) or ulcerative colitis (UC), compared to healthy controls.</a:t>
            </a:r>
          </a:p>
          <a:p>
            <a:endParaRPr lang="en-US" dirty="0"/>
          </a:p>
          <a:p>
            <a:r>
              <a:rPr lang="en-US" dirty="0"/>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dirty="0"/>
          </a:p>
          <a:p>
            <a:r>
              <a:rPr lang="en-US" dirty="0"/>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dirty="0"/>
          </a:p>
          <a:p>
            <a:r>
              <a:rPr lang="en-US" dirty="0"/>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dirty="0"/>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Dental caries is an endogenous microbial community-based </a:t>
            </a:r>
            <a:endParaRPr/>
          </a:p>
          <a:p>
            <a:pPr marL="0" lvl="0" indent="0" algn="l" rtl="0">
              <a:spcBef>
                <a:spcPts val="0"/>
              </a:spcBef>
              <a:spcAft>
                <a:spcPts val="0"/>
              </a:spcAft>
              <a:buNone/>
            </a:pPr>
            <a:r>
              <a:rPr lang="en-US"/>
              <a:t>disease resulting from an ecological shift from dynamic stability to metabolic imbalance in a consortium of acidogenic </a:t>
            </a:r>
            <a:endParaRPr/>
          </a:p>
          <a:p>
            <a:pPr marL="0" lvl="0" indent="0" algn="l" rtl="0">
              <a:spcBef>
                <a:spcPts val="0"/>
              </a:spcBef>
              <a:spcAft>
                <a:spcPts val="0"/>
              </a:spcAft>
              <a:buNone/>
            </a:pPr>
            <a:r>
              <a:rPr lang="en-US"/>
              <a:t>and aciduric bacteria comprising the dental plaque biofilm. </a:t>
            </a:r>
            <a:endParaRPr/>
          </a:p>
          <a:p>
            <a:pPr marL="0" lvl="0" indent="0" algn="l" rtl="0">
              <a:spcBef>
                <a:spcPts val="0"/>
              </a:spcBef>
              <a:spcAft>
                <a:spcPts val="0"/>
              </a:spcAft>
              <a:buNone/>
            </a:pPr>
            <a:r>
              <a:rPr lang="en-US"/>
              <a:t>Participants were members of the Dunedin Multidisciplinary </a:t>
            </a:r>
            <a:endParaRPr/>
          </a:p>
          <a:p>
            <a:pPr marL="0" lvl="0" indent="0" algn="l" rtl="0">
              <a:spcBef>
                <a:spcPts val="0"/>
              </a:spcBef>
              <a:spcAft>
                <a:spcPts val="0"/>
              </a:spcAft>
              <a:buNone/>
            </a:pPr>
            <a:r>
              <a:rPr lang="en-US"/>
              <a:t>Health and Development Study, a longitudinal investigation </a:t>
            </a:r>
            <a:endParaRPr/>
          </a:p>
          <a:p>
            <a:pPr marL="0" lvl="0" indent="0" algn="l" rtl="0">
              <a:spcBef>
                <a:spcPts val="0"/>
              </a:spcBef>
              <a:spcAft>
                <a:spcPts val="0"/>
              </a:spcAft>
              <a:buNone/>
            </a:pPr>
            <a:r>
              <a:rPr lang="en-US"/>
              <a:t>of health and behaviour in a cohort born in Dunedin, New </a:t>
            </a:r>
            <a:endParaRPr/>
          </a:p>
          <a:p>
            <a:pPr marL="0" lvl="0" indent="0" algn="l" rtl="0">
              <a:spcBef>
                <a:spcPts val="0"/>
              </a:spcBef>
              <a:spcAft>
                <a:spcPts val="0"/>
              </a:spcAft>
              <a:buNone/>
            </a:pPr>
            <a:r>
              <a:rPr lang="en-US"/>
              <a:t>Zealand. Oral biofilm samples (collected at age 32 years) </a:t>
            </a:r>
            <a:endParaRPr/>
          </a:p>
          <a:p>
            <a:pPr marL="0" lvl="0" indent="0" algn="l" rtl="0">
              <a:spcBef>
                <a:spcPts val="0"/>
              </a:spcBef>
              <a:spcAft>
                <a:spcPts val="0"/>
              </a:spcAft>
              <a:buNone/>
            </a:pPr>
            <a:r>
              <a:rPr lang="en-US"/>
              <a:t>from anterior labial supragingival, posterior lingual supragingival, posterior subgingival, and the dorsum of the tongue </a:t>
            </a:r>
            <a:endParaRPr/>
          </a:p>
          <a:p>
            <a:pPr marL="0" lvl="0" indent="0" algn="l" rtl="0">
              <a:spcBef>
                <a:spcPts val="0"/>
              </a:spcBef>
              <a:spcAft>
                <a:spcPts val="0"/>
              </a:spcAft>
              <a:buNone/>
            </a:pPr>
            <a:r>
              <a:rPr lang="en-US"/>
              <a:t>habitats for 841 participants were analysed using checkerboard DNA-DNA hybridisation (CKB), focussing on 30 ecologically significant bacteria. Associations of CKB data with </a:t>
            </a:r>
            <a:endParaRPr/>
          </a:p>
          <a:p>
            <a:pPr marL="0" lvl="0" indent="0" algn="l" rtl="0">
              <a:spcBef>
                <a:spcPts val="0"/>
              </a:spcBef>
              <a:spcAft>
                <a:spcPts val="0"/>
              </a:spcAft>
              <a:buNone/>
            </a:pPr>
            <a:r>
              <a:rPr lang="en-US"/>
              <a:t>dental caries at ages 32 and 45 years were assessed using </a:t>
            </a:r>
            <a:endParaRPr/>
          </a:p>
          <a:p>
            <a:pPr marL="0" lvl="0" indent="0" algn="l" rtl="0">
              <a:spcBef>
                <a:spcPts val="0"/>
              </a:spcBef>
              <a:spcAft>
                <a:spcPts val="0"/>
              </a:spcAft>
              <a:buNone/>
            </a:pPr>
            <a:r>
              <a:rPr lang="en-US"/>
              <a:t>regression modelling, adjusting for potential confounders </a:t>
            </a:r>
            <a:endParaRPr/>
          </a:p>
          <a:p>
            <a:pPr marL="0" lvl="0" indent="0" algn="l" rtl="0">
              <a:spcBef>
                <a:spcPts val="0"/>
              </a:spcBef>
              <a:spcAft>
                <a:spcPts val="0"/>
              </a:spcAft>
              <a:buNone/>
            </a:pPr>
            <a:r>
              <a:rPr lang="en-US"/>
              <a:t>including sex, xerostomia, and oral hygiene. The putative </a:t>
            </a:r>
            <a:endParaRPr/>
          </a:p>
          <a:p>
            <a:pPr marL="0" lvl="0" indent="0" algn="l" rtl="0">
              <a:spcBef>
                <a:spcPts val="0"/>
              </a:spcBef>
              <a:spcAft>
                <a:spcPts val="0"/>
              </a:spcAft>
              <a:buNone/>
            </a:pPr>
            <a:r>
              <a:rPr lang="en-US"/>
              <a:t>periodontitis pathobiont Tannerella forsythia (in the anterior </a:t>
            </a:r>
            <a:endParaRPr/>
          </a:p>
          <a:p>
            <a:pPr marL="0" lvl="0" indent="0" algn="l" rtl="0">
              <a:spcBef>
                <a:spcPts val="0"/>
              </a:spcBef>
              <a:spcAft>
                <a:spcPts val="0"/>
              </a:spcAft>
              <a:buNone/>
            </a:pPr>
            <a:r>
              <a:rPr lang="en-US"/>
              <a:t>supragingival biofilm) was associated with untreated caries </a:t>
            </a:r>
            <a:endParaRPr/>
          </a:p>
          <a:p>
            <a:pPr marL="0" lvl="0" indent="0" algn="l" rtl="0">
              <a:spcBef>
                <a:spcPts val="0"/>
              </a:spcBef>
              <a:spcAft>
                <a:spcPts val="0"/>
              </a:spcAft>
              <a:buNone/>
            </a:pPr>
            <a:r>
              <a:rPr lang="en-US"/>
              <a:t>at age 32 years. The percentage of total summed cell number </a:t>
            </a:r>
            <a:endParaRPr/>
          </a:p>
          <a:p>
            <a:pPr marL="0" lvl="0" indent="0" algn="l" rtl="0">
              <a:spcBef>
                <a:spcPts val="0"/>
              </a:spcBef>
              <a:spcAft>
                <a:spcPts val="0"/>
              </a:spcAft>
              <a:buNone/>
            </a:pPr>
            <a:r>
              <a:rPr lang="en-US"/>
              <a:t>counts for two putative periodontitis-associated species (T. </a:t>
            </a:r>
            <a:endParaRPr/>
          </a:p>
          <a:p>
            <a:pPr marL="0" lvl="0" indent="0" algn="l" rtl="0">
              <a:spcBef>
                <a:spcPts val="0"/>
              </a:spcBef>
              <a:spcAft>
                <a:spcPts val="0"/>
              </a:spcAft>
              <a:buNone/>
            </a:pPr>
            <a:r>
              <a:rPr lang="en-US"/>
              <a:t>forsythia and Micromonas micros) was associated with greater caries experience at age 32 years and the development of </a:t>
            </a:r>
            <a:endParaRPr/>
          </a:p>
          <a:p>
            <a:pPr marL="0" lvl="0" indent="0" algn="l" rtl="0">
              <a:spcBef>
                <a:spcPts val="0"/>
              </a:spcBef>
              <a:spcAft>
                <a:spcPts val="0"/>
              </a:spcAft>
              <a:buNone/>
            </a:pPr>
            <a:r>
              <a:rPr lang="en-US"/>
              <a:t>new caries between age 32 and 45 years. Additionally, severe </a:t>
            </a:r>
            <a:endParaRPr/>
          </a:p>
          <a:p>
            <a:pPr marL="0" lvl="0" indent="0" algn="l" rtl="0">
              <a:spcBef>
                <a:spcPts val="0"/>
              </a:spcBef>
              <a:spcAft>
                <a:spcPts val="0"/>
              </a:spcAft>
              <a:buNone/>
            </a:pPr>
            <a:r>
              <a:rPr lang="en-US"/>
              <a:t>caries (3 + cavities) was associated with putative caries </a:t>
            </a:r>
            <a:endParaRPr/>
          </a:p>
          <a:p>
            <a:pPr marL="0" lvl="0" indent="0" algn="l" rtl="0">
              <a:spcBef>
                <a:spcPts val="0"/>
              </a:spcBef>
              <a:spcAft>
                <a:spcPts val="0"/>
              </a:spcAft>
              <a:buNone/>
            </a:pPr>
            <a:r>
              <a:rPr lang="en-US"/>
              <a:t>pathobionts (Lactobacillus fermentum, Lactobacillus plantarum), periodontitis-associated species, and commensals </a:t>
            </a:r>
            <a:endParaRPr/>
          </a:p>
          <a:p>
            <a:pPr marL="0" lvl="0" indent="0" algn="l" rtl="0">
              <a:spcBef>
                <a:spcPts val="0"/>
              </a:spcBef>
              <a:spcAft>
                <a:spcPts val="0"/>
              </a:spcAft>
              <a:buNone/>
            </a:pPr>
            <a:r>
              <a:rPr lang="en-US"/>
              <a:t>(M. micros, Campylobacter rectus, Streptococcus mitis biovar I, </a:t>
            </a:r>
            <a:endParaRPr/>
          </a:p>
          <a:p>
            <a:pPr marL="0" lvl="0" indent="0" algn="l" rtl="0">
              <a:spcBef>
                <a:spcPts val="0"/>
              </a:spcBef>
              <a:spcAft>
                <a:spcPts val="0"/>
              </a:spcAft>
              <a:buNone/>
            </a:pPr>
            <a:r>
              <a:rPr lang="en-US"/>
              <a:t>Streptococcus mitis biovar II) in the subgingival biofilm. Participants with sustained poor oral hygiene through age 32 </a:t>
            </a:r>
            <a:endParaRPr/>
          </a:p>
          <a:p>
            <a:pPr marL="0" lvl="0" indent="0" algn="l" rtl="0">
              <a:spcBef>
                <a:spcPts val="0"/>
              </a:spcBef>
              <a:spcAft>
                <a:spcPts val="0"/>
              </a:spcAft>
              <a:buNone/>
            </a:pPr>
            <a:r>
              <a:rPr lang="en-US"/>
              <a:t>years not only had greater experience of caries by that age </a:t>
            </a:r>
            <a:endParaRPr/>
          </a:p>
          <a:p>
            <a:pPr marL="0" lvl="0" indent="0" algn="l" rtl="0">
              <a:spcBef>
                <a:spcPts val="0"/>
              </a:spcBef>
              <a:spcAft>
                <a:spcPts val="0"/>
              </a:spcAft>
              <a:buNone/>
            </a:pPr>
            <a:r>
              <a:rPr lang="en-US"/>
              <a:t>than those with good oral hygiene (fully adjusted incidence </a:t>
            </a:r>
            <a:endParaRPr/>
          </a:p>
          <a:p>
            <a:pPr marL="0" lvl="0" indent="0" algn="l" rtl="0">
              <a:spcBef>
                <a:spcPts val="0"/>
              </a:spcBef>
              <a:spcAft>
                <a:spcPts val="0"/>
              </a:spcAft>
              <a:buNone/>
            </a:pPr>
            <a:r>
              <a:rPr lang="en-US"/>
              <a:t>risk ratio = 5.10, 95% CI: 3.30, 7.89) but also experienced </a:t>
            </a:r>
            <a:endParaRPr/>
          </a:p>
          <a:p>
            <a:pPr marL="0" lvl="0" indent="0" algn="l" rtl="0">
              <a:spcBef>
                <a:spcPts val="0"/>
              </a:spcBef>
              <a:spcAft>
                <a:spcPts val="0"/>
              </a:spcAft>
              <a:buNone/>
            </a:pPr>
            <a:r>
              <a:rPr lang="en-US"/>
              <a:t>greater incidence of new caries from age 32 to 45 years (incidence risk ratio = 3.69, 95% CI: 2.62, 5.20). These findings </a:t>
            </a:r>
            <a:endParaRPr/>
          </a:p>
          <a:p>
            <a:pPr marL="0" lvl="0" indent="0" algn="l" rtl="0">
              <a:spcBef>
                <a:spcPts val="0"/>
              </a:spcBef>
              <a:spcAft>
                <a:spcPts val="0"/>
              </a:spcAft>
              <a:buNone/>
            </a:pPr>
            <a:r>
              <a:rPr lang="en-US"/>
              <a:t>provide evidence in support of the extended caries ecological plaque hypotheses, the polymicrobial aetiology of caries, </a:t>
            </a:r>
            <a:endParaRPr/>
          </a:p>
          <a:p>
            <a:pPr marL="0" lvl="0" indent="0" algn="l" rtl="0">
              <a:spcBef>
                <a:spcPts val="0"/>
              </a:spcBef>
              <a:spcAft>
                <a:spcPts val="0"/>
              </a:spcAft>
              <a:buNone/>
            </a:pPr>
            <a:r>
              <a:rPr lang="en-US"/>
              <a:t>and the integrated aetiology of dental caries and periodontal diseases. They also underscore the roles of poor oral selfcare (particularly over the life course) and xerostomia in the </a:t>
            </a:r>
            <a:endParaRPr/>
          </a:p>
          <a:p>
            <a:pPr marL="0" lvl="0" indent="0" algn="l" rtl="0">
              <a:spcBef>
                <a:spcPts val="0"/>
              </a:spcBef>
              <a:spcAft>
                <a:spcPts val="0"/>
              </a:spcAft>
              <a:buNone/>
            </a:pPr>
            <a:r>
              <a:rPr lang="en-US"/>
              <a:t>occurrence and progression of caries. ©</a:t>
            </a:r>
            <a:endParaRPr/>
          </a:p>
        </p:txBody>
      </p:sp>
      <p:sp>
        <p:nvSpPr>
          <p:cNvPr id="386" name="Google Shape;386;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2768D-5EDC-4D90-ABAC-F21DBE8DE7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7092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3AC4-AFE0-D536-3DA5-A989E43C284D}"/>
              </a:ext>
            </a:extLst>
          </p:cNvPr>
          <p:cNvSpPr>
            <a:spLocks noGrp="1"/>
          </p:cNvSpPr>
          <p:nvPr>
            <p:ph type="ctrTitle"/>
          </p:nvPr>
        </p:nvSpPr>
        <p:spPr>
          <a:xfrm>
            <a:off x="838199" y="496198"/>
            <a:ext cx="10668000" cy="1004611"/>
          </a:xfrm>
        </p:spPr>
        <p:txBody>
          <a:bodyPr anchor="t"/>
          <a:lstStyle>
            <a:lvl1pPr algn="l">
              <a:defRPr sz="60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838199" y="1601205"/>
            <a:ext cx="5095462" cy="1655762"/>
          </a:xfr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Box 4">
            <a:extLst>
              <a:ext uri="{FF2B5EF4-FFF2-40B4-BE49-F238E27FC236}">
                <a16:creationId xmlns:a16="http://schemas.microsoft.com/office/drawing/2014/main" id="{110794FC-077B-1450-506E-EE5E4E705288}"/>
              </a:ext>
            </a:extLst>
          </p:cNvPr>
          <p:cNvSpPr txBox="1"/>
          <p:nvPr/>
        </p:nvSpPr>
        <p:spPr>
          <a:xfrm>
            <a:off x="3685724" y="6396739"/>
            <a:ext cx="482055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accent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1526414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descr="A group of people standing in a room&#10;&#10;AI-generated content may be incorrect.">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12191999" cy="6857999"/>
          </a:xfrm>
          <a:prstGeom prst="rect">
            <a:avLst/>
          </a:prstGeom>
        </p:spPr>
      </p:pic>
      <p:sp>
        <p:nvSpPr>
          <p:cNvPr id="8" name="Rectangle 7">
            <a:extLst>
              <a:ext uri="{FF2B5EF4-FFF2-40B4-BE49-F238E27FC236}">
                <a16:creationId xmlns:a16="http://schemas.microsoft.com/office/drawing/2014/main" id="{65B95B8A-DF76-535D-3C15-6269C2DF0430}"/>
              </a:ext>
            </a:extLst>
          </p:cNvPr>
          <p:cNvSpPr/>
          <p:nvPr/>
        </p:nvSpPr>
        <p:spPr>
          <a:xfrm>
            <a:off x="-1" y="0"/>
            <a:ext cx="12191999" cy="6858000"/>
          </a:xfrm>
          <a:prstGeom prst="rect">
            <a:avLst/>
          </a:prstGeom>
          <a:solidFill>
            <a:schemeClr val="tx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563974" y="2291005"/>
            <a:ext cx="6730587" cy="1916292"/>
          </a:xfrm>
        </p:spPr>
        <p:txBody>
          <a:bodyPr anchor="t"/>
          <a:lstStyle>
            <a:lvl1pPr algn="l">
              <a:defRPr sz="6000">
                <a:solidFill>
                  <a:schemeClr val="bg1"/>
                </a:solidFill>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
        <p:nvSpPr>
          <p:cNvPr id="4" name="Picture Placeholder 9">
            <a:extLst>
              <a:ext uri="{FF2B5EF4-FFF2-40B4-BE49-F238E27FC236}">
                <a16:creationId xmlns:a16="http://schemas.microsoft.com/office/drawing/2014/main" id="{AB81D930-AC39-47AA-FEDE-5B0BD84DBAEA}"/>
              </a:ext>
            </a:extLst>
          </p:cNvPr>
          <p:cNvSpPr>
            <a:spLocks noGrp="1"/>
          </p:cNvSpPr>
          <p:nvPr>
            <p:ph type="pic" sz="quarter" idx="10"/>
          </p:nvPr>
        </p:nvSpPr>
        <p:spPr>
          <a:xfrm>
            <a:off x="8159326" y="1917885"/>
            <a:ext cx="3647664" cy="3472887"/>
          </a:xfrm>
          <a:prstGeom prst="ellipse">
            <a:avLst/>
          </a:prstGeom>
          <a:solidFill>
            <a:schemeClr val="bg1"/>
          </a:solidFill>
        </p:spPr>
        <p:txBody>
          <a:bodyPr/>
          <a:lstStyle/>
          <a:p>
            <a:r>
              <a:rPr lang="en-US"/>
              <a:t>Click icon to add picture</a:t>
            </a:r>
          </a:p>
        </p:txBody>
      </p:sp>
      <p:sp>
        <p:nvSpPr>
          <p:cNvPr id="11" name="Arrow: Pentagon 10">
            <a:extLst>
              <a:ext uri="{FF2B5EF4-FFF2-40B4-BE49-F238E27FC236}">
                <a16:creationId xmlns:a16="http://schemas.microsoft.com/office/drawing/2014/main" id="{9A1E5AF2-BD37-966F-0F27-1B6D4B2DF749}"/>
              </a:ext>
            </a:extLst>
          </p:cNvPr>
          <p:cNvSpPr/>
          <p:nvPr/>
        </p:nvSpPr>
        <p:spPr>
          <a:xfrm>
            <a:off x="0" y="4283867"/>
            <a:ext cx="6172199" cy="1359568"/>
          </a:xfrm>
          <a:prstGeom prst="homePlate">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563974" y="4697121"/>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descr="A black and white logo&#10;&#10;AI-generated content may be incorrect.">
            <a:extLst>
              <a:ext uri="{FF2B5EF4-FFF2-40B4-BE49-F238E27FC236}">
                <a16:creationId xmlns:a16="http://schemas.microsoft.com/office/drawing/2014/main" id="{34AAF9C4-184D-C25B-468E-2D6E68D283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3974" y="388074"/>
            <a:ext cx="1625773" cy="1018927"/>
          </a:xfrm>
          <a:prstGeom prst="rect">
            <a:avLst/>
          </a:prstGeom>
        </p:spPr>
      </p:pic>
    </p:spTree>
    <p:extLst>
      <p:ext uri="{BB962C8B-B14F-4D97-AF65-F5344CB8AC3E}">
        <p14:creationId xmlns:p14="http://schemas.microsoft.com/office/powerpoint/2010/main" val="4291094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7" name="Picture 6" descr="A group of people standing in a room&#10;&#10;AI-generated content may be incorrect.">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12191999" cy="6857999"/>
          </a:xfrm>
          <a:prstGeom prst="rect">
            <a:avLst/>
          </a:prstGeom>
        </p:spPr>
      </p:pic>
      <p:sp>
        <p:nvSpPr>
          <p:cNvPr id="6" name="Rectangle 5">
            <a:extLst>
              <a:ext uri="{FF2B5EF4-FFF2-40B4-BE49-F238E27FC236}">
                <a16:creationId xmlns:a16="http://schemas.microsoft.com/office/drawing/2014/main" id="{E2715AC5-878F-D7AC-2D50-212DB2AEF999}"/>
              </a:ext>
            </a:extLst>
          </p:cNvPr>
          <p:cNvSpPr/>
          <p:nvPr/>
        </p:nvSpPr>
        <p:spPr>
          <a:xfrm>
            <a:off x="0" y="0"/>
            <a:ext cx="12191999" cy="6858000"/>
          </a:xfrm>
          <a:prstGeom prst="rect">
            <a:avLst/>
          </a:prstGeom>
          <a:solidFill>
            <a:schemeClr val="tx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563974" y="2525351"/>
            <a:ext cx="11375946" cy="1327145"/>
          </a:xfrm>
        </p:spPr>
        <p:txBody>
          <a:bodyPr anchor="t"/>
          <a:lstStyle>
            <a:lvl1pPr algn="ctr">
              <a:defRPr sz="6000">
                <a:solidFill>
                  <a:schemeClr val="bg1"/>
                </a:solidFill>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
        <p:nvSpPr>
          <p:cNvPr id="11" name="Arrow: Pentagon 10">
            <a:extLst>
              <a:ext uri="{FF2B5EF4-FFF2-40B4-BE49-F238E27FC236}">
                <a16:creationId xmlns:a16="http://schemas.microsoft.com/office/drawing/2014/main" id="{9A1E5AF2-BD37-966F-0F27-1B6D4B2DF749}"/>
              </a:ext>
            </a:extLst>
          </p:cNvPr>
          <p:cNvSpPr/>
          <p:nvPr/>
        </p:nvSpPr>
        <p:spPr>
          <a:xfrm rot="10800000">
            <a:off x="6019800" y="4518213"/>
            <a:ext cx="6172199" cy="1359568"/>
          </a:xfrm>
          <a:prstGeom prst="homePlate">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6844458" y="4967661"/>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descr="A black and white logo&#10;&#10;AI-generated content may be incorrect.">
            <a:extLst>
              <a:ext uri="{FF2B5EF4-FFF2-40B4-BE49-F238E27FC236}">
                <a16:creationId xmlns:a16="http://schemas.microsoft.com/office/drawing/2014/main" id="{34AAF9C4-184D-C25B-468E-2D6E68D283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3974" y="669207"/>
            <a:ext cx="2117558" cy="1327145"/>
          </a:xfrm>
          <a:prstGeom prst="rect">
            <a:avLst/>
          </a:prstGeom>
        </p:spPr>
      </p:pic>
    </p:spTree>
    <p:extLst>
      <p:ext uri="{BB962C8B-B14F-4D97-AF65-F5344CB8AC3E}">
        <p14:creationId xmlns:p14="http://schemas.microsoft.com/office/powerpoint/2010/main" val="1429890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7" name="Picture 6" descr="A group of people standing in a room&#10;&#10;AI-generated content may be incorrect.">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12191999" cy="6857999"/>
          </a:xfrm>
          <a:prstGeom prst="rect">
            <a:avLst/>
          </a:prstGeom>
        </p:spPr>
      </p:pic>
      <p:sp>
        <p:nvSpPr>
          <p:cNvPr id="6" name="Rectangle 5">
            <a:extLst>
              <a:ext uri="{FF2B5EF4-FFF2-40B4-BE49-F238E27FC236}">
                <a16:creationId xmlns:a16="http://schemas.microsoft.com/office/drawing/2014/main" id="{1AE8A0E6-4EBD-F74A-AB4F-2B83127C8251}"/>
              </a:ext>
            </a:extLst>
          </p:cNvPr>
          <p:cNvSpPr/>
          <p:nvPr/>
        </p:nvSpPr>
        <p:spPr>
          <a:xfrm>
            <a:off x="0" y="0"/>
            <a:ext cx="12191999" cy="6858000"/>
          </a:xfrm>
          <a:prstGeom prst="rect">
            <a:avLst/>
          </a:prstGeom>
          <a:solidFill>
            <a:schemeClr val="tx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6019800" y="2525351"/>
            <a:ext cx="5920120" cy="1327145"/>
          </a:xfrm>
        </p:spPr>
        <p:txBody>
          <a:bodyPr anchor="t"/>
          <a:lstStyle>
            <a:lvl1pPr algn="r">
              <a:defRPr sz="6000">
                <a:solidFill>
                  <a:schemeClr val="bg1"/>
                </a:solidFill>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7119370" y="6396739"/>
            <a:ext cx="4820550"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
        <p:nvSpPr>
          <p:cNvPr id="11" name="Arrow: Pentagon 10">
            <a:extLst>
              <a:ext uri="{FF2B5EF4-FFF2-40B4-BE49-F238E27FC236}">
                <a16:creationId xmlns:a16="http://schemas.microsoft.com/office/drawing/2014/main" id="{9A1E5AF2-BD37-966F-0F27-1B6D4B2DF749}"/>
              </a:ext>
            </a:extLst>
          </p:cNvPr>
          <p:cNvSpPr/>
          <p:nvPr/>
        </p:nvSpPr>
        <p:spPr>
          <a:xfrm rot="10800000">
            <a:off x="6019800" y="4518213"/>
            <a:ext cx="6172199" cy="1359568"/>
          </a:xfrm>
          <a:prstGeom prst="homePlate">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6844458" y="4967661"/>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descr="A black and white logo&#10;&#10;AI-generated content may be incorrect.">
            <a:extLst>
              <a:ext uri="{FF2B5EF4-FFF2-40B4-BE49-F238E27FC236}">
                <a16:creationId xmlns:a16="http://schemas.microsoft.com/office/drawing/2014/main" id="{34AAF9C4-184D-C25B-468E-2D6E68D283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22362" y="599104"/>
            <a:ext cx="2117558" cy="1327145"/>
          </a:xfrm>
          <a:prstGeom prst="rect">
            <a:avLst/>
          </a:prstGeom>
        </p:spPr>
      </p:pic>
      <p:sp>
        <p:nvSpPr>
          <p:cNvPr id="4" name="Picture Placeholder 11">
            <a:extLst>
              <a:ext uri="{FF2B5EF4-FFF2-40B4-BE49-F238E27FC236}">
                <a16:creationId xmlns:a16="http://schemas.microsoft.com/office/drawing/2014/main" id="{783C8C79-675B-5F4B-1A09-79E760EB8106}"/>
              </a:ext>
            </a:extLst>
          </p:cNvPr>
          <p:cNvSpPr>
            <a:spLocks noGrp="1"/>
          </p:cNvSpPr>
          <p:nvPr>
            <p:ph type="pic" sz="quarter" idx="10"/>
          </p:nvPr>
        </p:nvSpPr>
        <p:spPr>
          <a:xfrm>
            <a:off x="0" y="0"/>
            <a:ext cx="4150895" cy="6858000"/>
          </a:xfrm>
        </p:spPr>
        <p:txBody>
          <a:bodyPr/>
          <a:lstStyle/>
          <a:p>
            <a:r>
              <a:rPr lang="en-US"/>
              <a:t>Click icon to add picture</a:t>
            </a:r>
          </a:p>
        </p:txBody>
      </p:sp>
    </p:spTree>
    <p:extLst>
      <p:ext uri="{BB962C8B-B14F-4D97-AF65-F5344CB8AC3E}">
        <p14:creationId xmlns:p14="http://schemas.microsoft.com/office/powerpoint/2010/main" val="2576599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4469180" y="3069742"/>
            <a:ext cx="6730587" cy="1916292"/>
          </a:xfrm>
        </p:spPr>
        <p:txBody>
          <a:bodyPr anchor="t"/>
          <a:lstStyle>
            <a:lvl1pPr algn="l">
              <a:defRPr sz="6000">
                <a:solidFill>
                  <a:schemeClr val="tx1"/>
                </a:solidFill>
                <a:effectLst/>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6805914" y="6396739"/>
            <a:ext cx="482055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tx1">
                    <a:lumMod val="50000"/>
                  </a:schemeClr>
                </a:solidFill>
                <a:latin typeface="DM Sans 14pt Medium" pitchFamily="2" charset="77"/>
              </a:rPr>
              <a:t>©2025 Clinical Calibration Institute // Powered by Productive Dentist Academy. All rights reserved.</a:t>
            </a:r>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4469180" y="5200624"/>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76D3E4F8-BEA0-526B-B3C1-E3BC379C1F5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216189" y="901586"/>
            <a:ext cx="2285999" cy="1432712"/>
          </a:xfrm>
          <a:prstGeom prst="rect">
            <a:avLst/>
          </a:prstGeom>
        </p:spPr>
      </p:pic>
      <p:cxnSp>
        <p:nvCxnSpPr>
          <p:cNvPr id="9" name="Straight Connector 8">
            <a:extLst>
              <a:ext uri="{FF2B5EF4-FFF2-40B4-BE49-F238E27FC236}">
                <a16:creationId xmlns:a16="http://schemas.microsoft.com/office/drawing/2014/main" id="{51BCA675-4C4C-EBCE-0595-C57CF0DD5DCC}"/>
              </a:ext>
            </a:extLst>
          </p:cNvPr>
          <p:cNvCxnSpPr>
            <a:cxnSpLocks/>
          </p:cNvCxnSpPr>
          <p:nvPr/>
        </p:nvCxnSpPr>
        <p:spPr>
          <a:xfrm>
            <a:off x="4469180" y="5091120"/>
            <a:ext cx="772282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Picture Placeholder 11">
            <a:extLst>
              <a:ext uri="{FF2B5EF4-FFF2-40B4-BE49-F238E27FC236}">
                <a16:creationId xmlns:a16="http://schemas.microsoft.com/office/drawing/2014/main" id="{EFD2AB6B-4D77-A19D-AD37-4448A4D3142F}"/>
              </a:ext>
            </a:extLst>
          </p:cNvPr>
          <p:cNvSpPr>
            <a:spLocks noGrp="1"/>
          </p:cNvSpPr>
          <p:nvPr>
            <p:ph type="pic" sz="quarter" idx="10"/>
          </p:nvPr>
        </p:nvSpPr>
        <p:spPr>
          <a:xfrm>
            <a:off x="0" y="0"/>
            <a:ext cx="4150895" cy="6858000"/>
          </a:xfrm>
        </p:spPr>
        <p:txBody>
          <a:bodyPr/>
          <a:lstStyle/>
          <a:p>
            <a:r>
              <a:rPr lang="en-US"/>
              <a:t>Click icon to add picture</a:t>
            </a:r>
          </a:p>
        </p:txBody>
      </p:sp>
    </p:spTree>
    <p:extLst>
      <p:ext uri="{BB962C8B-B14F-4D97-AF65-F5344CB8AC3E}">
        <p14:creationId xmlns:p14="http://schemas.microsoft.com/office/powerpoint/2010/main" val="263289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563974" y="2291005"/>
            <a:ext cx="6730587" cy="1916292"/>
          </a:xfrm>
        </p:spPr>
        <p:txBody>
          <a:bodyPr anchor="t"/>
          <a:lstStyle>
            <a:lvl1pPr algn="l">
              <a:defRPr sz="6000">
                <a:solidFill>
                  <a:schemeClr val="tx1"/>
                </a:solidFill>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3685724" y="6396739"/>
            <a:ext cx="482055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tx1">
                    <a:lumMod val="50000"/>
                  </a:schemeClr>
                </a:solidFill>
                <a:latin typeface="DM Sans 14pt Medium" pitchFamily="2" charset="77"/>
              </a:rPr>
              <a:t>©2025 Clinical Calibration Institute // Powered by Productive Dentist Academy. All rights reserved.</a:t>
            </a:r>
          </a:p>
        </p:txBody>
      </p:sp>
      <p:sp>
        <p:nvSpPr>
          <p:cNvPr id="11" name="Arrow: Pentagon 10">
            <a:extLst>
              <a:ext uri="{FF2B5EF4-FFF2-40B4-BE49-F238E27FC236}">
                <a16:creationId xmlns:a16="http://schemas.microsoft.com/office/drawing/2014/main" id="{9A1E5AF2-BD37-966F-0F27-1B6D4B2DF749}"/>
              </a:ext>
            </a:extLst>
          </p:cNvPr>
          <p:cNvSpPr/>
          <p:nvPr/>
        </p:nvSpPr>
        <p:spPr>
          <a:xfrm>
            <a:off x="0" y="4283867"/>
            <a:ext cx="6172199" cy="1359568"/>
          </a:xfrm>
          <a:prstGeom prst="homePlat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563974" y="4697121"/>
            <a:ext cx="5095462" cy="46067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a:extLst>
              <a:ext uri="{FF2B5EF4-FFF2-40B4-BE49-F238E27FC236}">
                <a16:creationId xmlns:a16="http://schemas.microsoft.com/office/drawing/2014/main" id="{E4E7CD37-31B8-F921-82AB-E4AD9A230F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216190" y="4795585"/>
            <a:ext cx="2285997" cy="1432712"/>
          </a:xfrm>
          <a:prstGeom prst="rect">
            <a:avLst/>
          </a:prstGeom>
        </p:spPr>
      </p:pic>
    </p:spTree>
    <p:extLst>
      <p:ext uri="{BB962C8B-B14F-4D97-AF65-F5344CB8AC3E}">
        <p14:creationId xmlns:p14="http://schemas.microsoft.com/office/powerpoint/2010/main" val="796538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563974" y="2437321"/>
            <a:ext cx="7100142" cy="1840445"/>
          </a:xfrm>
        </p:spPr>
        <p:txBody>
          <a:bodyPr anchor="t"/>
          <a:lstStyle>
            <a:lvl1pPr algn="l">
              <a:defRPr sz="6000">
                <a:solidFill>
                  <a:schemeClr val="tx1"/>
                </a:solidFill>
                <a:effectLst/>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563974" y="6396739"/>
            <a:ext cx="4820550"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
        <p:nvSpPr>
          <p:cNvPr id="11" name="Arrow: Pentagon 10">
            <a:extLst>
              <a:ext uri="{FF2B5EF4-FFF2-40B4-BE49-F238E27FC236}">
                <a16:creationId xmlns:a16="http://schemas.microsoft.com/office/drawing/2014/main" id="{9A1E5AF2-BD37-966F-0F27-1B6D4B2DF749}"/>
              </a:ext>
            </a:extLst>
          </p:cNvPr>
          <p:cNvSpPr/>
          <p:nvPr/>
        </p:nvSpPr>
        <p:spPr>
          <a:xfrm>
            <a:off x="0" y="4283867"/>
            <a:ext cx="6172199" cy="1359568"/>
          </a:xfrm>
          <a:prstGeom prst="homePlat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563974" y="4730265"/>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a:extLst>
              <a:ext uri="{FF2B5EF4-FFF2-40B4-BE49-F238E27FC236}">
                <a16:creationId xmlns:a16="http://schemas.microsoft.com/office/drawing/2014/main" id="{34AAF9C4-184D-C25B-468E-2D6E68D2831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63974" y="429147"/>
            <a:ext cx="2285997" cy="1432712"/>
          </a:xfrm>
          <a:prstGeom prst="rect">
            <a:avLst/>
          </a:prstGeom>
          <a:effectLst>
            <a:outerShdw blurRad="50800" dist="38100" dir="2700000" algn="tl" rotWithShape="0">
              <a:prstClr val="black">
                <a:alpha val="40000"/>
              </a:prstClr>
            </a:outerShdw>
          </a:effectLst>
        </p:spPr>
      </p:pic>
      <p:sp>
        <p:nvSpPr>
          <p:cNvPr id="4" name="Picture Placeholder 11">
            <a:extLst>
              <a:ext uri="{FF2B5EF4-FFF2-40B4-BE49-F238E27FC236}">
                <a16:creationId xmlns:a16="http://schemas.microsoft.com/office/drawing/2014/main" id="{A61744A6-C330-5DDA-ECF3-08E549665EA7}"/>
              </a:ext>
            </a:extLst>
          </p:cNvPr>
          <p:cNvSpPr>
            <a:spLocks noGrp="1"/>
          </p:cNvSpPr>
          <p:nvPr>
            <p:ph type="pic" sz="quarter" idx="10"/>
          </p:nvPr>
        </p:nvSpPr>
        <p:spPr>
          <a:xfrm>
            <a:off x="8041105" y="0"/>
            <a:ext cx="4150895" cy="6858000"/>
          </a:xfrm>
        </p:spPr>
        <p:txBody>
          <a:bodyPr/>
          <a:lstStyle/>
          <a:p>
            <a:r>
              <a:rPr lang="en-US"/>
              <a:t>Click icon to add picture</a:t>
            </a:r>
          </a:p>
        </p:txBody>
      </p:sp>
    </p:spTree>
    <p:extLst>
      <p:ext uri="{BB962C8B-B14F-4D97-AF65-F5344CB8AC3E}">
        <p14:creationId xmlns:p14="http://schemas.microsoft.com/office/powerpoint/2010/main" val="3257821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28199C-2872-D66D-BE4C-4D021718D24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1EC831E3-6BE6-F9CD-4758-2B0C1605AF2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3FE8BA4-C833-7190-BE72-10B2EFCA45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42916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28199C-2872-D66D-BE4C-4D021718D24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1EC831E3-6BE6-F9CD-4758-2B0C1605AF2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3FE8BA4-C833-7190-BE72-10B2EFCA45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367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F66B37-3D9A-5883-3933-3A43E5A48D50}"/>
              </a:ext>
            </a:extLst>
          </p:cNvPr>
          <p:cNvSpPr/>
          <p:nvPr/>
        </p:nvSpPr>
        <p:spPr>
          <a:xfrm>
            <a:off x="0" y="0"/>
            <a:ext cx="12191999"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831E3-6BE6-F9CD-4758-2B0C1605AF2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3FE8BA4-C833-7190-BE72-10B2EFCA45A5}"/>
              </a:ext>
            </a:extLst>
          </p:cNvPr>
          <p:cNvSpPr>
            <a:spLocks noGrp="1"/>
          </p:cNvSpPr>
          <p:nvPr>
            <p:ph idx="1"/>
          </p:nvPr>
        </p:nvSpPr>
        <p:spPr/>
        <p:txBody>
          <a:bodyPr/>
          <a:lstStyle>
            <a:lvl1pPr>
              <a:defRPr>
                <a:solidFill>
                  <a:schemeClr val="bg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9449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B255E-9DE9-F002-F361-9EB84A1B2C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138830-1B62-643A-A2BC-CADD407089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1ABE33-6515-9DE3-9276-DE40096341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1E48B4-0D58-A15A-42C0-3612929021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D8A01A-691D-A725-0A1E-698060A6E9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91393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lvl1pPr algn="ctr">
              <a:defRPr/>
            </a:lvl1pPr>
          </a:lstStyle>
          <a:p>
            <a:r>
              <a:rPr lang="en-US"/>
              <a:t>Click to edit Master title style</a:t>
            </a:r>
            <a:endParaRPr lang="en-US" dirty="0"/>
          </a:p>
        </p:txBody>
      </p:sp>
      <p:sp>
        <p:nvSpPr>
          <p:cNvPr id="16" name="Oval 15">
            <a:extLst>
              <a:ext uri="{FF2B5EF4-FFF2-40B4-BE49-F238E27FC236}">
                <a16:creationId xmlns:a16="http://schemas.microsoft.com/office/drawing/2014/main" id="{5DB5E42E-FB72-97F2-8CD8-31DB630AF1F3}"/>
              </a:ext>
            </a:extLst>
          </p:cNvPr>
          <p:cNvSpPr/>
          <p:nvPr/>
        </p:nvSpPr>
        <p:spPr>
          <a:xfrm>
            <a:off x="4233909" y="2133601"/>
            <a:ext cx="3720868" cy="372086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0D37029-3E67-E805-24B9-4567FB880F0C}"/>
              </a:ext>
            </a:extLst>
          </p:cNvPr>
          <p:cNvSpPr/>
          <p:nvPr/>
        </p:nvSpPr>
        <p:spPr>
          <a:xfrm>
            <a:off x="8157448" y="2133601"/>
            <a:ext cx="3720868" cy="372086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4233909" y="2302934"/>
            <a:ext cx="3720868" cy="3352800"/>
          </a:xfrm>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8" name="Oval 17">
            <a:extLst>
              <a:ext uri="{FF2B5EF4-FFF2-40B4-BE49-F238E27FC236}">
                <a16:creationId xmlns:a16="http://schemas.microsoft.com/office/drawing/2014/main" id="{2BCDD8C5-7D25-9126-FBBA-E7142A53479A}"/>
              </a:ext>
            </a:extLst>
          </p:cNvPr>
          <p:cNvSpPr/>
          <p:nvPr/>
        </p:nvSpPr>
        <p:spPr>
          <a:xfrm>
            <a:off x="301487" y="2133601"/>
            <a:ext cx="3720868" cy="372086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
            <a:extLst>
              <a:ext uri="{FF2B5EF4-FFF2-40B4-BE49-F238E27FC236}">
                <a16:creationId xmlns:a16="http://schemas.microsoft.com/office/drawing/2014/main" id="{363B8C4C-DD5A-ADEC-1F5B-97B3F7606679}"/>
              </a:ext>
            </a:extLst>
          </p:cNvPr>
          <p:cNvSpPr>
            <a:spLocks noGrp="1"/>
          </p:cNvSpPr>
          <p:nvPr>
            <p:ph type="body" idx="11" hasCustomPrompt="1"/>
          </p:nvPr>
        </p:nvSpPr>
        <p:spPr>
          <a:xfrm>
            <a:off x="8145509" y="2302934"/>
            <a:ext cx="3720868" cy="3352800"/>
          </a:xfrm>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20" name="Text Placeholder 2">
            <a:extLst>
              <a:ext uri="{FF2B5EF4-FFF2-40B4-BE49-F238E27FC236}">
                <a16:creationId xmlns:a16="http://schemas.microsoft.com/office/drawing/2014/main" id="{76BC20CB-FD65-A774-4F35-29AAF8D73706}"/>
              </a:ext>
            </a:extLst>
          </p:cNvPr>
          <p:cNvSpPr>
            <a:spLocks noGrp="1"/>
          </p:cNvSpPr>
          <p:nvPr>
            <p:ph type="body" idx="12" hasCustomPrompt="1"/>
          </p:nvPr>
        </p:nvSpPr>
        <p:spPr>
          <a:xfrm>
            <a:off x="305376" y="2302934"/>
            <a:ext cx="3720868" cy="3352800"/>
          </a:xfrm>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Tree>
    <p:extLst>
      <p:ext uri="{BB962C8B-B14F-4D97-AF65-F5344CB8AC3E}">
        <p14:creationId xmlns:p14="http://schemas.microsoft.com/office/powerpoint/2010/main" val="8476666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p>
            <a:r>
              <a:rPr lang="en-US"/>
              <a:t>Click to edit Master title style</a:t>
            </a:r>
          </a:p>
        </p:txBody>
      </p:sp>
      <p:sp>
        <p:nvSpPr>
          <p:cNvPr id="3" name="Google Shape;52;p10">
            <a:extLst>
              <a:ext uri="{FF2B5EF4-FFF2-40B4-BE49-F238E27FC236}">
                <a16:creationId xmlns:a16="http://schemas.microsoft.com/office/drawing/2014/main" id="{5A7E84FD-8617-B6B7-2C25-FA4381BF9B35}"/>
              </a:ext>
            </a:extLst>
          </p:cNvPr>
          <p:cNvSpPr/>
          <p:nvPr/>
        </p:nvSpPr>
        <p:spPr>
          <a:xfrm>
            <a:off x="301487" y="1967142"/>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4" name="Google Shape;54;p10">
            <a:extLst>
              <a:ext uri="{FF2B5EF4-FFF2-40B4-BE49-F238E27FC236}">
                <a16:creationId xmlns:a16="http://schemas.microsoft.com/office/drawing/2014/main" id="{BD797CCB-716D-BAE2-2D1E-E5988645A5F6}"/>
              </a:ext>
            </a:extLst>
          </p:cNvPr>
          <p:cNvSpPr/>
          <p:nvPr/>
        </p:nvSpPr>
        <p:spPr>
          <a:xfrm>
            <a:off x="278296" y="3021495"/>
            <a:ext cx="3607904" cy="921119"/>
          </a:xfrm>
          <a:prstGeom prst="homePlate">
            <a:avLst>
              <a:gd name="adj" fmla="val 50000"/>
            </a:avLst>
          </a:prstGeom>
          <a:solidFill>
            <a:schemeClr val="tx1">
              <a:lumMod val="90000"/>
              <a:lumOff val="1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5" name="Google Shape;56;p10">
            <a:extLst>
              <a:ext uri="{FF2B5EF4-FFF2-40B4-BE49-F238E27FC236}">
                <a16:creationId xmlns:a16="http://schemas.microsoft.com/office/drawing/2014/main" id="{1A0906FF-5F94-1930-24B0-4E7FB8779FC4}"/>
              </a:ext>
            </a:extLst>
          </p:cNvPr>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7" name="Google Shape;58;p10">
            <a:extLst>
              <a:ext uri="{FF2B5EF4-FFF2-40B4-BE49-F238E27FC236}">
                <a16:creationId xmlns:a16="http://schemas.microsoft.com/office/drawing/2014/main" id="{695A0E16-BE18-9EE5-EABF-44E41FC8D252}"/>
              </a:ext>
            </a:extLst>
          </p:cNvPr>
          <p:cNvSpPr/>
          <p:nvPr/>
        </p:nvSpPr>
        <p:spPr>
          <a:xfrm>
            <a:off x="278296" y="5148469"/>
            <a:ext cx="3607904" cy="921119"/>
          </a:xfrm>
          <a:prstGeom prst="homePlate">
            <a:avLst>
              <a:gd name="adj" fmla="val 50000"/>
            </a:avLst>
          </a:prstGeom>
          <a:solidFill>
            <a:schemeClr val="tx1">
              <a:lumMod val="50000"/>
              <a:lumOff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8" name="Text Placeholder 2">
            <a:extLst>
              <a:ext uri="{FF2B5EF4-FFF2-40B4-BE49-F238E27FC236}">
                <a16:creationId xmlns:a16="http://schemas.microsoft.com/office/drawing/2014/main" id="{D25BF8B5-A247-DAFC-5DD1-D165DC331F52}"/>
              </a:ext>
            </a:extLst>
          </p:cNvPr>
          <p:cNvSpPr>
            <a:spLocks noGrp="1"/>
          </p:cNvSpPr>
          <p:nvPr>
            <p:ph type="body" idx="1"/>
          </p:nvPr>
        </p:nvSpPr>
        <p:spPr>
          <a:xfrm>
            <a:off x="4148667" y="1967142"/>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382590" y="1967142"/>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0" name="Text Placeholder 2">
            <a:extLst>
              <a:ext uri="{FF2B5EF4-FFF2-40B4-BE49-F238E27FC236}">
                <a16:creationId xmlns:a16="http://schemas.microsoft.com/office/drawing/2014/main" id="{0486BB55-E8C4-F8BF-E487-07AC4F118C93}"/>
              </a:ext>
            </a:extLst>
          </p:cNvPr>
          <p:cNvSpPr>
            <a:spLocks noGrp="1"/>
          </p:cNvSpPr>
          <p:nvPr>
            <p:ph type="body" idx="11" hasCustomPrompt="1"/>
          </p:nvPr>
        </p:nvSpPr>
        <p:spPr>
          <a:xfrm>
            <a:off x="382590" y="3017008"/>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1" name="Text Placeholder 2">
            <a:extLst>
              <a:ext uri="{FF2B5EF4-FFF2-40B4-BE49-F238E27FC236}">
                <a16:creationId xmlns:a16="http://schemas.microsoft.com/office/drawing/2014/main" id="{8FBA84C9-61C1-FF8D-E026-371334F5A8D1}"/>
              </a:ext>
            </a:extLst>
          </p:cNvPr>
          <p:cNvSpPr>
            <a:spLocks noGrp="1"/>
          </p:cNvSpPr>
          <p:nvPr>
            <p:ph type="body" idx="12" hasCustomPrompt="1"/>
          </p:nvPr>
        </p:nvSpPr>
        <p:spPr>
          <a:xfrm>
            <a:off x="382590" y="4100741"/>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2" name="Text Placeholder 2">
            <a:extLst>
              <a:ext uri="{FF2B5EF4-FFF2-40B4-BE49-F238E27FC236}">
                <a16:creationId xmlns:a16="http://schemas.microsoft.com/office/drawing/2014/main" id="{6B7F9E38-7FE4-C0EA-85D5-D591324133C7}"/>
              </a:ext>
            </a:extLst>
          </p:cNvPr>
          <p:cNvSpPr>
            <a:spLocks noGrp="1"/>
          </p:cNvSpPr>
          <p:nvPr>
            <p:ph type="body" idx="13" hasCustomPrompt="1"/>
          </p:nvPr>
        </p:nvSpPr>
        <p:spPr>
          <a:xfrm>
            <a:off x="382590" y="5133674"/>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3" name="Text Placeholder 2">
            <a:extLst>
              <a:ext uri="{FF2B5EF4-FFF2-40B4-BE49-F238E27FC236}">
                <a16:creationId xmlns:a16="http://schemas.microsoft.com/office/drawing/2014/main" id="{D41213D3-0DD3-79CA-7D50-0F05503642D4}"/>
              </a:ext>
            </a:extLst>
          </p:cNvPr>
          <p:cNvSpPr>
            <a:spLocks noGrp="1"/>
          </p:cNvSpPr>
          <p:nvPr>
            <p:ph type="body" idx="14"/>
          </p:nvPr>
        </p:nvSpPr>
        <p:spPr>
          <a:xfrm>
            <a:off x="4148667" y="3017009"/>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2B655949-BBA6-7E80-5D69-347EC81CB753}"/>
              </a:ext>
            </a:extLst>
          </p:cNvPr>
          <p:cNvSpPr>
            <a:spLocks noGrp="1"/>
          </p:cNvSpPr>
          <p:nvPr>
            <p:ph type="body" idx="15"/>
          </p:nvPr>
        </p:nvSpPr>
        <p:spPr>
          <a:xfrm>
            <a:off x="4148667" y="4100743"/>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1A602875-718F-08B1-EC3A-13FF60F7BC2D}"/>
              </a:ext>
            </a:extLst>
          </p:cNvPr>
          <p:cNvSpPr>
            <a:spLocks noGrp="1"/>
          </p:cNvSpPr>
          <p:nvPr>
            <p:ph type="body" idx="16"/>
          </p:nvPr>
        </p:nvSpPr>
        <p:spPr>
          <a:xfrm>
            <a:off x="4148667" y="5133676"/>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888535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p>
            <a:r>
              <a:rPr lang="en-US"/>
              <a:t>Click to edit Master title style</a:t>
            </a:r>
          </a:p>
        </p:txBody>
      </p:sp>
      <p:sp>
        <p:nvSpPr>
          <p:cNvPr id="3" name="Google Shape;52;p10">
            <a:extLst>
              <a:ext uri="{FF2B5EF4-FFF2-40B4-BE49-F238E27FC236}">
                <a16:creationId xmlns:a16="http://schemas.microsoft.com/office/drawing/2014/main" id="{5A7E84FD-8617-B6B7-2C25-FA4381BF9B35}"/>
              </a:ext>
            </a:extLst>
          </p:cNvPr>
          <p:cNvSpPr/>
          <p:nvPr/>
        </p:nvSpPr>
        <p:spPr>
          <a:xfrm>
            <a:off x="301487" y="1967142"/>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4" name="Google Shape;54;p10">
            <a:extLst>
              <a:ext uri="{FF2B5EF4-FFF2-40B4-BE49-F238E27FC236}">
                <a16:creationId xmlns:a16="http://schemas.microsoft.com/office/drawing/2014/main" id="{BD797CCB-716D-BAE2-2D1E-E5988645A5F6}"/>
              </a:ext>
            </a:extLst>
          </p:cNvPr>
          <p:cNvSpPr/>
          <p:nvPr/>
        </p:nvSpPr>
        <p:spPr>
          <a:xfrm>
            <a:off x="278296" y="3021495"/>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5" name="Google Shape;56;p10">
            <a:extLst>
              <a:ext uri="{FF2B5EF4-FFF2-40B4-BE49-F238E27FC236}">
                <a16:creationId xmlns:a16="http://schemas.microsoft.com/office/drawing/2014/main" id="{1A0906FF-5F94-1930-24B0-4E7FB8779FC4}"/>
              </a:ext>
            </a:extLst>
          </p:cNvPr>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7" name="Google Shape;58;p10">
            <a:extLst>
              <a:ext uri="{FF2B5EF4-FFF2-40B4-BE49-F238E27FC236}">
                <a16:creationId xmlns:a16="http://schemas.microsoft.com/office/drawing/2014/main" id="{695A0E16-BE18-9EE5-EABF-44E41FC8D252}"/>
              </a:ext>
            </a:extLst>
          </p:cNvPr>
          <p:cNvSpPr/>
          <p:nvPr/>
        </p:nvSpPr>
        <p:spPr>
          <a:xfrm>
            <a:off x="278296" y="5148469"/>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8" name="Text Placeholder 2">
            <a:extLst>
              <a:ext uri="{FF2B5EF4-FFF2-40B4-BE49-F238E27FC236}">
                <a16:creationId xmlns:a16="http://schemas.microsoft.com/office/drawing/2014/main" id="{D25BF8B5-A247-DAFC-5DD1-D165DC331F52}"/>
              </a:ext>
            </a:extLst>
          </p:cNvPr>
          <p:cNvSpPr>
            <a:spLocks noGrp="1"/>
          </p:cNvSpPr>
          <p:nvPr>
            <p:ph type="body" idx="1"/>
          </p:nvPr>
        </p:nvSpPr>
        <p:spPr>
          <a:xfrm>
            <a:off x="4148667" y="1967142"/>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382590" y="1967142"/>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0" name="Text Placeholder 2">
            <a:extLst>
              <a:ext uri="{FF2B5EF4-FFF2-40B4-BE49-F238E27FC236}">
                <a16:creationId xmlns:a16="http://schemas.microsoft.com/office/drawing/2014/main" id="{0486BB55-E8C4-F8BF-E487-07AC4F118C93}"/>
              </a:ext>
            </a:extLst>
          </p:cNvPr>
          <p:cNvSpPr>
            <a:spLocks noGrp="1"/>
          </p:cNvSpPr>
          <p:nvPr>
            <p:ph type="body" idx="11" hasCustomPrompt="1"/>
          </p:nvPr>
        </p:nvSpPr>
        <p:spPr>
          <a:xfrm>
            <a:off x="382590" y="3017008"/>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1" name="Text Placeholder 2">
            <a:extLst>
              <a:ext uri="{FF2B5EF4-FFF2-40B4-BE49-F238E27FC236}">
                <a16:creationId xmlns:a16="http://schemas.microsoft.com/office/drawing/2014/main" id="{8FBA84C9-61C1-FF8D-E026-371334F5A8D1}"/>
              </a:ext>
            </a:extLst>
          </p:cNvPr>
          <p:cNvSpPr>
            <a:spLocks noGrp="1"/>
          </p:cNvSpPr>
          <p:nvPr>
            <p:ph type="body" idx="12" hasCustomPrompt="1"/>
          </p:nvPr>
        </p:nvSpPr>
        <p:spPr>
          <a:xfrm>
            <a:off x="382590" y="4100741"/>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2" name="Text Placeholder 2">
            <a:extLst>
              <a:ext uri="{FF2B5EF4-FFF2-40B4-BE49-F238E27FC236}">
                <a16:creationId xmlns:a16="http://schemas.microsoft.com/office/drawing/2014/main" id="{6B7F9E38-7FE4-C0EA-85D5-D591324133C7}"/>
              </a:ext>
            </a:extLst>
          </p:cNvPr>
          <p:cNvSpPr>
            <a:spLocks noGrp="1"/>
          </p:cNvSpPr>
          <p:nvPr>
            <p:ph type="body" idx="13" hasCustomPrompt="1"/>
          </p:nvPr>
        </p:nvSpPr>
        <p:spPr>
          <a:xfrm>
            <a:off x="382590" y="5133674"/>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3" name="Text Placeholder 2">
            <a:extLst>
              <a:ext uri="{FF2B5EF4-FFF2-40B4-BE49-F238E27FC236}">
                <a16:creationId xmlns:a16="http://schemas.microsoft.com/office/drawing/2014/main" id="{D41213D3-0DD3-79CA-7D50-0F05503642D4}"/>
              </a:ext>
            </a:extLst>
          </p:cNvPr>
          <p:cNvSpPr>
            <a:spLocks noGrp="1"/>
          </p:cNvSpPr>
          <p:nvPr>
            <p:ph type="body" idx="14"/>
          </p:nvPr>
        </p:nvSpPr>
        <p:spPr>
          <a:xfrm>
            <a:off x="4148667" y="3017009"/>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2B655949-BBA6-7E80-5D69-347EC81CB753}"/>
              </a:ext>
            </a:extLst>
          </p:cNvPr>
          <p:cNvSpPr>
            <a:spLocks noGrp="1"/>
          </p:cNvSpPr>
          <p:nvPr>
            <p:ph type="body" idx="15"/>
          </p:nvPr>
        </p:nvSpPr>
        <p:spPr>
          <a:xfrm>
            <a:off x="4148667" y="4100743"/>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1A602875-718F-08B1-EC3A-13FF60F7BC2D}"/>
              </a:ext>
            </a:extLst>
          </p:cNvPr>
          <p:cNvSpPr>
            <a:spLocks noGrp="1"/>
          </p:cNvSpPr>
          <p:nvPr>
            <p:ph type="body" idx="16"/>
          </p:nvPr>
        </p:nvSpPr>
        <p:spPr>
          <a:xfrm>
            <a:off x="4148667" y="5133676"/>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5001185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p>
            <a:r>
              <a:rPr lang="en-US"/>
              <a:t>Click to edit Master title style</a:t>
            </a:r>
          </a:p>
        </p:txBody>
      </p:sp>
      <p:sp>
        <p:nvSpPr>
          <p:cNvPr id="3" name="Google Shape;52;p10">
            <a:extLst>
              <a:ext uri="{FF2B5EF4-FFF2-40B4-BE49-F238E27FC236}">
                <a16:creationId xmlns:a16="http://schemas.microsoft.com/office/drawing/2014/main" id="{5A7E84FD-8617-B6B7-2C25-FA4381BF9B35}"/>
              </a:ext>
            </a:extLst>
          </p:cNvPr>
          <p:cNvSpPr/>
          <p:nvPr/>
        </p:nvSpPr>
        <p:spPr>
          <a:xfrm>
            <a:off x="301487" y="1967142"/>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4" name="Google Shape;54;p10">
            <a:extLst>
              <a:ext uri="{FF2B5EF4-FFF2-40B4-BE49-F238E27FC236}">
                <a16:creationId xmlns:a16="http://schemas.microsoft.com/office/drawing/2014/main" id="{BD797CCB-716D-BAE2-2D1E-E5988645A5F6}"/>
              </a:ext>
            </a:extLst>
          </p:cNvPr>
          <p:cNvSpPr/>
          <p:nvPr/>
        </p:nvSpPr>
        <p:spPr>
          <a:xfrm>
            <a:off x="278296" y="3021495"/>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5" name="Google Shape;56;p10">
            <a:extLst>
              <a:ext uri="{FF2B5EF4-FFF2-40B4-BE49-F238E27FC236}">
                <a16:creationId xmlns:a16="http://schemas.microsoft.com/office/drawing/2014/main" id="{1A0906FF-5F94-1930-24B0-4E7FB8779FC4}"/>
              </a:ext>
            </a:extLst>
          </p:cNvPr>
          <p:cNvSpPr/>
          <p:nvPr/>
        </p:nvSpPr>
        <p:spPr>
          <a:xfrm>
            <a:off x="278296" y="4094921"/>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7" name="Google Shape;58;p10">
            <a:extLst>
              <a:ext uri="{FF2B5EF4-FFF2-40B4-BE49-F238E27FC236}">
                <a16:creationId xmlns:a16="http://schemas.microsoft.com/office/drawing/2014/main" id="{695A0E16-BE18-9EE5-EABF-44E41FC8D252}"/>
              </a:ext>
            </a:extLst>
          </p:cNvPr>
          <p:cNvSpPr/>
          <p:nvPr/>
        </p:nvSpPr>
        <p:spPr>
          <a:xfrm>
            <a:off x="278296" y="5148469"/>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8" name="Text Placeholder 2">
            <a:extLst>
              <a:ext uri="{FF2B5EF4-FFF2-40B4-BE49-F238E27FC236}">
                <a16:creationId xmlns:a16="http://schemas.microsoft.com/office/drawing/2014/main" id="{D25BF8B5-A247-DAFC-5DD1-D165DC331F52}"/>
              </a:ext>
            </a:extLst>
          </p:cNvPr>
          <p:cNvSpPr>
            <a:spLocks noGrp="1"/>
          </p:cNvSpPr>
          <p:nvPr>
            <p:ph type="body" idx="1"/>
          </p:nvPr>
        </p:nvSpPr>
        <p:spPr>
          <a:xfrm>
            <a:off x="4148667" y="1967142"/>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382590" y="1967142"/>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0" name="Text Placeholder 2">
            <a:extLst>
              <a:ext uri="{FF2B5EF4-FFF2-40B4-BE49-F238E27FC236}">
                <a16:creationId xmlns:a16="http://schemas.microsoft.com/office/drawing/2014/main" id="{0486BB55-E8C4-F8BF-E487-07AC4F118C93}"/>
              </a:ext>
            </a:extLst>
          </p:cNvPr>
          <p:cNvSpPr>
            <a:spLocks noGrp="1"/>
          </p:cNvSpPr>
          <p:nvPr>
            <p:ph type="body" idx="11" hasCustomPrompt="1"/>
          </p:nvPr>
        </p:nvSpPr>
        <p:spPr>
          <a:xfrm>
            <a:off x="382590" y="3017008"/>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1" name="Text Placeholder 2">
            <a:extLst>
              <a:ext uri="{FF2B5EF4-FFF2-40B4-BE49-F238E27FC236}">
                <a16:creationId xmlns:a16="http://schemas.microsoft.com/office/drawing/2014/main" id="{8FBA84C9-61C1-FF8D-E026-371334F5A8D1}"/>
              </a:ext>
            </a:extLst>
          </p:cNvPr>
          <p:cNvSpPr>
            <a:spLocks noGrp="1"/>
          </p:cNvSpPr>
          <p:nvPr>
            <p:ph type="body" idx="12" hasCustomPrompt="1"/>
          </p:nvPr>
        </p:nvSpPr>
        <p:spPr>
          <a:xfrm>
            <a:off x="382590" y="4100741"/>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2" name="Text Placeholder 2">
            <a:extLst>
              <a:ext uri="{FF2B5EF4-FFF2-40B4-BE49-F238E27FC236}">
                <a16:creationId xmlns:a16="http://schemas.microsoft.com/office/drawing/2014/main" id="{6B7F9E38-7FE4-C0EA-85D5-D591324133C7}"/>
              </a:ext>
            </a:extLst>
          </p:cNvPr>
          <p:cNvSpPr>
            <a:spLocks noGrp="1"/>
          </p:cNvSpPr>
          <p:nvPr>
            <p:ph type="body" idx="13" hasCustomPrompt="1"/>
          </p:nvPr>
        </p:nvSpPr>
        <p:spPr>
          <a:xfrm>
            <a:off x="382590" y="5133674"/>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3" name="Text Placeholder 2">
            <a:extLst>
              <a:ext uri="{FF2B5EF4-FFF2-40B4-BE49-F238E27FC236}">
                <a16:creationId xmlns:a16="http://schemas.microsoft.com/office/drawing/2014/main" id="{D41213D3-0DD3-79CA-7D50-0F05503642D4}"/>
              </a:ext>
            </a:extLst>
          </p:cNvPr>
          <p:cNvSpPr>
            <a:spLocks noGrp="1"/>
          </p:cNvSpPr>
          <p:nvPr>
            <p:ph type="body" idx="14"/>
          </p:nvPr>
        </p:nvSpPr>
        <p:spPr>
          <a:xfrm>
            <a:off x="4148667" y="3017009"/>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2B655949-BBA6-7E80-5D69-347EC81CB753}"/>
              </a:ext>
            </a:extLst>
          </p:cNvPr>
          <p:cNvSpPr>
            <a:spLocks noGrp="1"/>
          </p:cNvSpPr>
          <p:nvPr>
            <p:ph type="body" idx="15"/>
          </p:nvPr>
        </p:nvSpPr>
        <p:spPr>
          <a:xfrm>
            <a:off x="4148667" y="4100743"/>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1A602875-718F-08B1-EC3A-13FF60F7BC2D}"/>
              </a:ext>
            </a:extLst>
          </p:cNvPr>
          <p:cNvSpPr>
            <a:spLocks noGrp="1"/>
          </p:cNvSpPr>
          <p:nvPr>
            <p:ph type="body" idx="16"/>
          </p:nvPr>
        </p:nvSpPr>
        <p:spPr>
          <a:xfrm>
            <a:off x="4148667" y="5133676"/>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000444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p>
            <a:r>
              <a:rPr lang="en-US"/>
              <a:t>Click to edit Master title style</a:t>
            </a:r>
          </a:p>
        </p:txBody>
      </p:sp>
      <p:sp>
        <p:nvSpPr>
          <p:cNvPr id="3" name="Google Shape;52;p10">
            <a:extLst>
              <a:ext uri="{FF2B5EF4-FFF2-40B4-BE49-F238E27FC236}">
                <a16:creationId xmlns:a16="http://schemas.microsoft.com/office/drawing/2014/main" id="{5A7E84FD-8617-B6B7-2C25-FA4381BF9B35}"/>
              </a:ext>
            </a:extLst>
          </p:cNvPr>
          <p:cNvSpPr/>
          <p:nvPr/>
        </p:nvSpPr>
        <p:spPr>
          <a:xfrm>
            <a:off x="301487" y="1967142"/>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4" name="Google Shape;54;p10">
            <a:extLst>
              <a:ext uri="{FF2B5EF4-FFF2-40B4-BE49-F238E27FC236}">
                <a16:creationId xmlns:a16="http://schemas.microsoft.com/office/drawing/2014/main" id="{BD797CCB-716D-BAE2-2D1E-E5988645A5F6}"/>
              </a:ext>
            </a:extLst>
          </p:cNvPr>
          <p:cNvSpPr/>
          <p:nvPr/>
        </p:nvSpPr>
        <p:spPr>
          <a:xfrm>
            <a:off x="278296" y="3021495"/>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5" name="Google Shape;56;p10">
            <a:extLst>
              <a:ext uri="{FF2B5EF4-FFF2-40B4-BE49-F238E27FC236}">
                <a16:creationId xmlns:a16="http://schemas.microsoft.com/office/drawing/2014/main" id="{1A0906FF-5F94-1930-24B0-4E7FB8779FC4}"/>
              </a:ext>
            </a:extLst>
          </p:cNvPr>
          <p:cNvSpPr/>
          <p:nvPr/>
        </p:nvSpPr>
        <p:spPr>
          <a:xfrm>
            <a:off x="278296" y="4094921"/>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7" name="Google Shape;58;p10">
            <a:extLst>
              <a:ext uri="{FF2B5EF4-FFF2-40B4-BE49-F238E27FC236}">
                <a16:creationId xmlns:a16="http://schemas.microsoft.com/office/drawing/2014/main" id="{695A0E16-BE18-9EE5-EABF-44E41FC8D252}"/>
              </a:ext>
            </a:extLst>
          </p:cNvPr>
          <p:cNvSpPr/>
          <p:nvPr/>
        </p:nvSpPr>
        <p:spPr>
          <a:xfrm>
            <a:off x="278296" y="5148469"/>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8" name="Text Placeholder 2">
            <a:extLst>
              <a:ext uri="{FF2B5EF4-FFF2-40B4-BE49-F238E27FC236}">
                <a16:creationId xmlns:a16="http://schemas.microsoft.com/office/drawing/2014/main" id="{D25BF8B5-A247-DAFC-5DD1-D165DC331F52}"/>
              </a:ext>
            </a:extLst>
          </p:cNvPr>
          <p:cNvSpPr>
            <a:spLocks noGrp="1"/>
          </p:cNvSpPr>
          <p:nvPr>
            <p:ph type="body" idx="1"/>
          </p:nvPr>
        </p:nvSpPr>
        <p:spPr>
          <a:xfrm>
            <a:off x="4148667" y="1967142"/>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382590" y="1967142"/>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0" name="Text Placeholder 2">
            <a:extLst>
              <a:ext uri="{FF2B5EF4-FFF2-40B4-BE49-F238E27FC236}">
                <a16:creationId xmlns:a16="http://schemas.microsoft.com/office/drawing/2014/main" id="{0486BB55-E8C4-F8BF-E487-07AC4F118C93}"/>
              </a:ext>
            </a:extLst>
          </p:cNvPr>
          <p:cNvSpPr>
            <a:spLocks noGrp="1"/>
          </p:cNvSpPr>
          <p:nvPr>
            <p:ph type="body" idx="11" hasCustomPrompt="1"/>
          </p:nvPr>
        </p:nvSpPr>
        <p:spPr>
          <a:xfrm>
            <a:off x="382590" y="3017008"/>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1" name="Text Placeholder 2">
            <a:extLst>
              <a:ext uri="{FF2B5EF4-FFF2-40B4-BE49-F238E27FC236}">
                <a16:creationId xmlns:a16="http://schemas.microsoft.com/office/drawing/2014/main" id="{8FBA84C9-61C1-FF8D-E026-371334F5A8D1}"/>
              </a:ext>
            </a:extLst>
          </p:cNvPr>
          <p:cNvSpPr>
            <a:spLocks noGrp="1"/>
          </p:cNvSpPr>
          <p:nvPr>
            <p:ph type="body" idx="12" hasCustomPrompt="1"/>
          </p:nvPr>
        </p:nvSpPr>
        <p:spPr>
          <a:xfrm>
            <a:off x="382590" y="4100741"/>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2" name="Text Placeholder 2">
            <a:extLst>
              <a:ext uri="{FF2B5EF4-FFF2-40B4-BE49-F238E27FC236}">
                <a16:creationId xmlns:a16="http://schemas.microsoft.com/office/drawing/2014/main" id="{6B7F9E38-7FE4-C0EA-85D5-D591324133C7}"/>
              </a:ext>
            </a:extLst>
          </p:cNvPr>
          <p:cNvSpPr>
            <a:spLocks noGrp="1"/>
          </p:cNvSpPr>
          <p:nvPr>
            <p:ph type="body" idx="13" hasCustomPrompt="1"/>
          </p:nvPr>
        </p:nvSpPr>
        <p:spPr>
          <a:xfrm>
            <a:off x="382590" y="5133674"/>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3" name="Text Placeholder 2">
            <a:extLst>
              <a:ext uri="{FF2B5EF4-FFF2-40B4-BE49-F238E27FC236}">
                <a16:creationId xmlns:a16="http://schemas.microsoft.com/office/drawing/2014/main" id="{D41213D3-0DD3-79CA-7D50-0F05503642D4}"/>
              </a:ext>
            </a:extLst>
          </p:cNvPr>
          <p:cNvSpPr>
            <a:spLocks noGrp="1"/>
          </p:cNvSpPr>
          <p:nvPr>
            <p:ph type="body" idx="14"/>
          </p:nvPr>
        </p:nvSpPr>
        <p:spPr>
          <a:xfrm>
            <a:off x="4148667" y="3017009"/>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2B655949-BBA6-7E80-5D69-347EC81CB753}"/>
              </a:ext>
            </a:extLst>
          </p:cNvPr>
          <p:cNvSpPr>
            <a:spLocks noGrp="1"/>
          </p:cNvSpPr>
          <p:nvPr>
            <p:ph type="body" idx="15"/>
          </p:nvPr>
        </p:nvSpPr>
        <p:spPr>
          <a:xfrm>
            <a:off x="4148667" y="4100743"/>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1A602875-718F-08B1-EC3A-13FF60F7BC2D}"/>
              </a:ext>
            </a:extLst>
          </p:cNvPr>
          <p:cNvSpPr>
            <a:spLocks noGrp="1"/>
          </p:cNvSpPr>
          <p:nvPr>
            <p:ph type="body" idx="16"/>
          </p:nvPr>
        </p:nvSpPr>
        <p:spPr>
          <a:xfrm>
            <a:off x="4148667" y="5133676"/>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9688505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2CEBF-338E-39E0-676E-C5B10496AAA0}"/>
              </a:ext>
            </a:extLst>
          </p:cNvPr>
          <p:cNvSpPr>
            <a:spLocks noGrp="1"/>
          </p:cNvSpPr>
          <p:nvPr>
            <p:ph type="title"/>
          </p:nvPr>
        </p:nvSpPr>
        <p:spPr>
          <a:xfrm>
            <a:off x="839788" y="457200"/>
            <a:ext cx="3932237" cy="1600200"/>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458E18F-2360-3BC4-4EE1-9EF2482CEEF6}"/>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88EB0A-03BA-0AE1-06B7-8FBE8C1AA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9087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A0423-C088-7CAE-73D3-29FAFB527171}"/>
              </a:ext>
            </a:extLst>
          </p:cNvPr>
          <p:cNvSpPr>
            <a:spLocks noGrp="1"/>
          </p:cNvSpPr>
          <p:nvPr>
            <p:ph type="title"/>
          </p:nvPr>
        </p:nvSpPr>
        <p:spPr>
          <a:xfrm>
            <a:off x="839788" y="457200"/>
            <a:ext cx="5391679" cy="1600200"/>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DAEDD0D8-C94E-5B3A-D71D-DAE55D492B53}"/>
              </a:ext>
            </a:extLst>
          </p:cNvPr>
          <p:cNvSpPr>
            <a:spLocks noGrp="1"/>
          </p:cNvSpPr>
          <p:nvPr>
            <p:ph type="pic" idx="1"/>
          </p:nvPr>
        </p:nvSpPr>
        <p:spPr>
          <a:xfrm>
            <a:off x="6654800" y="1"/>
            <a:ext cx="5537200" cy="6163732"/>
          </a:xfrm>
          <a:pattFill prst="ltVert">
            <a:fgClr>
              <a:srgbClr val="172C55"/>
            </a:fgClr>
            <a:bgClr>
              <a:schemeClr val="bg1"/>
            </a:bgClr>
          </a:patt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629F8B4-5D8A-DC45-3DF1-33F83FB71A20}"/>
              </a:ext>
            </a:extLst>
          </p:cNvPr>
          <p:cNvSpPr>
            <a:spLocks noGrp="1"/>
          </p:cNvSpPr>
          <p:nvPr>
            <p:ph type="body" sz="half" idx="2"/>
          </p:nvPr>
        </p:nvSpPr>
        <p:spPr>
          <a:xfrm>
            <a:off x="839788" y="2057400"/>
            <a:ext cx="539167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44071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FA7CF5-01C1-24D6-8934-2699B4CFC136}"/>
              </a:ext>
            </a:extLst>
          </p:cNvPr>
          <p:cNvSpPr/>
          <p:nvPr/>
        </p:nvSpPr>
        <p:spPr>
          <a:xfrm>
            <a:off x="0" y="0"/>
            <a:ext cx="6654800" cy="616373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AAA0423-C088-7CAE-73D3-29FAFB527171}"/>
              </a:ext>
            </a:extLst>
          </p:cNvPr>
          <p:cNvSpPr>
            <a:spLocks noGrp="1"/>
          </p:cNvSpPr>
          <p:nvPr>
            <p:ph type="title"/>
          </p:nvPr>
        </p:nvSpPr>
        <p:spPr>
          <a:xfrm>
            <a:off x="839788" y="457200"/>
            <a:ext cx="5391679" cy="1600200"/>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DAEDD0D8-C94E-5B3A-D71D-DAE55D492B53}"/>
              </a:ext>
            </a:extLst>
          </p:cNvPr>
          <p:cNvSpPr>
            <a:spLocks noGrp="1"/>
          </p:cNvSpPr>
          <p:nvPr>
            <p:ph type="pic" idx="1"/>
          </p:nvPr>
        </p:nvSpPr>
        <p:spPr>
          <a:xfrm>
            <a:off x="6654800" y="1"/>
            <a:ext cx="5537200" cy="6163732"/>
          </a:xfrm>
          <a:pattFill prst="ltVert">
            <a:fgClr>
              <a:srgbClr val="4270B7"/>
            </a:fgClr>
            <a:bgClr>
              <a:srgbClr val="172C55"/>
            </a:bgClr>
          </a:patt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629F8B4-5D8A-DC45-3DF1-33F83FB71A20}"/>
              </a:ext>
            </a:extLst>
          </p:cNvPr>
          <p:cNvSpPr>
            <a:spLocks noGrp="1"/>
          </p:cNvSpPr>
          <p:nvPr>
            <p:ph type="body" sz="half" idx="2"/>
          </p:nvPr>
        </p:nvSpPr>
        <p:spPr>
          <a:xfrm>
            <a:off x="839788" y="2057400"/>
            <a:ext cx="5391679"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332716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AEDD0D8-C94E-5B3A-D71D-DAE55D492B53}"/>
              </a:ext>
            </a:extLst>
          </p:cNvPr>
          <p:cNvSpPr>
            <a:spLocks noGrp="1"/>
          </p:cNvSpPr>
          <p:nvPr>
            <p:ph type="pic" idx="1"/>
          </p:nvPr>
        </p:nvSpPr>
        <p:spPr>
          <a:xfrm>
            <a:off x="0" y="1"/>
            <a:ext cx="5537200" cy="6163732"/>
          </a:xfrm>
          <a:no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8AAA0423-C088-7CAE-73D3-29FAFB527171}"/>
              </a:ext>
            </a:extLst>
          </p:cNvPr>
          <p:cNvSpPr>
            <a:spLocks noGrp="1"/>
          </p:cNvSpPr>
          <p:nvPr>
            <p:ph type="title"/>
          </p:nvPr>
        </p:nvSpPr>
        <p:spPr>
          <a:xfrm>
            <a:off x="419894" y="1"/>
            <a:ext cx="4697412" cy="6163732"/>
          </a:xfrm>
        </p:spPr>
        <p:txBody>
          <a:bodyPr anchor="ctr"/>
          <a:lstStyle>
            <a:lvl1pPr>
              <a:defRPr sz="3200"/>
            </a:lvl1pPr>
          </a:lstStyle>
          <a:p>
            <a:r>
              <a:rPr lang="en-US"/>
              <a:t>Click to edit Master title style</a:t>
            </a:r>
            <a:endParaRPr lang="en-US" dirty="0"/>
          </a:p>
        </p:txBody>
      </p:sp>
      <p:sp>
        <p:nvSpPr>
          <p:cNvPr id="5" name="Content Placeholder 5">
            <a:extLst>
              <a:ext uri="{FF2B5EF4-FFF2-40B4-BE49-F238E27FC236}">
                <a16:creationId xmlns:a16="http://schemas.microsoft.com/office/drawing/2014/main" id="{8E2D8CB1-EDFF-2F96-9BE5-CD903AFC077A}"/>
              </a:ext>
            </a:extLst>
          </p:cNvPr>
          <p:cNvSpPr>
            <a:spLocks noGrp="1"/>
          </p:cNvSpPr>
          <p:nvPr>
            <p:ph sz="quarter" idx="4"/>
          </p:nvPr>
        </p:nvSpPr>
        <p:spPr>
          <a:xfrm>
            <a:off x="6307667" y="846661"/>
            <a:ext cx="5183188" cy="451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1640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8484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3041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1"/>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8E88A667-7105-A821-F734-C0114A3AA740}"/>
              </a:ext>
            </a:extLst>
          </p:cNvPr>
          <p:cNvSpPr/>
          <p:nvPr/>
        </p:nvSpPr>
        <p:spPr>
          <a:xfrm>
            <a:off x="0" y="1709738"/>
            <a:ext cx="12192000" cy="5148262"/>
          </a:xfrm>
          <a:prstGeom prst="rect">
            <a:avLst/>
          </a:prstGeom>
          <a:solidFill>
            <a:schemeClr val="accent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9116884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1"/>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8E88A667-7105-A821-F734-C0114A3AA740}"/>
              </a:ext>
            </a:extLst>
          </p:cNvPr>
          <p:cNvSpPr/>
          <p:nvPr/>
        </p:nvSpPr>
        <p:spPr>
          <a:xfrm>
            <a:off x="0" y="1709738"/>
            <a:ext cx="12192000" cy="5148262"/>
          </a:xfrm>
          <a:prstGeom prst="rect">
            <a:avLst/>
          </a:prstGeom>
          <a:solidFill>
            <a:schemeClr val="tx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41147961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8E88A667-7105-A821-F734-C0114A3AA740}"/>
              </a:ext>
            </a:extLst>
          </p:cNvPr>
          <p:cNvSpPr/>
          <p:nvPr/>
        </p:nvSpPr>
        <p:spPr>
          <a:xfrm>
            <a:off x="0" y="1709738"/>
            <a:ext cx="12192000" cy="5148262"/>
          </a:xfrm>
          <a:prstGeom prst="rect">
            <a:avLst/>
          </a:prstGeom>
          <a:solidFill>
            <a:schemeClr val="tx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31896384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21372018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38094092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10267068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D15F-1391-D73F-F03F-A5F4C3B5FD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4B441-722F-5CA2-BC9B-C8C383686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176064-6916-F936-36E2-720EE63CB8EF}"/>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5" name="Footer Placeholder 4">
            <a:extLst>
              <a:ext uri="{FF2B5EF4-FFF2-40B4-BE49-F238E27FC236}">
                <a16:creationId xmlns:a16="http://schemas.microsoft.com/office/drawing/2014/main" id="{C3B46AA9-7333-9FB3-F641-916F1B448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C99CE6-BE34-67D7-E909-A35282594E9E}"/>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1013664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25051-4160-CFC6-9209-360D0198CE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70FFD5-8CD6-8934-7F8A-0764D607FC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D6DCDD-B193-A2CE-777D-96C1F31704BD}"/>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5" name="Footer Placeholder 4">
            <a:extLst>
              <a:ext uri="{FF2B5EF4-FFF2-40B4-BE49-F238E27FC236}">
                <a16:creationId xmlns:a16="http://schemas.microsoft.com/office/drawing/2014/main" id="{BA651ABD-0028-91B5-A25A-2505C2AB1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DA11D2-DC4A-26A8-EFF3-7EA0000F5E65}"/>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1168332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D1605-7252-26BA-9EAC-B16611FD1C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8039BE-9A66-D7A1-C9F3-9D7DF3B812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E36A14-1FA0-0022-91A3-ECE8394692BD}"/>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5" name="Footer Placeholder 4">
            <a:extLst>
              <a:ext uri="{FF2B5EF4-FFF2-40B4-BE49-F238E27FC236}">
                <a16:creationId xmlns:a16="http://schemas.microsoft.com/office/drawing/2014/main" id="{696BDF88-AC26-27CA-3AA7-4DC9E1BA0A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7CBF5-63DE-CA05-D1B9-5FCBE8CB0D5D}"/>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8129989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CAF8-7328-4895-005B-2BCEB27F4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7EFB9E-2F3E-3EEB-D7E9-7B4E6936DA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FEFE1F-8724-AE8E-EC3A-A6C5158D27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CFADF5-61AA-9A03-3B7D-07849484284F}"/>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6" name="Footer Placeholder 5">
            <a:extLst>
              <a:ext uri="{FF2B5EF4-FFF2-40B4-BE49-F238E27FC236}">
                <a16:creationId xmlns:a16="http://schemas.microsoft.com/office/drawing/2014/main" id="{08990726-901C-D67D-CE9D-650A364A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B3CBDF-A134-2AEE-D543-FCBDFC81B01F}"/>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9299730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5269C-D254-8B14-FF7D-0D9AC958D7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3EDD6-BB25-E2CA-2837-D2F44C2D54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EA44C6-BD5F-F71A-9381-E0DE51572B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2BEFBD-402F-1549-E8EF-3092F4BC61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4F5CFF-CB56-1470-013E-B129F392FF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4F270A-9C7E-9C4B-142D-4CFDB5191EC2}"/>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8" name="Footer Placeholder 7">
            <a:extLst>
              <a:ext uri="{FF2B5EF4-FFF2-40B4-BE49-F238E27FC236}">
                <a16:creationId xmlns:a16="http://schemas.microsoft.com/office/drawing/2014/main" id="{A59C48E8-DC41-667B-61CA-ABBD5566B8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774C78-C4F7-D700-8D95-546A4A3DC969}"/>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847318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1AA1-6C42-5F39-C0EF-F1672A40F1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F62D62-1539-D40F-8ED3-A0116F6923C7}"/>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4" name="Footer Placeholder 3">
            <a:extLst>
              <a:ext uri="{FF2B5EF4-FFF2-40B4-BE49-F238E27FC236}">
                <a16:creationId xmlns:a16="http://schemas.microsoft.com/office/drawing/2014/main" id="{B13680C0-82A0-B990-659A-0DFB3FEA21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0CBF88-56A5-FEA5-532B-AEB48D74B9CA}"/>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8067392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DC984-D679-830C-FD0D-338534DF7651}"/>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3" name="Footer Placeholder 2">
            <a:extLst>
              <a:ext uri="{FF2B5EF4-FFF2-40B4-BE49-F238E27FC236}">
                <a16:creationId xmlns:a16="http://schemas.microsoft.com/office/drawing/2014/main" id="{95626A23-954A-49E9-485C-3FAAA0B588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AB6A18-B625-110E-4381-02BB9EE4190C}"/>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9913430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9AAA7-29F2-37C7-3981-0BCEC785D4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7FC1FF-35A9-C3E4-3D38-EED21540C7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BE67CA-0310-34F1-71AC-EC849759C3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2FF1BB-DBE0-CDCE-DC59-3A1FE7EC64E5}"/>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6" name="Footer Placeholder 5">
            <a:extLst>
              <a:ext uri="{FF2B5EF4-FFF2-40B4-BE49-F238E27FC236}">
                <a16:creationId xmlns:a16="http://schemas.microsoft.com/office/drawing/2014/main" id="{DE9E11A0-02CE-3EE1-E6E8-D80413B08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DE00CC-716F-44EC-2202-7E7848B4BC71}"/>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3307485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AC7B-1430-C0AE-7E1D-61DB779CB1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240D1A-A1DE-321E-9C28-81324A4F4C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F26E65-FEEF-5D43-A350-FFA669DC62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A21DAD-12BD-9335-C3B9-4904EC3A63B9}"/>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6" name="Footer Placeholder 5">
            <a:extLst>
              <a:ext uri="{FF2B5EF4-FFF2-40B4-BE49-F238E27FC236}">
                <a16:creationId xmlns:a16="http://schemas.microsoft.com/office/drawing/2014/main" id="{3EF90A4A-7FED-9909-933A-12AD1D68AF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9B08CB-2F03-9628-C655-1B35EDDBFC5E}"/>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9765659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DB46-6EF3-0722-0BBB-BD6298C22E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382CD3-2EC9-F65A-E674-8C9211475E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3F3C2-2EF3-7929-DB41-3A2C1D329CD7}"/>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5" name="Footer Placeholder 4">
            <a:extLst>
              <a:ext uri="{FF2B5EF4-FFF2-40B4-BE49-F238E27FC236}">
                <a16:creationId xmlns:a16="http://schemas.microsoft.com/office/drawing/2014/main" id="{BAB0BF0E-432A-2DB0-1055-A92730393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09B7D0-23AF-F7A2-BD57-D1F010C86F27}"/>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9571505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07B370-AE3B-3040-6D03-4AF09931B5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58051F-CECE-23BC-213A-9138761E1C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0E180C-F170-EF55-E4DB-49DBD878D84A}"/>
              </a:ext>
            </a:extLst>
          </p:cNvPr>
          <p:cNvSpPr>
            <a:spLocks noGrp="1"/>
          </p:cNvSpPr>
          <p:nvPr>
            <p:ph type="dt" sz="half" idx="10"/>
          </p:nvPr>
        </p:nvSpPr>
        <p:spPr/>
        <p:txBody>
          <a:bodyPr/>
          <a:lstStyle/>
          <a:p>
            <a:fld id="{47C54850-6D0D-4167-9136-D177513403F5}" type="datetimeFigureOut">
              <a:rPr lang="en-US" smtClean="0"/>
              <a:t>10/19/2026</a:t>
            </a:fld>
            <a:endParaRPr lang="en-US"/>
          </a:p>
        </p:txBody>
      </p:sp>
      <p:sp>
        <p:nvSpPr>
          <p:cNvPr id="5" name="Footer Placeholder 4">
            <a:extLst>
              <a:ext uri="{FF2B5EF4-FFF2-40B4-BE49-F238E27FC236}">
                <a16:creationId xmlns:a16="http://schemas.microsoft.com/office/drawing/2014/main" id="{14CB7481-02B7-FBA3-4937-03063B36A3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BC1DDF-D7DA-3D38-4059-F404F18D2151}"/>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1586958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137848" y="6391657"/>
            <a:ext cx="3494314" cy="330466"/>
          </a:xfrm>
        </p:spPr>
        <p:txBody>
          <a:bodyPr/>
          <a:lstStyle>
            <a:lvl1pPr algn="r">
              <a:defRPr>
                <a:solidFill>
                  <a:schemeClr val="tx2"/>
                </a:solidFill>
                <a:effectLst/>
              </a:defRPr>
            </a:lvl1pPr>
          </a:lstStyle>
          <a:p>
            <a:fld id="{9961397C-706D-4EB8-B1E1-D1B680D284C3}" type="datetime1">
              <a:rPr lang="en-US" smtClean="0"/>
              <a:t>10/19/2026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6551246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01B6F81-747A-40C6-B81B-62F051B20082}" type="datetime1">
              <a:rPr lang="en-US" smtClean="0"/>
              <a:t>10/19/2026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7395959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endParaRPr lang="en-US" dirty="0"/>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DB19E114-DE0F-4D79-972B-16F4D1534B50}" type="datetime1">
              <a:rPr lang="en-US" smtClean="0"/>
              <a:t>10/19/2026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525460639"/>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454ACAC3-7932-4379-B917-F7F78C6F24BE}" type="datetime1">
              <a:rPr lang="en-US" smtClean="0"/>
              <a:t>10/19/2026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494503694"/>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CBB9144B-27A2-4831-A05B-9434A462331E}" type="datetime1">
              <a:rPr lang="en-US" smtClean="0"/>
              <a:t>10/19/2026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24431758"/>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F5895950-DBB3-436C-A1DD-7D3C30A336E3}" type="datetime1">
              <a:rPr lang="en-US" smtClean="0"/>
              <a:t>10/19/2026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899494247"/>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15ECDF8E-0DD2-43D3-8D07-9F3C411EACC9}" type="datetime1">
              <a:rPr lang="en-US" smtClean="0"/>
              <a:t>10/19/2026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872736156"/>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DEB97BB-FABD-465F-A92A-114DD4401A7A}" type="datetime1">
              <a:rPr lang="en-US" smtClean="0"/>
              <a:t>10/19/2026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7292209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42A6678-B47B-4355-B5D6-D7B9669114D3}" type="datetime1">
              <a:rPr lang="en-US" smtClean="0"/>
              <a:t>10/19/2026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0782048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C4801C4-BD33-47CA-B204-FEE9BA7A0B92}"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640149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en-US"/>
              <a:t>Click to edit Master title style</a:t>
            </a:r>
            <a:endParaRPr lang="en-US" dirty="0"/>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07BBC631-32E9-41B5-A4D6-F9BADFAA6AF1}"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7153004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A84DF367-E34D-4C28-A660-DCABBED01BCF}"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C8116806-1FD2-4A57-B5EA-7014AB76383B}" type="slidenum">
              <a:rPr lang="en-US" smtClean="0"/>
              <a:t>‹#›</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0980712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5489A3B8-AADB-439D-85B5-E9ACAFD37972}"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6144529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4C28399-DE27-4A8B-8419-0512D16F4926}"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4121573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9F43114-67DF-4FA3-9285-385EAC7FCBCA}"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4670804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BB0B5C10-8896-4A25-9ADC-0DE16BEA40F9}"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6370069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70D4BFA2-1BB9-40F7-B5CD-27AF3FC15B4F}"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C8116806-1FD2-4A57-B5EA-7014AB76383B}" type="slidenum">
              <a:rPr lang="en-US" smtClean="0"/>
              <a:t>‹#›</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5443353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D90CB68-2046-4562-B6CE-CDFAB3DC51F3}"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4653255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dirty="0"/>
              <a:t>XX%</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E24BB35E-97D9-4AD8-9F03-F1A28F5EDD3F}" type="datetime1">
              <a:rPr lang="en-US" smtClean="0"/>
              <a:t>10/19/2026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0058891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60FC429-4D23-430E-9EDF-7373AE75BFEE}" type="datetime1">
              <a:rPr lang="en-US" smtClean="0"/>
              <a:t>10/19/2026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0313646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dirty="0"/>
              <a:t>Click to edit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B335E6B9-2D9C-4660-92C5-78965463CC8F}" type="datetime1">
              <a:rPr lang="en-US" smtClean="0"/>
              <a:t>10/19/2026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9185563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12E940BF-81C2-1FFB-391F-670B2E738E5C}"/>
              </a:ext>
            </a:extLst>
          </p:cNvPr>
          <p:cNvSpPr>
            <a:spLocks noGrp="1"/>
          </p:cNvSpPr>
          <p:nvPr>
            <p:ph sz="quarter" idx="15"/>
          </p:nvPr>
        </p:nvSpPr>
        <p:spPr>
          <a:xfrm>
            <a:off x="182880" y="1645920"/>
            <a:ext cx="5420409"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FB763AB3-1DFB-9F9F-2339-33F3C49C8C10}"/>
              </a:ext>
            </a:extLst>
          </p:cNvPr>
          <p:cNvSpPr>
            <a:spLocks noGrp="1"/>
          </p:cNvSpPr>
          <p:nvPr>
            <p:ph sz="quarter" idx="16"/>
          </p:nvPr>
        </p:nvSpPr>
        <p:spPr>
          <a:xfrm>
            <a:off x="6248400" y="1645920"/>
            <a:ext cx="5261184" cy="4741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B5B9CE9-04E1-4A30-9610-62B3B25B32C1}" type="datetime1">
              <a:rPr lang="en-US" smtClean="0"/>
              <a:t>10/19/2026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5366227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D6A39E64-722E-F001-F641-974F5225314A}"/>
              </a:ext>
            </a:extLst>
          </p:cNvPr>
          <p:cNvSpPr>
            <a:spLocks noGrp="1"/>
          </p:cNvSpPr>
          <p:nvPr>
            <p:ph sz="quarter" idx="15"/>
          </p:nvPr>
        </p:nvSpPr>
        <p:spPr>
          <a:xfrm>
            <a:off x="181631"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4B9C0BFD-5C7B-FA0D-DCE8-95D24728FEB0}"/>
              </a:ext>
            </a:extLst>
          </p:cNvPr>
          <p:cNvSpPr>
            <a:spLocks noGrp="1"/>
          </p:cNvSpPr>
          <p:nvPr>
            <p:ph sz="quarter" idx="16"/>
          </p:nvPr>
        </p:nvSpPr>
        <p:spPr>
          <a:xfrm>
            <a:off x="6245352" y="1649451"/>
            <a:ext cx="521208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C397DEDC-8F58-44F8-A177-8A00C8A4C6DB}" type="datetime1">
              <a:rPr lang="en-US" smtClean="0"/>
              <a:t>10/19/2026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9913587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1C995DE8-BB4A-408C-A60C-374B496D02BA}" type="datetime1">
              <a:rPr lang="en-US" smtClean="0"/>
              <a:t>10/19/2026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5065265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21DC9DBE-31FF-4D71-B719-92EBAC3193CE}" type="datetime1">
              <a:rPr lang="en-US" smtClean="0"/>
              <a:t>10/19/2026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811134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42CF504-FC97-4D7A-ADA4-4D7971A47BF8}" type="datetime1">
              <a:rPr lang="en-US" smtClean="0"/>
              <a:t>10/19/2026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239222804"/>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B6DD06E-1834-4525-8B00-CED1355A3638}" type="datetime1">
              <a:rPr lang="en-US" smtClean="0"/>
              <a:t>10/19/2026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93421420"/>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12"/>
        <p:cNvGrpSpPr/>
        <p:nvPr/>
      </p:nvGrpSpPr>
      <p:grpSpPr>
        <a:xfrm>
          <a:off x="0" y="0"/>
          <a:ext cx="0" cy="0"/>
          <a:chOff x="0" y="0"/>
          <a:chExt cx="0" cy="0"/>
        </a:xfrm>
      </p:grpSpPr>
      <p:pic>
        <p:nvPicPr>
          <p:cNvPr id="213" name="Google Shape;213;p3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214" name="Google Shape;214;p31"/>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6000"/>
              <a:buFont typeface="Oswald"/>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5" name="Google Shape;215;p31"/>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F9FAFF"/>
              </a:buClr>
              <a:buSzPts val="2000"/>
              <a:buNone/>
              <a:defRPr sz="2000">
                <a:solidFill>
                  <a:srgbClr val="F9FAFF"/>
                </a:solidFill>
              </a:defRPr>
            </a:lvl2pPr>
            <a:lvl3pPr marL="1371600" lvl="2" indent="-228600" algn="l">
              <a:lnSpc>
                <a:spcPct val="90000"/>
              </a:lnSpc>
              <a:spcBef>
                <a:spcPts val="500"/>
              </a:spcBef>
              <a:spcAft>
                <a:spcPts val="0"/>
              </a:spcAft>
              <a:buClr>
                <a:srgbClr val="F9FAFF"/>
              </a:buClr>
              <a:buSzPts val="1800"/>
              <a:buNone/>
              <a:defRPr sz="1800">
                <a:solidFill>
                  <a:srgbClr val="F9FAFF"/>
                </a:solidFill>
              </a:defRPr>
            </a:lvl3pPr>
            <a:lvl4pPr marL="1828800" lvl="3" indent="-228600" algn="l">
              <a:lnSpc>
                <a:spcPct val="90000"/>
              </a:lnSpc>
              <a:spcBef>
                <a:spcPts val="500"/>
              </a:spcBef>
              <a:spcAft>
                <a:spcPts val="0"/>
              </a:spcAft>
              <a:buClr>
                <a:srgbClr val="F9FAFF"/>
              </a:buClr>
              <a:buSzPts val="1600"/>
              <a:buNone/>
              <a:defRPr sz="1600">
                <a:solidFill>
                  <a:srgbClr val="F9FAFF"/>
                </a:solidFill>
              </a:defRPr>
            </a:lvl4pPr>
            <a:lvl5pPr marL="2286000" lvl="4" indent="-228600" algn="l">
              <a:lnSpc>
                <a:spcPct val="90000"/>
              </a:lnSpc>
              <a:spcBef>
                <a:spcPts val="500"/>
              </a:spcBef>
              <a:spcAft>
                <a:spcPts val="0"/>
              </a:spcAft>
              <a:buClr>
                <a:srgbClr val="F9FAFF"/>
              </a:buClr>
              <a:buSzPts val="1600"/>
              <a:buNone/>
              <a:defRPr sz="1600">
                <a:solidFill>
                  <a:srgbClr val="F9FAFF"/>
                </a:solidFill>
              </a:defRPr>
            </a:lvl5pPr>
            <a:lvl6pPr marL="2743200" lvl="5" indent="-228600" algn="l">
              <a:lnSpc>
                <a:spcPct val="90000"/>
              </a:lnSpc>
              <a:spcBef>
                <a:spcPts val="500"/>
              </a:spcBef>
              <a:spcAft>
                <a:spcPts val="0"/>
              </a:spcAft>
              <a:buClr>
                <a:srgbClr val="F9FAFF"/>
              </a:buClr>
              <a:buSzPts val="1600"/>
              <a:buNone/>
              <a:defRPr sz="1600">
                <a:solidFill>
                  <a:srgbClr val="F9FAFF"/>
                </a:solidFill>
              </a:defRPr>
            </a:lvl6pPr>
            <a:lvl7pPr marL="3200400" lvl="6" indent="-228600" algn="l">
              <a:lnSpc>
                <a:spcPct val="90000"/>
              </a:lnSpc>
              <a:spcBef>
                <a:spcPts val="500"/>
              </a:spcBef>
              <a:spcAft>
                <a:spcPts val="0"/>
              </a:spcAft>
              <a:buClr>
                <a:srgbClr val="F9FAFF"/>
              </a:buClr>
              <a:buSzPts val="1600"/>
              <a:buNone/>
              <a:defRPr sz="1600">
                <a:solidFill>
                  <a:srgbClr val="F9FAFF"/>
                </a:solidFill>
              </a:defRPr>
            </a:lvl7pPr>
            <a:lvl8pPr marL="3657600" lvl="7" indent="-228600" algn="l">
              <a:lnSpc>
                <a:spcPct val="90000"/>
              </a:lnSpc>
              <a:spcBef>
                <a:spcPts val="500"/>
              </a:spcBef>
              <a:spcAft>
                <a:spcPts val="0"/>
              </a:spcAft>
              <a:buClr>
                <a:srgbClr val="F9FAFF"/>
              </a:buClr>
              <a:buSzPts val="1600"/>
              <a:buNone/>
              <a:defRPr sz="1600">
                <a:solidFill>
                  <a:srgbClr val="F9FAFF"/>
                </a:solidFill>
              </a:defRPr>
            </a:lvl8pPr>
            <a:lvl9pPr marL="4114800" lvl="8" indent="-228600" algn="l">
              <a:lnSpc>
                <a:spcPct val="90000"/>
              </a:lnSpc>
              <a:spcBef>
                <a:spcPts val="500"/>
              </a:spcBef>
              <a:spcAft>
                <a:spcPts val="0"/>
              </a:spcAft>
              <a:buClr>
                <a:srgbClr val="F9FAFF"/>
              </a:buClr>
              <a:buSzPts val="1600"/>
              <a:buNone/>
              <a:defRPr sz="1600">
                <a:solidFill>
                  <a:srgbClr val="F9FAFF"/>
                </a:solidFill>
              </a:defRPr>
            </a:lvl9pPr>
          </a:lstStyle>
          <a:p>
            <a:endParaRPr/>
          </a:p>
        </p:txBody>
      </p:sp>
      <p:sp>
        <p:nvSpPr>
          <p:cNvPr id="216" name="Google Shape;216;p31"/>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900"/>
              <a:buFont typeface="DM Sans Medium"/>
              <a:buNone/>
            </a:pPr>
            <a:r>
              <a:rPr lang="en-US" sz="900" b="0" i="0" u="none" strike="noStrike" cap="none">
                <a:solidFill>
                  <a:schemeClr val="dk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344027072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42"/>
        <p:cNvGrpSpPr/>
        <p:nvPr/>
      </p:nvGrpSpPr>
      <p:grpSpPr>
        <a:xfrm>
          <a:off x="0" y="0"/>
          <a:ext cx="0" cy="0"/>
          <a:chOff x="0" y="0"/>
          <a:chExt cx="0" cy="0"/>
        </a:xfrm>
      </p:grpSpPr>
      <p:pic>
        <p:nvPicPr>
          <p:cNvPr id="43" name="Google Shape;43;p3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44" name="Google Shape;44;p36"/>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3200"/>
              <a:buNone/>
              <a:defRPr sz="3200">
                <a:solidFill>
                  <a:schemeClr val="dk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46" name="Google Shape;46;p36"/>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41900076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7"/>
        <p:cNvGrpSpPr/>
        <p:nvPr/>
      </p:nvGrpSpPr>
      <p:grpSpPr>
        <a:xfrm>
          <a:off x="0" y="0"/>
          <a:ext cx="0" cy="0"/>
          <a:chOff x="0" y="0"/>
          <a:chExt cx="0" cy="0"/>
        </a:xfrm>
      </p:grpSpPr>
      <p:sp>
        <p:nvSpPr>
          <p:cNvPr id="48" name="Google Shape;48;p38"/>
          <p:cNvSpPr/>
          <p:nvPr/>
        </p:nvSpPr>
        <p:spPr>
          <a:xfrm>
            <a:off x="0" y="0"/>
            <a:ext cx="12191999"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 name="Google Shape;49;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Oswald"/>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3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497130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1"/>
        <p:cNvGrpSpPr/>
        <p:nvPr/>
      </p:nvGrpSpPr>
      <p:grpSpPr>
        <a:xfrm>
          <a:off x="0" y="0"/>
          <a:ext cx="0" cy="0"/>
          <a:chOff x="0" y="0"/>
          <a:chExt cx="0" cy="0"/>
        </a:xfrm>
      </p:grpSpPr>
      <p:sp>
        <p:nvSpPr>
          <p:cNvPr id="52" name="Google Shape;52;p39"/>
          <p:cNvSpPr txBox="1">
            <a:spLocks noGrp="1"/>
          </p:cNvSpPr>
          <p:nvPr>
            <p:ph type="ctrTitle"/>
          </p:nvPr>
        </p:nvSpPr>
        <p:spPr>
          <a:xfrm>
            <a:off x="838199" y="496198"/>
            <a:ext cx="10668000" cy="100461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39"/>
          <p:cNvSpPr txBox="1">
            <a:spLocks noGrp="1"/>
          </p:cNvSpPr>
          <p:nvPr>
            <p:ph type="subTitle" idx="1"/>
          </p:nvPr>
        </p:nvSpPr>
        <p:spPr>
          <a:xfrm>
            <a:off x="838199" y="1601205"/>
            <a:ext cx="5095462"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4" name="Google Shape;54;p39"/>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900"/>
              <a:buFont typeface="DM Sans Medium"/>
              <a:buNone/>
            </a:pPr>
            <a:r>
              <a:rPr lang="en-US" sz="900" b="0" i="0">
                <a:solidFill>
                  <a:schemeClr val="accen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30720583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5"/>
        <p:cNvGrpSpPr/>
        <p:nvPr/>
      </p:nvGrpSpPr>
      <p:grpSpPr>
        <a:xfrm>
          <a:off x="0" y="0"/>
          <a:ext cx="0" cy="0"/>
          <a:chOff x="0" y="0"/>
          <a:chExt cx="0" cy="0"/>
        </a:xfrm>
      </p:grpSpPr>
      <p:pic>
        <p:nvPicPr>
          <p:cNvPr id="56" name="Google Shape;56;p40" descr="A group of people standing in a room&#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57" name="Google Shape;57;p40"/>
          <p:cNvSpPr/>
          <p:nvPr/>
        </p:nvSpPr>
        <p:spPr>
          <a:xfrm>
            <a:off x="-1" y="0"/>
            <a:ext cx="12191999" cy="6858000"/>
          </a:xfrm>
          <a:prstGeom prst="rect">
            <a:avLst/>
          </a:prstGeom>
          <a:solidFill>
            <a:schemeClr val="dk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 name="Google Shape;58;p40"/>
          <p:cNvSpPr txBox="1">
            <a:spLocks noGrp="1"/>
          </p:cNvSpPr>
          <p:nvPr>
            <p:ph type="ctrTitle"/>
          </p:nvPr>
        </p:nvSpPr>
        <p:spPr>
          <a:xfrm>
            <a:off x="563974" y="2291005"/>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Oswa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0"/>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60" name="Google Shape;60;p40"/>
          <p:cNvSpPr>
            <a:spLocks noGrp="1"/>
          </p:cNvSpPr>
          <p:nvPr>
            <p:ph type="pic" idx="2"/>
          </p:nvPr>
        </p:nvSpPr>
        <p:spPr>
          <a:xfrm>
            <a:off x="8159326" y="1917885"/>
            <a:ext cx="3647664" cy="3472887"/>
          </a:xfrm>
          <a:prstGeom prst="ellipse">
            <a:avLst/>
          </a:prstGeom>
          <a:solidFill>
            <a:schemeClr val="lt1"/>
          </a:solidFill>
          <a:ln>
            <a:noFill/>
          </a:ln>
        </p:spPr>
      </p:sp>
      <p:sp>
        <p:nvSpPr>
          <p:cNvPr id="61" name="Google Shape;61;p40"/>
          <p:cNvSpPr/>
          <p:nvPr/>
        </p:nvSpPr>
        <p:spPr>
          <a:xfrm>
            <a:off x="0" y="4283867"/>
            <a:ext cx="6172199" cy="1359568"/>
          </a:xfrm>
          <a:prstGeom prst="homePlate">
            <a:avLst>
              <a:gd name="adj" fmla="val 5000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2" name="Google Shape;62;p40"/>
          <p:cNvSpPr txBox="1">
            <a:spLocks noGrp="1"/>
          </p:cNvSpPr>
          <p:nvPr>
            <p:ph type="subTitle" idx="1"/>
          </p:nvPr>
        </p:nvSpPr>
        <p:spPr>
          <a:xfrm>
            <a:off x="563974" y="469712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63" name="Google Shape;63;p40" descr="A black and white logo&#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388074"/>
            <a:ext cx="1625773" cy="1018927"/>
          </a:xfrm>
          <a:prstGeom prst="rect">
            <a:avLst/>
          </a:prstGeom>
          <a:noFill/>
          <a:ln>
            <a:noFill/>
          </a:ln>
        </p:spPr>
      </p:pic>
    </p:spTree>
    <p:extLst>
      <p:ext uri="{BB962C8B-B14F-4D97-AF65-F5344CB8AC3E}">
        <p14:creationId xmlns:p14="http://schemas.microsoft.com/office/powerpoint/2010/main" val="7702378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64"/>
        <p:cNvGrpSpPr/>
        <p:nvPr/>
      </p:nvGrpSpPr>
      <p:grpSpPr>
        <a:xfrm>
          <a:off x="0" y="0"/>
          <a:ext cx="0" cy="0"/>
          <a:chOff x="0" y="0"/>
          <a:chExt cx="0" cy="0"/>
        </a:xfrm>
      </p:grpSpPr>
      <p:pic>
        <p:nvPicPr>
          <p:cNvPr id="65" name="Google Shape;65;p41" descr="A group of people standing in a room&#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66" name="Google Shape;66;p41"/>
          <p:cNvSpPr/>
          <p:nvPr/>
        </p:nvSpPr>
        <p:spPr>
          <a:xfrm>
            <a:off x="0" y="0"/>
            <a:ext cx="12191999" cy="6858000"/>
          </a:xfrm>
          <a:prstGeom prst="rect">
            <a:avLst/>
          </a:prstGeom>
          <a:solidFill>
            <a:schemeClr val="dk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7" name="Google Shape;67;p41"/>
          <p:cNvSpPr txBox="1">
            <a:spLocks noGrp="1"/>
          </p:cNvSpPr>
          <p:nvPr>
            <p:ph type="ctrTitle"/>
          </p:nvPr>
        </p:nvSpPr>
        <p:spPr>
          <a:xfrm>
            <a:off x="563974" y="2525351"/>
            <a:ext cx="11375946" cy="132714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6000"/>
              <a:buFont typeface="Oswa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1"/>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69" name="Google Shape;69;p41"/>
          <p:cNvSpPr/>
          <p:nvPr/>
        </p:nvSpPr>
        <p:spPr>
          <a:xfrm rot="10800000">
            <a:off x="6019800" y="4518213"/>
            <a:ext cx="6172199" cy="1359568"/>
          </a:xfrm>
          <a:prstGeom prst="homePlate">
            <a:avLst>
              <a:gd name="adj" fmla="val 5000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0" name="Google Shape;70;p41"/>
          <p:cNvSpPr txBox="1">
            <a:spLocks noGrp="1"/>
          </p:cNvSpPr>
          <p:nvPr>
            <p:ph type="subTitle" idx="1"/>
          </p:nvPr>
        </p:nvSpPr>
        <p:spPr>
          <a:xfrm>
            <a:off x="6844458" y="496766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71" name="Google Shape;71;p41" descr="A black and white logo&#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669207"/>
            <a:ext cx="2117558" cy="1327145"/>
          </a:xfrm>
          <a:prstGeom prst="rect">
            <a:avLst/>
          </a:prstGeom>
          <a:noFill/>
          <a:ln>
            <a:noFill/>
          </a:ln>
        </p:spPr>
      </p:pic>
    </p:spTree>
    <p:extLst>
      <p:ext uri="{BB962C8B-B14F-4D97-AF65-F5344CB8AC3E}">
        <p14:creationId xmlns:p14="http://schemas.microsoft.com/office/powerpoint/2010/main" val="11634069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72"/>
        <p:cNvGrpSpPr/>
        <p:nvPr/>
      </p:nvGrpSpPr>
      <p:grpSpPr>
        <a:xfrm>
          <a:off x="0" y="0"/>
          <a:ext cx="0" cy="0"/>
          <a:chOff x="0" y="0"/>
          <a:chExt cx="0" cy="0"/>
        </a:xfrm>
      </p:grpSpPr>
      <p:pic>
        <p:nvPicPr>
          <p:cNvPr id="73" name="Google Shape;73;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74" name="Google Shape;74;p42"/>
          <p:cNvSpPr txBox="1">
            <a:spLocks noGrp="1"/>
          </p:cNvSpPr>
          <p:nvPr>
            <p:ph type="ctrTitle"/>
          </p:nvPr>
        </p:nvSpPr>
        <p:spPr>
          <a:xfrm>
            <a:off x="4469180" y="3069742"/>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2"/>
          <p:cNvSpPr txBox="1"/>
          <p:nvPr/>
        </p:nvSpPr>
        <p:spPr>
          <a:xfrm>
            <a:off x="680591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42B"/>
              </a:buClr>
              <a:buSzPts val="900"/>
              <a:buFont typeface="DM Sans Medium"/>
              <a:buNone/>
            </a:pPr>
            <a:r>
              <a:rPr lang="en-US" sz="900" b="0" i="0">
                <a:solidFill>
                  <a:srgbClr val="00142B"/>
                </a:solidFill>
                <a:latin typeface="DM Sans Medium"/>
                <a:ea typeface="DM Sans Medium"/>
                <a:cs typeface="DM Sans Medium"/>
                <a:sym typeface="DM Sans Medium"/>
              </a:rPr>
              <a:t>©2025 Clinical Calibration Institute // Powered by Productive Dentist Academy. All rights reserved.</a:t>
            </a:r>
            <a:endParaRPr/>
          </a:p>
        </p:txBody>
      </p:sp>
      <p:sp>
        <p:nvSpPr>
          <p:cNvPr id="76" name="Google Shape;76;p42"/>
          <p:cNvSpPr txBox="1">
            <a:spLocks noGrp="1"/>
          </p:cNvSpPr>
          <p:nvPr>
            <p:ph type="subTitle" idx="1"/>
          </p:nvPr>
        </p:nvSpPr>
        <p:spPr>
          <a:xfrm>
            <a:off x="4469180" y="5200624"/>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77" name="Google Shape;77;p4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16189" y="901586"/>
            <a:ext cx="2285999" cy="1432712"/>
          </a:xfrm>
          <a:prstGeom prst="rect">
            <a:avLst/>
          </a:prstGeom>
          <a:noFill/>
          <a:ln>
            <a:noFill/>
          </a:ln>
        </p:spPr>
      </p:pic>
      <p:cxnSp>
        <p:nvCxnSpPr>
          <p:cNvPr id="78" name="Google Shape;78;p42"/>
          <p:cNvCxnSpPr/>
          <p:nvPr/>
        </p:nvCxnSpPr>
        <p:spPr>
          <a:xfrm>
            <a:off x="4469180" y="5091120"/>
            <a:ext cx="7722820" cy="0"/>
          </a:xfrm>
          <a:prstGeom prst="straightConnector1">
            <a:avLst/>
          </a:prstGeom>
          <a:noFill/>
          <a:ln w="19050" cap="flat" cmpd="sng">
            <a:solidFill>
              <a:schemeClr val="accent1"/>
            </a:solidFill>
            <a:prstDash val="solid"/>
            <a:miter lim="800000"/>
            <a:headEnd type="none" w="sm" len="sm"/>
            <a:tailEnd type="none" w="sm" len="sm"/>
          </a:ln>
        </p:spPr>
      </p:cxnSp>
      <p:sp>
        <p:nvSpPr>
          <p:cNvPr id="79" name="Google Shape;79;p42"/>
          <p:cNvSpPr>
            <a:spLocks noGrp="1"/>
          </p:cNvSpPr>
          <p:nvPr>
            <p:ph type="pic" idx="2"/>
          </p:nvPr>
        </p:nvSpPr>
        <p:spPr>
          <a:xfrm>
            <a:off x="0" y="0"/>
            <a:ext cx="4150895" cy="6858000"/>
          </a:xfrm>
          <a:prstGeom prst="rect">
            <a:avLst/>
          </a:prstGeom>
          <a:noFill/>
          <a:ln>
            <a:noFill/>
          </a:ln>
        </p:spPr>
      </p:sp>
    </p:spTree>
    <p:extLst>
      <p:ext uri="{BB962C8B-B14F-4D97-AF65-F5344CB8AC3E}">
        <p14:creationId xmlns:p14="http://schemas.microsoft.com/office/powerpoint/2010/main" val="9921736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80"/>
        <p:cNvGrpSpPr/>
        <p:nvPr/>
      </p:nvGrpSpPr>
      <p:grpSpPr>
        <a:xfrm>
          <a:off x="0" y="0"/>
          <a:ext cx="0" cy="0"/>
          <a:chOff x="0" y="0"/>
          <a:chExt cx="0" cy="0"/>
        </a:xfrm>
      </p:grpSpPr>
      <p:pic>
        <p:nvPicPr>
          <p:cNvPr id="81" name="Google Shape;81;p4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82" name="Google Shape;82;p43"/>
          <p:cNvSpPr txBox="1">
            <a:spLocks noGrp="1"/>
          </p:cNvSpPr>
          <p:nvPr>
            <p:ph type="ctrTitle"/>
          </p:nvPr>
        </p:nvSpPr>
        <p:spPr>
          <a:xfrm>
            <a:off x="563974" y="2291005"/>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43"/>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42B"/>
              </a:buClr>
              <a:buSzPts val="900"/>
              <a:buFont typeface="DM Sans Medium"/>
              <a:buNone/>
            </a:pPr>
            <a:r>
              <a:rPr lang="en-US" sz="900" b="0" i="0">
                <a:solidFill>
                  <a:srgbClr val="00142B"/>
                </a:solidFill>
                <a:latin typeface="DM Sans Medium"/>
                <a:ea typeface="DM Sans Medium"/>
                <a:cs typeface="DM Sans Medium"/>
                <a:sym typeface="DM Sans Medium"/>
              </a:rPr>
              <a:t>©2025 Clinical Calibration Institute // Powered by Productive Dentist Academy. All rights reserved.</a:t>
            </a:r>
            <a:endParaRPr/>
          </a:p>
        </p:txBody>
      </p:sp>
      <p:sp>
        <p:nvSpPr>
          <p:cNvPr id="84" name="Google Shape;84;p43"/>
          <p:cNvSpPr/>
          <p:nvPr/>
        </p:nvSpPr>
        <p:spPr>
          <a:xfrm>
            <a:off x="0" y="4283867"/>
            <a:ext cx="6172199" cy="1359568"/>
          </a:xfrm>
          <a:prstGeom prst="homePlate">
            <a:avLst>
              <a:gd name="adj" fmla="val 50000"/>
            </a:avLst>
          </a:prstGeom>
          <a:solidFill>
            <a:srgbClr val="0051F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5" name="Google Shape;85;p43"/>
          <p:cNvSpPr txBox="1">
            <a:spLocks noGrp="1"/>
          </p:cNvSpPr>
          <p:nvPr>
            <p:ph type="subTitle" idx="1"/>
          </p:nvPr>
        </p:nvSpPr>
        <p:spPr>
          <a:xfrm>
            <a:off x="563974" y="469712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86" name="Google Shape;86;p4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16190" y="4795585"/>
            <a:ext cx="2285997" cy="1432712"/>
          </a:xfrm>
          <a:prstGeom prst="rect">
            <a:avLst/>
          </a:prstGeom>
          <a:noFill/>
          <a:ln>
            <a:noFill/>
          </a:ln>
        </p:spPr>
      </p:pic>
    </p:spTree>
    <p:extLst>
      <p:ext uri="{BB962C8B-B14F-4D97-AF65-F5344CB8AC3E}">
        <p14:creationId xmlns:p14="http://schemas.microsoft.com/office/powerpoint/2010/main" val="248409719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87"/>
        <p:cNvGrpSpPr/>
        <p:nvPr/>
      </p:nvGrpSpPr>
      <p:grpSpPr>
        <a:xfrm>
          <a:off x="0" y="0"/>
          <a:ext cx="0" cy="0"/>
          <a:chOff x="0" y="0"/>
          <a:chExt cx="0" cy="0"/>
        </a:xfrm>
      </p:grpSpPr>
      <p:pic>
        <p:nvPicPr>
          <p:cNvPr id="88" name="Google Shape;88;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89" name="Google Shape;89;p44"/>
          <p:cNvSpPr txBox="1">
            <a:spLocks noGrp="1"/>
          </p:cNvSpPr>
          <p:nvPr>
            <p:ph type="ctrTitle"/>
          </p:nvPr>
        </p:nvSpPr>
        <p:spPr>
          <a:xfrm>
            <a:off x="563974" y="2437321"/>
            <a:ext cx="7100142" cy="18404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44"/>
          <p:cNvSpPr txBox="1"/>
          <p:nvPr/>
        </p:nvSpPr>
        <p:spPr>
          <a:xfrm>
            <a:off x="563974" y="6396739"/>
            <a:ext cx="4820550"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91" name="Google Shape;91;p44"/>
          <p:cNvSpPr/>
          <p:nvPr/>
        </p:nvSpPr>
        <p:spPr>
          <a:xfrm>
            <a:off x="0" y="4283867"/>
            <a:ext cx="6172199" cy="1359568"/>
          </a:xfrm>
          <a:prstGeom prst="homePlate">
            <a:avLst>
              <a:gd name="adj" fmla="val 50000"/>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 name="Google Shape;92;p44"/>
          <p:cNvSpPr txBox="1">
            <a:spLocks noGrp="1"/>
          </p:cNvSpPr>
          <p:nvPr>
            <p:ph type="subTitle" idx="1"/>
          </p:nvPr>
        </p:nvSpPr>
        <p:spPr>
          <a:xfrm>
            <a:off x="563974" y="4730265"/>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3" name="Google Shape;93;p4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429147"/>
            <a:ext cx="2285997" cy="1432712"/>
          </a:xfrm>
          <a:prstGeom prst="rect">
            <a:avLst/>
          </a:prstGeom>
          <a:noFill/>
          <a:ln>
            <a:noFill/>
          </a:ln>
          <a:effectLst>
            <a:outerShdw blurRad="50800" dist="38100" dir="2700000" algn="tl" rotWithShape="0">
              <a:srgbClr val="000000">
                <a:alpha val="40000"/>
              </a:srgbClr>
            </a:outerShdw>
          </a:effectLst>
        </p:spPr>
      </p:pic>
      <p:sp>
        <p:nvSpPr>
          <p:cNvPr id="94" name="Google Shape;94;p44"/>
          <p:cNvSpPr>
            <a:spLocks noGrp="1"/>
          </p:cNvSpPr>
          <p:nvPr>
            <p:ph type="pic" idx="2"/>
          </p:nvPr>
        </p:nvSpPr>
        <p:spPr>
          <a:xfrm>
            <a:off x="8041105" y="0"/>
            <a:ext cx="4150895" cy="6858000"/>
          </a:xfrm>
          <a:prstGeom prst="rect">
            <a:avLst/>
          </a:prstGeom>
          <a:noFill/>
          <a:ln>
            <a:noFill/>
          </a:ln>
        </p:spPr>
      </p:sp>
    </p:spTree>
    <p:extLst>
      <p:ext uri="{BB962C8B-B14F-4D97-AF65-F5344CB8AC3E}">
        <p14:creationId xmlns:p14="http://schemas.microsoft.com/office/powerpoint/2010/main" val="11500068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95"/>
        <p:cNvGrpSpPr/>
        <p:nvPr/>
      </p:nvGrpSpPr>
      <p:grpSpPr>
        <a:xfrm>
          <a:off x="0" y="0"/>
          <a:ext cx="0" cy="0"/>
          <a:chOff x="0" y="0"/>
          <a:chExt cx="0" cy="0"/>
        </a:xfrm>
      </p:grpSpPr>
      <p:sp>
        <p:nvSpPr>
          <p:cNvPr id="96" name="Google Shape;96;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8" name="Google Shape;98;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0" name="Google Shape;100;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2156372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101"/>
        <p:cNvGrpSpPr/>
        <p:nvPr/>
      </p:nvGrpSpPr>
      <p:grpSpPr>
        <a:xfrm>
          <a:off x="0" y="0"/>
          <a:ext cx="0" cy="0"/>
          <a:chOff x="0" y="0"/>
          <a:chExt cx="0" cy="0"/>
        </a:xfrm>
      </p:grpSpPr>
      <p:sp>
        <p:nvSpPr>
          <p:cNvPr id="102" name="Google Shape;102;p46"/>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Oswal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46"/>
          <p:cNvSpPr/>
          <p:nvPr/>
        </p:nvSpPr>
        <p:spPr>
          <a:xfrm>
            <a:off x="4233909" y="2133601"/>
            <a:ext cx="3720868" cy="3720868"/>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4" name="Google Shape;104;p46"/>
          <p:cNvSpPr/>
          <p:nvPr/>
        </p:nvSpPr>
        <p:spPr>
          <a:xfrm>
            <a:off x="8157448" y="2133601"/>
            <a:ext cx="3720868" cy="372086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5" name="Google Shape;105;p46"/>
          <p:cNvSpPr txBox="1">
            <a:spLocks noGrp="1"/>
          </p:cNvSpPr>
          <p:nvPr>
            <p:ph type="body" idx="1"/>
          </p:nvPr>
        </p:nvSpPr>
        <p:spPr>
          <a:xfrm>
            <a:off x="4233909"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6" name="Google Shape;106;p46"/>
          <p:cNvSpPr/>
          <p:nvPr/>
        </p:nvSpPr>
        <p:spPr>
          <a:xfrm>
            <a:off x="301487" y="2133601"/>
            <a:ext cx="3720868" cy="372086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7" name="Google Shape;107;p46"/>
          <p:cNvSpPr txBox="1">
            <a:spLocks noGrp="1"/>
          </p:cNvSpPr>
          <p:nvPr>
            <p:ph type="body" idx="2"/>
          </p:nvPr>
        </p:nvSpPr>
        <p:spPr>
          <a:xfrm>
            <a:off x="8145509"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8" name="Google Shape;108;p46"/>
          <p:cNvSpPr txBox="1">
            <a:spLocks noGrp="1"/>
          </p:cNvSpPr>
          <p:nvPr>
            <p:ph type="body" idx="3"/>
          </p:nvPr>
        </p:nvSpPr>
        <p:spPr>
          <a:xfrm>
            <a:off x="305376"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18338822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09"/>
        <p:cNvGrpSpPr/>
        <p:nvPr/>
      </p:nvGrpSpPr>
      <p:grpSpPr>
        <a:xfrm>
          <a:off x="0" y="0"/>
          <a:ext cx="0" cy="0"/>
          <a:chOff x="0" y="0"/>
          <a:chExt cx="0" cy="0"/>
        </a:xfrm>
      </p:grpSpPr>
      <p:sp>
        <p:nvSpPr>
          <p:cNvPr id="110" name="Google Shape;110;p47"/>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47"/>
          <p:cNvSpPr/>
          <p:nvPr/>
        </p:nvSpPr>
        <p:spPr>
          <a:xfrm>
            <a:off x="301487" y="1967142"/>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2" name="Google Shape;112;p47"/>
          <p:cNvSpPr/>
          <p:nvPr/>
        </p:nvSpPr>
        <p:spPr>
          <a:xfrm>
            <a:off x="278296" y="3021495"/>
            <a:ext cx="3607904" cy="921119"/>
          </a:xfrm>
          <a:prstGeom prst="homePlate">
            <a:avLst>
              <a:gd name="adj" fmla="val 50000"/>
            </a:avLst>
          </a:prstGeom>
          <a:solidFill>
            <a:srgbClr val="003B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3" name="Google Shape;113;p47"/>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4" name="Google Shape;114;p47"/>
          <p:cNvSpPr/>
          <p:nvPr/>
        </p:nvSpPr>
        <p:spPr>
          <a:xfrm>
            <a:off x="278296" y="5148469"/>
            <a:ext cx="3607904" cy="921119"/>
          </a:xfrm>
          <a:prstGeom prst="homePlate">
            <a:avLst>
              <a:gd name="adj" fmla="val 50000"/>
            </a:avLst>
          </a:prstGeom>
          <a:solidFill>
            <a:srgbClr val="2B8D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5" name="Google Shape;115;p47"/>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47"/>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7" name="Google Shape;117;p47"/>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47"/>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9" name="Google Shape;119;p47"/>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47"/>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1" name="Google Shape;121;p47"/>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47"/>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24255940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123"/>
        <p:cNvGrpSpPr/>
        <p:nvPr/>
      </p:nvGrpSpPr>
      <p:grpSpPr>
        <a:xfrm>
          <a:off x="0" y="0"/>
          <a:ext cx="0" cy="0"/>
          <a:chOff x="0" y="0"/>
          <a:chExt cx="0" cy="0"/>
        </a:xfrm>
      </p:grpSpPr>
      <p:sp>
        <p:nvSpPr>
          <p:cNvPr id="124" name="Google Shape;124;p48"/>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48"/>
          <p:cNvSpPr/>
          <p:nvPr/>
        </p:nvSpPr>
        <p:spPr>
          <a:xfrm>
            <a:off x="301487" y="1967142"/>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6" name="Google Shape;126;p48"/>
          <p:cNvSpPr/>
          <p:nvPr/>
        </p:nvSpPr>
        <p:spPr>
          <a:xfrm>
            <a:off x="278296" y="3021495"/>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7" name="Google Shape;127;p48"/>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8" name="Google Shape;128;p48"/>
          <p:cNvSpPr/>
          <p:nvPr/>
        </p:nvSpPr>
        <p:spPr>
          <a:xfrm>
            <a:off x="278296" y="5148469"/>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9" name="Google Shape;129;p48"/>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0" name="Google Shape;130;p48"/>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1" name="Google Shape;131;p48"/>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2" name="Google Shape;132;p48"/>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3" name="Google Shape;133;p48"/>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4" name="Google Shape;134;p48"/>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5" name="Google Shape;135;p48"/>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6" name="Google Shape;136;p48"/>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102690543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4_Title Only">
  <p:cSld name="4_Title Only">
    <p:spTree>
      <p:nvGrpSpPr>
        <p:cNvPr id="1" name="Shape 137"/>
        <p:cNvGrpSpPr/>
        <p:nvPr/>
      </p:nvGrpSpPr>
      <p:grpSpPr>
        <a:xfrm>
          <a:off x="0" y="0"/>
          <a:ext cx="0" cy="0"/>
          <a:chOff x="0" y="0"/>
          <a:chExt cx="0" cy="0"/>
        </a:xfrm>
      </p:grpSpPr>
      <p:sp>
        <p:nvSpPr>
          <p:cNvPr id="138" name="Google Shape;138;p49"/>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49"/>
          <p:cNvSpPr/>
          <p:nvPr/>
        </p:nvSpPr>
        <p:spPr>
          <a:xfrm>
            <a:off x="301487" y="1967142"/>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0" name="Google Shape;140;p49"/>
          <p:cNvSpPr/>
          <p:nvPr/>
        </p:nvSpPr>
        <p:spPr>
          <a:xfrm>
            <a:off x="278296" y="3021495"/>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1" name="Google Shape;141;p49"/>
          <p:cNvSpPr/>
          <p:nvPr/>
        </p:nvSpPr>
        <p:spPr>
          <a:xfrm>
            <a:off x="278296" y="4094921"/>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2" name="Google Shape;142;p49"/>
          <p:cNvSpPr/>
          <p:nvPr/>
        </p:nvSpPr>
        <p:spPr>
          <a:xfrm>
            <a:off x="278296" y="5148469"/>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3" name="Google Shape;143;p49"/>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4" name="Google Shape;144;p49"/>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5" name="Google Shape;145;p49"/>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6" name="Google Shape;146;p49"/>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7" name="Google Shape;147;p49"/>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8" name="Google Shape;148;p49"/>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9" name="Google Shape;149;p49"/>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0" name="Google Shape;150;p49"/>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17979125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_Title Only">
  <p:cSld name="5_Title Only">
    <p:spTree>
      <p:nvGrpSpPr>
        <p:cNvPr id="1" name="Shape 151"/>
        <p:cNvGrpSpPr/>
        <p:nvPr/>
      </p:nvGrpSpPr>
      <p:grpSpPr>
        <a:xfrm>
          <a:off x="0" y="0"/>
          <a:ext cx="0" cy="0"/>
          <a:chOff x="0" y="0"/>
          <a:chExt cx="0" cy="0"/>
        </a:xfrm>
      </p:grpSpPr>
      <p:sp>
        <p:nvSpPr>
          <p:cNvPr id="152" name="Google Shape;152;p50"/>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50"/>
          <p:cNvSpPr/>
          <p:nvPr/>
        </p:nvSpPr>
        <p:spPr>
          <a:xfrm>
            <a:off x="301487" y="1967142"/>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54" name="Google Shape;154;p50"/>
          <p:cNvSpPr/>
          <p:nvPr/>
        </p:nvSpPr>
        <p:spPr>
          <a:xfrm>
            <a:off x="278296" y="3021495"/>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55" name="Google Shape;155;p50"/>
          <p:cNvSpPr/>
          <p:nvPr/>
        </p:nvSpPr>
        <p:spPr>
          <a:xfrm>
            <a:off x="278296" y="4094921"/>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56" name="Google Shape;156;p50"/>
          <p:cNvSpPr/>
          <p:nvPr/>
        </p:nvSpPr>
        <p:spPr>
          <a:xfrm>
            <a:off x="278296" y="5148469"/>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57" name="Google Shape;157;p50"/>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8" name="Google Shape;158;p50"/>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9" name="Google Shape;159;p50"/>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0" name="Google Shape;160;p50"/>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1" name="Google Shape;161;p50"/>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2" name="Google Shape;162;p50"/>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3" name="Google Shape;163;p50"/>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4" name="Google Shape;164;p50"/>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12254489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65"/>
        <p:cNvGrpSpPr/>
        <p:nvPr/>
      </p:nvGrpSpPr>
      <p:grpSpPr>
        <a:xfrm>
          <a:off x="0" y="0"/>
          <a:ext cx="0" cy="0"/>
          <a:chOff x="0" y="0"/>
          <a:chExt cx="0" cy="0"/>
        </a:xfrm>
      </p:grpSpPr>
      <p:sp>
        <p:nvSpPr>
          <p:cNvPr id="166" name="Google Shape;166;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51"/>
          <p:cNvSpPr txBox="1">
            <a:spLocks noGrp="1"/>
          </p:cNvSpPr>
          <p:nvPr>
            <p:ph type="body" idx="1"/>
          </p:nvPr>
        </p:nvSpPr>
        <p:spPr>
          <a:xfrm>
            <a:off x="5183188" y="457201"/>
            <a:ext cx="6172200" cy="540385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accent1"/>
              </a:buClr>
              <a:buSzPts val="2800"/>
              <a:buChar char="•"/>
              <a:defRPr sz="2800"/>
            </a:lvl2pPr>
            <a:lvl3pPr marL="1371600" lvl="2" indent="-381000" algn="l">
              <a:lnSpc>
                <a:spcPct val="90000"/>
              </a:lnSpc>
              <a:spcBef>
                <a:spcPts val="500"/>
              </a:spcBef>
              <a:spcAft>
                <a:spcPts val="0"/>
              </a:spcAft>
              <a:buClr>
                <a:schemeClr val="accent1"/>
              </a:buClr>
              <a:buSzPts val="2400"/>
              <a:buChar char="•"/>
              <a:defRPr sz="2400"/>
            </a:lvl3pPr>
            <a:lvl4pPr marL="1828800" lvl="3" indent="-355600" algn="l">
              <a:lnSpc>
                <a:spcPct val="90000"/>
              </a:lnSpc>
              <a:spcBef>
                <a:spcPts val="500"/>
              </a:spcBef>
              <a:spcAft>
                <a:spcPts val="0"/>
              </a:spcAft>
              <a:buClr>
                <a:schemeClr val="accent1"/>
              </a:buClr>
              <a:buSzPts val="2000"/>
              <a:buChar char="•"/>
              <a:defRPr sz="2000"/>
            </a:lvl4pPr>
            <a:lvl5pPr marL="2286000" lvl="4" indent="-355600" algn="l">
              <a:lnSpc>
                <a:spcPct val="90000"/>
              </a:lnSpc>
              <a:spcBef>
                <a:spcPts val="500"/>
              </a:spcBef>
              <a:spcAft>
                <a:spcPts val="0"/>
              </a:spcAft>
              <a:buClr>
                <a:schemeClr val="accent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68" name="Google Shape;168;p5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extLst>
      <p:ext uri="{BB962C8B-B14F-4D97-AF65-F5344CB8AC3E}">
        <p14:creationId xmlns:p14="http://schemas.microsoft.com/office/powerpoint/2010/main" val="28053924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69"/>
        <p:cNvGrpSpPr/>
        <p:nvPr/>
      </p:nvGrpSpPr>
      <p:grpSpPr>
        <a:xfrm>
          <a:off x="0" y="0"/>
          <a:ext cx="0" cy="0"/>
          <a:chOff x="0" y="0"/>
          <a:chExt cx="0" cy="0"/>
        </a:xfrm>
      </p:grpSpPr>
      <p:sp>
        <p:nvSpPr>
          <p:cNvPr id="170" name="Google Shape;170;p52"/>
          <p:cNvSpPr txBox="1">
            <a:spLocks noGrp="1"/>
          </p:cNvSpPr>
          <p:nvPr>
            <p:ph type="title"/>
          </p:nvPr>
        </p:nvSpPr>
        <p:spPr>
          <a:xfrm>
            <a:off x="839788" y="457200"/>
            <a:ext cx="5391679"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52"/>
          <p:cNvSpPr>
            <a:spLocks noGrp="1"/>
          </p:cNvSpPr>
          <p:nvPr>
            <p:ph type="pic" idx="2"/>
          </p:nvPr>
        </p:nvSpPr>
        <p:spPr>
          <a:xfrm>
            <a:off x="6654800" y="1"/>
            <a:ext cx="5537200" cy="6163732"/>
          </a:xfrm>
          <a:prstGeom prst="rect">
            <a:avLst/>
          </a:prstGeom>
          <a:solidFill>
            <a:schemeClr val="lt1"/>
          </a:solidFill>
          <a:ln>
            <a:noFill/>
          </a:ln>
        </p:spPr>
      </p:sp>
      <p:sp>
        <p:nvSpPr>
          <p:cNvPr id="172" name="Google Shape;172;p52"/>
          <p:cNvSpPr txBox="1">
            <a:spLocks noGrp="1"/>
          </p:cNvSpPr>
          <p:nvPr>
            <p:ph type="body" idx="1"/>
          </p:nvPr>
        </p:nvSpPr>
        <p:spPr>
          <a:xfrm>
            <a:off x="839788" y="2057400"/>
            <a:ext cx="5391679"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extLst>
      <p:ext uri="{BB962C8B-B14F-4D97-AF65-F5344CB8AC3E}">
        <p14:creationId xmlns:p14="http://schemas.microsoft.com/office/powerpoint/2010/main" val="22040750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73"/>
        <p:cNvGrpSpPr/>
        <p:nvPr/>
      </p:nvGrpSpPr>
      <p:grpSpPr>
        <a:xfrm>
          <a:off x="0" y="0"/>
          <a:ext cx="0" cy="0"/>
          <a:chOff x="0" y="0"/>
          <a:chExt cx="0" cy="0"/>
        </a:xfrm>
      </p:grpSpPr>
      <p:sp>
        <p:nvSpPr>
          <p:cNvPr id="174" name="Google Shape;174;p53"/>
          <p:cNvSpPr/>
          <p:nvPr/>
        </p:nvSpPr>
        <p:spPr>
          <a:xfrm>
            <a:off x="0" y="0"/>
            <a:ext cx="6654800" cy="6163733"/>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5" name="Google Shape;175;p53"/>
          <p:cNvSpPr txBox="1">
            <a:spLocks noGrp="1"/>
          </p:cNvSpPr>
          <p:nvPr>
            <p:ph type="title"/>
          </p:nvPr>
        </p:nvSpPr>
        <p:spPr>
          <a:xfrm>
            <a:off x="839788" y="457200"/>
            <a:ext cx="5391679"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3"/>
          <p:cNvSpPr>
            <a:spLocks noGrp="1"/>
          </p:cNvSpPr>
          <p:nvPr>
            <p:ph type="pic" idx="2"/>
          </p:nvPr>
        </p:nvSpPr>
        <p:spPr>
          <a:xfrm>
            <a:off x="6654800" y="1"/>
            <a:ext cx="5537200" cy="6163732"/>
          </a:xfrm>
          <a:prstGeom prst="rect">
            <a:avLst/>
          </a:prstGeom>
          <a:solidFill>
            <a:srgbClr val="172C55"/>
          </a:solidFill>
          <a:ln>
            <a:noFill/>
          </a:ln>
        </p:spPr>
      </p:sp>
      <p:sp>
        <p:nvSpPr>
          <p:cNvPr id="177" name="Google Shape;177;p53"/>
          <p:cNvSpPr txBox="1">
            <a:spLocks noGrp="1"/>
          </p:cNvSpPr>
          <p:nvPr>
            <p:ph type="body" idx="1"/>
          </p:nvPr>
        </p:nvSpPr>
        <p:spPr>
          <a:xfrm>
            <a:off x="839788" y="2057400"/>
            <a:ext cx="5391679"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extLst>
      <p:ext uri="{BB962C8B-B14F-4D97-AF65-F5344CB8AC3E}">
        <p14:creationId xmlns:p14="http://schemas.microsoft.com/office/powerpoint/2010/main" val="38711673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78"/>
        <p:cNvGrpSpPr/>
        <p:nvPr/>
      </p:nvGrpSpPr>
      <p:grpSpPr>
        <a:xfrm>
          <a:off x="0" y="0"/>
          <a:ext cx="0" cy="0"/>
          <a:chOff x="0" y="0"/>
          <a:chExt cx="0" cy="0"/>
        </a:xfrm>
      </p:grpSpPr>
      <p:sp>
        <p:nvSpPr>
          <p:cNvPr id="179" name="Google Shape;179;p54"/>
          <p:cNvSpPr>
            <a:spLocks noGrp="1"/>
          </p:cNvSpPr>
          <p:nvPr>
            <p:ph type="pic" idx="2"/>
          </p:nvPr>
        </p:nvSpPr>
        <p:spPr>
          <a:xfrm>
            <a:off x="0" y="1"/>
            <a:ext cx="5537200" cy="6163732"/>
          </a:xfrm>
          <a:prstGeom prst="rect">
            <a:avLst/>
          </a:prstGeom>
          <a:noFill/>
          <a:ln>
            <a:noFill/>
          </a:ln>
        </p:spPr>
      </p:sp>
      <p:sp>
        <p:nvSpPr>
          <p:cNvPr id="180" name="Google Shape;180;p54"/>
          <p:cNvSpPr txBox="1">
            <a:spLocks noGrp="1"/>
          </p:cNvSpPr>
          <p:nvPr>
            <p:ph type="title"/>
          </p:nvPr>
        </p:nvSpPr>
        <p:spPr>
          <a:xfrm>
            <a:off x="419894" y="1"/>
            <a:ext cx="4697412" cy="61637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54"/>
          <p:cNvSpPr txBox="1">
            <a:spLocks noGrp="1"/>
          </p:cNvSpPr>
          <p:nvPr>
            <p:ph type="body" idx="1"/>
          </p:nvPr>
        </p:nvSpPr>
        <p:spPr>
          <a:xfrm>
            <a:off x="6307667" y="846661"/>
            <a:ext cx="5183188" cy="45132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553494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82"/>
        <p:cNvGrpSpPr/>
        <p:nvPr/>
      </p:nvGrpSpPr>
      <p:grpSpPr>
        <a:xfrm>
          <a:off x="0" y="0"/>
          <a:ext cx="0" cy="0"/>
          <a:chOff x="0" y="0"/>
          <a:chExt cx="0" cy="0"/>
        </a:xfrm>
      </p:grpSpPr>
      <p:sp>
        <p:nvSpPr>
          <p:cNvPr id="183" name="Google Shape;183;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04340347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4"/>
        <p:cNvGrpSpPr/>
        <p:nvPr/>
      </p:nvGrpSpPr>
      <p:grpSpPr>
        <a:xfrm>
          <a:off x="0" y="0"/>
          <a:ext cx="0" cy="0"/>
          <a:chOff x="0" y="0"/>
          <a:chExt cx="0" cy="0"/>
        </a:xfrm>
      </p:grpSpPr>
    </p:spTree>
    <p:extLst>
      <p:ext uri="{BB962C8B-B14F-4D97-AF65-F5344CB8AC3E}">
        <p14:creationId xmlns:p14="http://schemas.microsoft.com/office/powerpoint/2010/main" val="12298084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185"/>
        <p:cNvGrpSpPr/>
        <p:nvPr/>
      </p:nvGrpSpPr>
      <p:grpSpPr>
        <a:xfrm>
          <a:off x="0" y="0"/>
          <a:ext cx="0" cy="0"/>
          <a:chOff x="0" y="0"/>
          <a:chExt cx="0" cy="0"/>
        </a:xfrm>
      </p:grpSpPr>
      <p:pic>
        <p:nvPicPr>
          <p:cNvPr id="186" name="Google Shape;186;p5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87" name="Google Shape;187;p57"/>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57"/>
          <p:cNvSpPr/>
          <p:nvPr/>
        </p:nvSpPr>
        <p:spPr>
          <a:xfrm>
            <a:off x="0" y="1709738"/>
            <a:ext cx="12192000" cy="5148262"/>
          </a:xfrm>
          <a:prstGeom prst="rect">
            <a:avLst/>
          </a:prstGeom>
          <a:solidFill>
            <a:schemeClr val="accent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9" name="Google Shape;189;p57"/>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190" name="Google Shape;190;p57"/>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37371938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4_Section Header">
  <p:cSld name="4_Section Header">
    <p:spTree>
      <p:nvGrpSpPr>
        <p:cNvPr id="1" name="Shape 191"/>
        <p:cNvGrpSpPr/>
        <p:nvPr/>
      </p:nvGrpSpPr>
      <p:grpSpPr>
        <a:xfrm>
          <a:off x="0" y="0"/>
          <a:ext cx="0" cy="0"/>
          <a:chOff x="0" y="0"/>
          <a:chExt cx="0" cy="0"/>
        </a:xfrm>
      </p:grpSpPr>
      <p:pic>
        <p:nvPicPr>
          <p:cNvPr id="192" name="Google Shape;192;p5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93" name="Google Shape;193;p58"/>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58"/>
          <p:cNvSpPr/>
          <p:nvPr/>
        </p:nvSpPr>
        <p:spPr>
          <a:xfrm>
            <a:off x="0" y="1709738"/>
            <a:ext cx="12192000" cy="5148262"/>
          </a:xfrm>
          <a:prstGeom prst="rect">
            <a:avLst/>
          </a:prstGeom>
          <a:solidFill>
            <a:schemeClr val="dk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5" name="Google Shape;195;p58"/>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196" name="Google Shape;196;p58"/>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91297773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Section Header">
  <p:cSld name="5_Section Header">
    <p:spTree>
      <p:nvGrpSpPr>
        <p:cNvPr id="1" name="Shape 197"/>
        <p:cNvGrpSpPr/>
        <p:nvPr/>
      </p:nvGrpSpPr>
      <p:grpSpPr>
        <a:xfrm>
          <a:off x="0" y="0"/>
          <a:ext cx="0" cy="0"/>
          <a:chOff x="0" y="0"/>
          <a:chExt cx="0" cy="0"/>
        </a:xfrm>
      </p:grpSpPr>
      <p:pic>
        <p:nvPicPr>
          <p:cNvPr id="198" name="Google Shape;198;p5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99" name="Google Shape;199;p59"/>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2"/>
              </a:buClr>
              <a:buSzPts val="6000"/>
              <a:buFont typeface="Oswald"/>
              <a:buNone/>
              <a:defRPr sz="6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0" name="Google Shape;200;p59"/>
          <p:cNvSpPr/>
          <p:nvPr/>
        </p:nvSpPr>
        <p:spPr>
          <a:xfrm>
            <a:off x="0" y="1709738"/>
            <a:ext cx="12192000" cy="5148262"/>
          </a:xfrm>
          <a:prstGeom prst="rect">
            <a:avLst/>
          </a:prstGeom>
          <a:solidFill>
            <a:schemeClr val="dk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1" name="Google Shape;201;p59"/>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202" name="Google Shape;202;p59"/>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26129657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03"/>
        <p:cNvGrpSpPr/>
        <p:nvPr/>
      </p:nvGrpSpPr>
      <p:grpSpPr>
        <a:xfrm>
          <a:off x="0" y="0"/>
          <a:ext cx="0" cy="0"/>
          <a:chOff x="0" y="0"/>
          <a:chExt cx="0" cy="0"/>
        </a:xfrm>
      </p:grpSpPr>
      <p:pic>
        <p:nvPicPr>
          <p:cNvPr id="204" name="Google Shape;204;p3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205" name="Google Shape;205;p30"/>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6000"/>
              <a:buFont typeface="Oswald"/>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30"/>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3200"/>
              <a:buNone/>
              <a:defRPr sz="3200">
                <a:solidFill>
                  <a:schemeClr val="dk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207" name="Google Shape;207;p30"/>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206068696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8DFB5-5B87-44B9-9406-F475EE0A22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DEE2F0-16C1-4F53-9DEE-1386EDEE58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7916E8-969D-4F39-95A2-542EBA200DE8}"/>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5" name="Footer Placeholder 4">
            <a:extLst>
              <a:ext uri="{FF2B5EF4-FFF2-40B4-BE49-F238E27FC236}">
                <a16:creationId xmlns:a16="http://schemas.microsoft.com/office/drawing/2014/main" id="{2B38DE04-6E1B-4865-B0D2-4E49A2F3E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6961AF-7AFD-4DD1-8700-D5C2A0F96F6F}"/>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192257634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2251E-790A-4524-9FE5-9120081553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E0F0FE-6D3F-46CF-A671-C48EF83705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BE5DCD-82B1-4DE9-8C87-3608CD4B8FB3}"/>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5" name="Footer Placeholder 4">
            <a:extLst>
              <a:ext uri="{FF2B5EF4-FFF2-40B4-BE49-F238E27FC236}">
                <a16:creationId xmlns:a16="http://schemas.microsoft.com/office/drawing/2014/main" id="{66EE889F-C7BB-45DA-AC97-A2287DC76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466CC3-6D67-4399-8803-FCF25F66CAA6}"/>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4566378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18DA8-573F-40FF-9037-F797850BD5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754F1F6-6F8E-4651-BF23-FEB69CF4CF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31A1BE-AE8F-4717-95D1-441F4016FED2}"/>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5" name="Footer Placeholder 4">
            <a:extLst>
              <a:ext uri="{FF2B5EF4-FFF2-40B4-BE49-F238E27FC236}">
                <a16:creationId xmlns:a16="http://schemas.microsoft.com/office/drawing/2014/main" id="{8703D9A1-7A95-4B69-81B0-56229E9EEA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00CCDF-3DE6-4FC2-940A-FA25AB76A7F7}"/>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15671182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01337-51BC-436B-B5DA-91414B9C19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99BBEE-E8F2-474A-8957-CCB551811A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431A43-5DD7-45FC-A9BB-1A0F09AF79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AE29CB-804E-4310-A747-4F54570F6AAC}"/>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6" name="Footer Placeholder 5">
            <a:extLst>
              <a:ext uri="{FF2B5EF4-FFF2-40B4-BE49-F238E27FC236}">
                <a16:creationId xmlns:a16="http://schemas.microsoft.com/office/drawing/2014/main" id="{7EC04F54-FE94-4848-B95B-7C195B7C72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BA5CE4-A8C8-4B55-BDBC-E280DD58B949}"/>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30985590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89089-C649-4CC9-B83C-323C7950E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63FDE4-97C0-4EFB-816D-9DC48DF3C9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59EA7D-F59C-4FBD-8664-14327BF0A6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E0B0FA-9DFF-45B2-BB25-87B124B2B8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26FD91-07EA-4818-871A-09D05DD0B0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20CE1E-3EE3-447F-896F-09B07B40CF46}"/>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8" name="Footer Placeholder 7">
            <a:extLst>
              <a:ext uri="{FF2B5EF4-FFF2-40B4-BE49-F238E27FC236}">
                <a16:creationId xmlns:a16="http://schemas.microsoft.com/office/drawing/2014/main" id="{ECD72493-97B1-43FC-B032-0FAF0A63CB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4A3B5A8-B48B-4048-8E43-AAEB84888972}"/>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20370628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E3233-58DF-4B72-8360-065D44E0F8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528599-4FEE-426B-B522-8E169AA4BC05}"/>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4" name="Footer Placeholder 3">
            <a:extLst>
              <a:ext uri="{FF2B5EF4-FFF2-40B4-BE49-F238E27FC236}">
                <a16:creationId xmlns:a16="http://schemas.microsoft.com/office/drawing/2014/main" id="{41C82AE4-498F-4DB3-8BBC-6797171869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CD75EE-9163-455C-AE6D-116C51C02E95}"/>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396085227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A63586-5AA0-4DA5-A352-B3DA7CCE1725}"/>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3" name="Footer Placeholder 2">
            <a:extLst>
              <a:ext uri="{FF2B5EF4-FFF2-40B4-BE49-F238E27FC236}">
                <a16:creationId xmlns:a16="http://schemas.microsoft.com/office/drawing/2014/main" id="{C6E6ECEA-74E0-42D5-B37F-57B8BE4843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172AC7-6213-4978-96FE-680CCFDF3F10}"/>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317788556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1D05F-D632-4D60-AA43-92909543F0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0591CC-CC09-48AE-A9EF-5F9CC0596D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959552-E109-4AFF-90CC-42C08A924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393258-A3B6-4C26-9AB0-6CA8B2330532}"/>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6" name="Footer Placeholder 5">
            <a:extLst>
              <a:ext uri="{FF2B5EF4-FFF2-40B4-BE49-F238E27FC236}">
                <a16:creationId xmlns:a16="http://schemas.microsoft.com/office/drawing/2014/main" id="{5CE1EB7F-4495-48E7-9870-76BB9EF43A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D0C216-9108-49E0-9F24-F1683365CB07}"/>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33117156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77144-7CF2-449A-8F32-495E5601E6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CE9B81-545D-4BF3-831A-911FC342BF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DF4282-1A6B-4D4D-BF3A-22AA6C9A3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6E72D3-0804-4D63-A216-F90685C6D2AC}"/>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6" name="Footer Placeholder 5">
            <a:extLst>
              <a:ext uri="{FF2B5EF4-FFF2-40B4-BE49-F238E27FC236}">
                <a16:creationId xmlns:a16="http://schemas.microsoft.com/office/drawing/2014/main" id="{D23AFB3D-3DF6-496B-9276-8EAB892E9C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5DE369-BDE9-4CD2-93DA-CADFB9FA767E}"/>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291835520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7959C-6533-4D3C-8427-F31EF01830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EA2B48-C651-4106-8D76-8024EE13F7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A42176-BB4C-4A30-AB49-053DBDDE641A}"/>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5" name="Footer Placeholder 4">
            <a:extLst>
              <a:ext uri="{FF2B5EF4-FFF2-40B4-BE49-F238E27FC236}">
                <a16:creationId xmlns:a16="http://schemas.microsoft.com/office/drawing/2014/main" id="{DE1B4671-591E-4AF0-8430-DB450CB755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6DC657-100F-479B-A151-8E65761389D8}"/>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266193201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28EDC3-CF64-4241-B99C-3486F52DEC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FC386E-42B2-4E7D-A3F9-83570D6A79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2E6727-BA2B-41C2-9F22-62B5AACD1701}"/>
              </a:ext>
            </a:extLst>
          </p:cNvPr>
          <p:cNvSpPr>
            <a:spLocks noGrp="1"/>
          </p:cNvSpPr>
          <p:nvPr>
            <p:ph type="dt" sz="half" idx="10"/>
          </p:nvPr>
        </p:nvSpPr>
        <p:spPr/>
        <p:txBody>
          <a:bodyPr/>
          <a:lstStyle/>
          <a:p>
            <a:fld id="{27E205C3-3403-4E3C-87D7-C311B78B7495}" type="datetimeFigureOut">
              <a:rPr lang="en-US" smtClean="0"/>
              <a:t>10/19/2026</a:t>
            </a:fld>
            <a:endParaRPr lang="en-US"/>
          </a:p>
        </p:txBody>
      </p:sp>
      <p:sp>
        <p:nvSpPr>
          <p:cNvPr id="5" name="Footer Placeholder 4">
            <a:extLst>
              <a:ext uri="{FF2B5EF4-FFF2-40B4-BE49-F238E27FC236}">
                <a16:creationId xmlns:a16="http://schemas.microsoft.com/office/drawing/2014/main" id="{FB79D1B2-B256-42F6-87B6-52DFCCEB1D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E05A43-EEC0-4881-A443-783B9CF893BC}"/>
              </a:ext>
            </a:extLst>
          </p:cNvPr>
          <p:cNvSpPr>
            <a:spLocks noGrp="1"/>
          </p:cNvSpPr>
          <p:nvPr>
            <p:ph type="sldNum" sz="quarter" idx="12"/>
          </p:nvPr>
        </p:nvSpPr>
        <p:spPr/>
        <p:txBody>
          <a:bodyPr/>
          <a:lstStyle/>
          <a:p>
            <a:fld id="{73888779-4734-4F88-AD7F-9882CED57EEC}" type="slidenum">
              <a:rPr lang="en-US" smtClean="0"/>
              <a:t>‹#›</a:t>
            </a:fld>
            <a:endParaRPr lang="en-US"/>
          </a:p>
        </p:txBody>
      </p:sp>
    </p:spTree>
    <p:extLst>
      <p:ext uri="{BB962C8B-B14F-4D97-AF65-F5344CB8AC3E}">
        <p14:creationId xmlns:p14="http://schemas.microsoft.com/office/powerpoint/2010/main" val="2844768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2.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theme" Target="../theme/theme3.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theme" Target="../theme/theme5.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6.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E3D6AF-1341-3351-B95B-75FD81B22C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80D2187-C30A-6ED8-C8E9-1C042554FA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8B9E14D9-B302-A398-28CE-5F9001EB30EB}"/>
              </a:ext>
            </a:extLst>
          </p:cNvPr>
          <p:cNvSpPr txBox="1"/>
          <p:nvPr/>
        </p:nvSpPr>
        <p:spPr>
          <a:xfrm>
            <a:off x="3685724" y="6396739"/>
            <a:ext cx="482055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lumMod val="25000"/>
                  </a:schemeClr>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4467401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txStyles>
    <p:titleStyle>
      <a:lvl1pPr algn="l" defTabSz="914400" rtl="0" eaLnBrk="1" latinLnBrk="0" hangingPunct="1">
        <a:lnSpc>
          <a:spcPct val="90000"/>
        </a:lnSpc>
        <a:spcBef>
          <a:spcPct val="0"/>
        </a:spcBef>
        <a:buNone/>
        <a:defRPr sz="4400" kern="1200">
          <a:solidFill>
            <a:schemeClr val="tx1"/>
          </a:solidFill>
          <a:latin typeface="Oswald"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T Sans" panose="020B0503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PT Sans" panose="020B0503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PT Sans" panose="020B0503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PT Sans" panose="020B0503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PT Sans" panose="020B0503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6C3091-0464-2113-9D93-70001BBE97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3CB31B-0787-5166-CF13-075A20948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EAE907-73AB-6E5B-557B-D12FE7F8E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C54850-6D0D-4167-9136-D177513403F5}" type="datetimeFigureOut">
              <a:rPr lang="en-US" smtClean="0"/>
              <a:t>10/19/2026</a:t>
            </a:fld>
            <a:endParaRPr lang="en-US"/>
          </a:p>
        </p:txBody>
      </p:sp>
      <p:sp>
        <p:nvSpPr>
          <p:cNvPr id="5" name="Footer Placeholder 4">
            <a:extLst>
              <a:ext uri="{FF2B5EF4-FFF2-40B4-BE49-F238E27FC236}">
                <a16:creationId xmlns:a16="http://schemas.microsoft.com/office/drawing/2014/main" id="{00AF215E-D803-1F53-51CB-9505338B2F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47F56BC-8375-2F1C-0FA7-DBD3DE9F94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CA9A3A-89B5-4196-BE13-C96EADF0A3B9}" type="slidenum">
              <a:rPr lang="en-US" smtClean="0"/>
              <a:t>‹#›</a:t>
            </a:fld>
            <a:endParaRPr lang="en-US"/>
          </a:p>
        </p:txBody>
      </p:sp>
    </p:spTree>
    <p:extLst>
      <p:ext uri="{BB962C8B-B14F-4D97-AF65-F5344CB8AC3E}">
        <p14:creationId xmlns:p14="http://schemas.microsoft.com/office/powerpoint/2010/main" val="229649889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a:defRPr sz="750">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a:defRPr sz="750">
                <a:solidFill>
                  <a:schemeClr val="tx1"/>
                </a:solidFill>
              </a:defRPr>
            </a:lvl1pPr>
          </a:lstStyle>
          <a:p>
            <a:fld id="{0C9DF407-AAD9-4F9F-B512-267BEB339CF5}" type="datetime1">
              <a:rPr lang="en-US" smtClean="0"/>
              <a:t>10/19/2026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a:defRPr sz="750">
                <a:solidFill>
                  <a:schemeClr val="tx1"/>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740969739"/>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Lst>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p15:clr>
            <a:srgbClr val="F26B43"/>
          </p15:clr>
        </p15:guide>
        <p15:guide id="4" orient="horz" pos="168">
          <p15:clr>
            <a:srgbClr val="F26B43"/>
          </p15:clr>
        </p15:guide>
        <p15:guide id="5" pos="7512">
          <p15:clr>
            <a:srgbClr val="F26B43"/>
          </p15:clr>
        </p15:guide>
        <p15:guide id="6" orient="horz" pos="4152">
          <p15:clr>
            <a:srgbClr val="F26B43"/>
          </p15:clr>
        </p15:guide>
        <p15:guide id="12" pos="4728">
          <p15:clr>
            <a:srgbClr val="F26B43"/>
          </p15:clr>
        </p15:guide>
        <p15:guide id="13" pos="5328">
          <p15:clr>
            <a:srgbClr val="F26B43"/>
          </p15:clr>
        </p15:guide>
        <p15:guide id="26" pos="2952">
          <p15:clr>
            <a:srgbClr val="F26B43"/>
          </p15:clr>
        </p15:guide>
        <p15:guide id="27" pos="3096">
          <p15:clr>
            <a:srgbClr val="F26B43"/>
          </p15:clr>
        </p15:guide>
        <p15:guide id="29" pos="4128">
          <p15:clr>
            <a:srgbClr val="F26B43"/>
          </p15:clr>
        </p15:guide>
        <p15:guide id="30" pos="1392">
          <p15:clr>
            <a:srgbClr val="F26B43"/>
          </p15:clr>
        </p15:guide>
        <p15:guide id="31" pos="86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8"/>
        <p:cNvGrpSpPr/>
        <p:nvPr/>
      </p:nvGrpSpPr>
      <p:grpSpPr>
        <a:xfrm>
          <a:off x="0" y="0"/>
          <a:ext cx="0" cy="0"/>
          <a:chOff x="0" y="0"/>
          <a:chExt cx="0" cy="0"/>
        </a:xfrm>
      </p:grpSpPr>
      <p:sp>
        <p:nvSpPr>
          <p:cNvPr id="209" name="Google Shape;209;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Oswald"/>
              <a:buNone/>
              <a:defRPr sz="4400" b="0" i="0" u="none" strike="noStrike" cap="none">
                <a:solidFill>
                  <a:schemeClr val="lt1"/>
                </a:solidFill>
                <a:latin typeface="Oswald"/>
                <a:ea typeface="Oswald"/>
                <a:cs typeface="Oswald"/>
                <a:sym typeface="Oswa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0" name="Google Shape;210;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PT Sans"/>
                <a:ea typeface="PT Sans"/>
                <a:cs typeface="PT Sans"/>
                <a:sym typeface="PT Sans"/>
              </a:defRPr>
            </a:lvl1pPr>
            <a:lvl2pPr marL="914400" marR="0" lvl="1" indent="-381000" algn="l" rtl="0">
              <a:lnSpc>
                <a:spcPct val="90000"/>
              </a:lnSpc>
              <a:spcBef>
                <a:spcPts val="500"/>
              </a:spcBef>
              <a:spcAft>
                <a:spcPts val="0"/>
              </a:spcAft>
              <a:buClr>
                <a:schemeClr val="accent1"/>
              </a:buClr>
              <a:buSzPts val="2400"/>
              <a:buFont typeface="Arial"/>
              <a:buChar char="•"/>
              <a:defRPr sz="2400" b="0" i="0" u="none" strike="noStrike" cap="none">
                <a:solidFill>
                  <a:schemeClr val="accent1"/>
                </a:solidFill>
                <a:latin typeface="PT Sans"/>
                <a:ea typeface="PT Sans"/>
                <a:cs typeface="PT Sans"/>
                <a:sym typeface="PT Sans"/>
              </a:defRPr>
            </a:lvl2pPr>
            <a:lvl3pPr marL="1371600" marR="0" lvl="2" indent="-355600" algn="l" rtl="0">
              <a:lnSpc>
                <a:spcPct val="90000"/>
              </a:lnSpc>
              <a:spcBef>
                <a:spcPts val="500"/>
              </a:spcBef>
              <a:spcAft>
                <a:spcPts val="0"/>
              </a:spcAft>
              <a:buClr>
                <a:schemeClr val="accent1"/>
              </a:buClr>
              <a:buSzPts val="2000"/>
              <a:buFont typeface="Arial"/>
              <a:buChar char="•"/>
              <a:defRPr sz="2000" b="0" i="0" u="none" strike="noStrike" cap="none">
                <a:solidFill>
                  <a:schemeClr val="accent1"/>
                </a:solidFill>
                <a:latin typeface="PT Sans"/>
                <a:ea typeface="PT Sans"/>
                <a:cs typeface="PT Sans"/>
                <a:sym typeface="PT Sans"/>
              </a:defRPr>
            </a:lvl3pPr>
            <a:lvl4pPr marL="1828800" marR="0" lvl="3"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4pPr>
            <a:lvl5pPr marL="2286000" marR="0" lvl="4"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211" name="Google Shape;211;p29"/>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A15"/>
              </a:buClr>
              <a:buSzPts val="900"/>
              <a:buFont typeface="DM Sans Medium"/>
              <a:buNone/>
            </a:pPr>
            <a:r>
              <a:rPr lang="en-US" sz="900" b="0" i="0" u="none" strike="noStrike" cap="none">
                <a:solidFill>
                  <a:srgbClr val="000A15"/>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2088248971"/>
      </p:ext>
    </p:extLst>
  </p:cSld>
  <p:clrMap bg1="lt1" tx1="dk1" bg2="dk2" tx2="lt2" accent1="accent1" accent2="accent2" accent3="accent3" accent4="accent4" accent5="accent5" accent6="accent6" hlink="hlink" folHlink="folHlink"/>
  <p:sldLayoutIdLst>
    <p:sldLayoutId id="214748373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swald"/>
              <a:buNone/>
              <a:defRPr sz="4400" b="0" i="0" u="none" strike="noStrike" cap="none">
                <a:solidFill>
                  <a:schemeClr val="dk1"/>
                </a:solidFill>
                <a:latin typeface="Oswald"/>
                <a:ea typeface="Oswald"/>
                <a:cs typeface="Oswald"/>
                <a:sym typeface="Oswa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PT Sans"/>
                <a:ea typeface="PT Sans"/>
                <a:cs typeface="PT Sans"/>
                <a:sym typeface="PT Sans"/>
              </a:defRPr>
            </a:lvl1pPr>
            <a:lvl2pPr marL="914400" marR="0" lvl="1" indent="-381000" algn="l" rtl="0">
              <a:lnSpc>
                <a:spcPct val="90000"/>
              </a:lnSpc>
              <a:spcBef>
                <a:spcPts val="500"/>
              </a:spcBef>
              <a:spcAft>
                <a:spcPts val="0"/>
              </a:spcAft>
              <a:buClr>
                <a:schemeClr val="accent1"/>
              </a:buClr>
              <a:buSzPts val="2400"/>
              <a:buFont typeface="Arial"/>
              <a:buChar char="•"/>
              <a:defRPr sz="2400" b="0" i="0" u="none" strike="noStrike" cap="none">
                <a:solidFill>
                  <a:schemeClr val="accent1"/>
                </a:solidFill>
                <a:latin typeface="PT Sans"/>
                <a:ea typeface="PT Sans"/>
                <a:cs typeface="PT Sans"/>
                <a:sym typeface="PT Sans"/>
              </a:defRPr>
            </a:lvl2pPr>
            <a:lvl3pPr marL="1371600" marR="0" lvl="2" indent="-355600" algn="l" rtl="0">
              <a:lnSpc>
                <a:spcPct val="90000"/>
              </a:lnSpc>
              <a:spcBef>
                <a:spcPts val="500"/>
              </a:spcBef>
              <a:spcAft>
                <a:spcPts val="0"/>
              </a:spcAft>
              <a:buClr>
                <a:schemeClr val="accent1"/>
              </a:buClr>
              <a:buSzPts val="2000"/>
              <a:buFont typeface="Arial"/>
              <a:buChar char="•"/>
              <a:defRPr sz="2000" b="0" i="0" u="none" strike="noStrike" cap="none">
                <a:solidFill>
                  <a:schemeClr val="accent1"/>
                </a:solidFill>
                <a:latin typeface="PT Sans"/>
                <a:ea typeface="PT Sans"/>
                <a:cs typeface="PT Sans"/>
                <a:sym typeface="PT Sans"/>
              </a:defRPr>
            </a:lvl3pPr>
            <a:lvl4pPr marL="1828800" marR="0" lvl="3"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4pPr>
            <a:lvl5pPr marL="2286000" marR="0" lvl="4"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7"/>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17D"/>
              </a:buClr>
              <a:buSzPts val="900"/>
              <a:buFont typeface="DM Sans Medium"/>
              <a:buNone/>
            </a:pPr>
            <a:r>
              <a:rPr lang="en-US" sz="900" b="0" i="0" u="none" strike="noStrike" cap="none">
                <a:solidFill>
                  <a:srgbClr val="00117D"/>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1036869914"/>
      </p:ext>
    </p:extLst>
  </p:cSld>
  <p:clrMap bg1="lt1" tx1="dk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8"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65125C-FF3D-4AC1-B5F0-9752A58B8D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C4FDD9-2D66-450C-81D8-78D179B20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CEDC14-E5ED-4821-9145-7F55E66148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E205C3-3403-4E3C-87D7-C311B78B7495}" type="datetimeFigureOut">
              <a:rPr lang="en-US" smtClean="0"/>
              <a:t>10/19/2026</a:t>
            </a:fld>
            <a:endParaRPr lang="en-US"/>
          </a:p>
        </p:txBody>
      </p:sp>
      <p:sp>
        <p:nvSpPr>
          <p:cNvPr id="5" name="Footer Placeholder 4">
            <a:extLst>
              <a:ext uri="{FF2B5EF4-FFF2-40B4-BE49-F238E27FC236}">
                <a16:creationId xmlns:a16="http://schemas.microsoft.com/office/drawing/2014/main" id="{79A40503-0614-47B8-B79C-520ABF02E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88C0D4-6508-4960-A733-1AE88FBCCA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88779-4734-4F88-AD7F-9882CED57EEC}" type="slidenum">
              <a:rPr lang="en-US" smtClean="0"/>
              <a:t>‹#›</a:t>
            </a:fld>
            <a:endParaRPr lang="en-US"/>
          </a:p>
        </p:txBody>
      </p:sp>
    </p:spTree>
    <p:extLst>
      <p:ext uri="{BB962C8B-B14F-4D97-AF65-F5344CB8AC3E}">
        <p14:creationId xmlns:p14="http://schemas.microsoft.com/office/powerpoint/2010/main" val="305314095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microsoft.com/office/2007/relationships/hdphoto" Target="../media/hdphoto1.wdp"/><Relationship Id="rId4"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4.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5.xml"/><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64.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64.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8.png"/><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9.png"/><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64.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4.png"/><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5.png"/><Relationship Id="rId1" Type="http://schemas.openxmlformats.org/officeDocument/2006/relationships/slideLayout" Target="../slideLayouts/slideLayout64.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6.png"/><Relationship Id="rId1" Type="http://schemas.openxmlformats.org/officeDocument/2006/relationships/slideLayout" Target="../slideLayouts/slideLayout64.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64.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67.xml"/></Relationships>
</file>

<file path=ppt/slides/_rels/slide34.xml.rels><?xml version="1.0" encoding="UTF-8" standalone="yes"?>
<Relationships xmlns="http://schemas.openxmlformats.org/package/2006/relationships"><Relationship Id="rId8" Type="http://schemas.openxmlformats.org/officeDocument/2006/relationships/image" Target="../media/image62.png"/><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59.jpeg"/><Relationship Id="rId1" Type="http://schemas.openxmlformats.org/officeDocument/2006/relationships/slideLayout" Target="../slideLayouts/slideLayout95.xml"/><Relationship Id="rId6" Type="http://schemas.openxmlformats.org/officeDocument/2006/relationships/image" Target="../media/image61.jpeg"/><Relationship Id="rId5" Type="http://schemas.microsoft.com/office/2007/relationships/hdphoto" Target="../media/hdphoto3.wdp"/><Relationship Id="rId4" Type="http://schemas.openxmlformats.org/officeDocument/2006/relationships/image" Target="../media/image60.jpeg"/><Relationship Id="rId9" Type="http://schemas.microsoft.com/office/2007/relationships/hdphoto" Target="../media/hdphoto5.wdp"/></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87.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87.xml"/></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68.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9.xml"/><Relationship Id="rId1" Type="http://schemas.openxmlformats.org/officeDocument/2006/relationships/tags" Target="../tags/tag1.xml"/><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87.xml"/><Relationship Id="rId5" Type="http://schemas.openxmlformats.org/officeDocument/2006/relationships/image" Target="../media/image72.png"/><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87.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87.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87.xml"/><Relationship Id="rId4" Type="http://schemas.openxmlformats.org/officeDocument/2006/relationships/image" Target="../media/image76.png"/></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7.xml"/><Relationship Id="rId1" Type="http://schemas.openxmlformats.org/officeDocument/2006/relationships/slideLayout" Target="../slideLayouts/slideLayout87.xml"/><Relationship Id="rId5" Type="http://schemas.openxmlformats.org/officeDocument/2006/relationships/image" Target="../media/image77.png"/><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87.xml"/></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9.png"/><Relationship Id="rId1" Type="http://schemas.openxmlformats.org/officeDocument/2006/relationships/slideLayout" Target="../slideLayouts/slideLayout87.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87.xml"/><Relationship Id="rId4" Type="http://schemas.openxmlformats.org/officeDocument/2006/relationships/image" Target="../media/image80.png"/></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87.xml"/><Relationship Id="rId5" Type="http://schemas.openxmlformats.org/officeDocument/2006/relationships/image" Target="../media/image81.png"/><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87.xml"/></Relationships>
</file>

<file path=ppt/slides/_rels/slide4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0.xml"/><Relationship Id="rId1" Type="http://schemas.openxmlformats.org/officeDocument/2006/relationships/slideLayout" Target="../slideLayouts/slideLayout87.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87.xml"/><Relationship Id="rId4" Type="http://schemas.openxmlformats.org/officeDocument/2006/relationships/image" Target="../media/image81.png"/></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87.xml"/><Relationship Id="rId5" Type="http://schemas.openxmlformats.org/officeDocument/2006/relationships/image" Target="../media/image71.png"/><Relationship Id="rId4" Type="http://schemas.openxmlformats.org/officeDocument/2006/relationships/image" Target="../media/image84.png"/></Relationships>
</file>

<file path=ppt/slides/_rels/slide5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85.png"/><Relationship Id="rId1" Type="http://schemas.openxmlformats.org/officeDocument/2006/relationships/slideLayout" Target="../slideLayouts/slideLayout87.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87.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87.xml"/><Relationship Id="rId4" Type="http://schemas.openxmlformats.org/officeDocument/2006/relationships/image" Target="../media/image86.png"/></Relationships>
</file>

<file path=ppt/slides/_rels/slide5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6.xml"/><Relationship Id="rId1" Type="http://schemas.openxmlformats.org/officeDocument/2006/relationships/slideLayout" Target="../slideLayouts/slideLayout30.xml"/><Relationship Id="rId6" Type="http://schemas.microsoft.com/office/2007/relationships/hdphoto" Target="../media/hdphoto6.wdp"/><Relationship Id="rId5" Type="http://schemas.openxmlformats.org/officeDocument/2006/relationships/image" Target="../media/image90.png"/><Relationship Id="rId4" Type="http://schemas.openxmlformats.org/officeDocument/2006/relationships/image" Target="../media/image8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840BB4-6056-4209-EEF4-ED1B14DA3DB3}"/>
              </a:ext>
            </a:extLst>
          </p:cNvPr>
          <p:cNvPicPr>
            <a:picLocks noChangeAspect="1"/>
          </p:cNvPicPr>
          <p:nvPr/>
        </p:nvPicPr>
        <p:blipFill>
          <a:blip r:embed="rId3"/>
          <a:stretch>
            <a:fillRect/>
          </a:stretch>
        </p:blipFill>
        <p:spPr>
          <a:xfrm>
            <a:off x="0" y="0"/>
            <a:ext cx="3913632" cy="6858000"/>
          </a:xfrm>
          <a:prstGeom prst="rect">
            <a:avLst/>
          </a:prstGeom>
        </p:spPr>
      </p:pic>
      <p:pic>
        <p:nvPicPr>
          <p:cNvPr id="7" name="Picture 6">
            <a:extLst>
              <a:ext uri="{FF2B5EF4-FFF2-40B4-BE49-F238E27FC236}">
                <a16:creationId xmlns:a16="http://schemas.microsoft.com/office/drawing/2014/main" id="{35DA112D-426F-8B3F-DF37-4D8BA5B30BBA}"/>
              </a:ext>
            </a:extLst>
          </p:cNvPr>
          <p:cNvPicPr>
            <a:picLocks noChangeAspect="1"/>
          </p:cNvPicPr>
          <p:nvPr/>
        </p:nvPicPr>
        <p:blipFill>
          <a:blip r:embed="rId4">
            <a:alphaModFix/>
            <a:duotone>
              <a:prstClr val="black"/>
              <a:schemeClr val="tx2">
                <a:lumMod val="90000"/>
                <a:lumOff val="10000"/>
                <a:tint val="45000"/>
                <a:satMod val="400000"/>
              </a:schemeClr>
            </a:duotone>
            <a:extLst>
              <a:ext uri="{BEBA8EAE-BF5A-486C-A8C5-ECC9F3942E4B}">
                <a14:imgProps xmlns:a14="http://schemas.microsoft.com/office/drawing/2010/main">
                  <a14:imgLayer r:embed="rId5">
                    <a14:imgEffect>
                      <a14:colorTemperature colorTemp="4700"/>
                    </a14:imgEffect>
                    <a14:imgEffect>
                      <a14:saturation sat="400000"/>
                    </a14:imgEffect>
                  </a14:imgLayer>
                </a14:imgProps>
              </a:ext>
            </a:extLst>
          </a:blip>
          <a:stretch>
            <a:fillRect/>
          </a:stretch>
        </p:blipFill>
        <p:spPr>
          <a:xfrm>
            <a:off x="3913632" y="0"/>
            <a:ext cx="8278369" cy="6858000"/>
          </a:xfrm>
          <a:prstGeom prst="rect">
            <a:avLst/>
          </a:prstGeom>
        </p:spPr>
      </p:pic>
      <p:sp>
        <p:nvSpPr>
          <p:cNvPr id="8" name="Google Shape;221;p1">
            <a:extLst>
              <a:ext uri="{FF2B5EF4-FFF2-40B4-BE49-F238E27FC236}">
                <a16:creationId xmlns:a16="http://schemas.microsoft.com/office/drawing/2014/main" id="{B14832BA-3FB2-86C1-7F74-7F9AFBAEB471}"/>
              </a:ext>
            </a:extLst>
          </p:cNvPr>
          <p:cNvSpPr txBox="1">
            <a:spLocks/>
          </p:cNvSpPr>
          <p:nvPr/>
        </p:nvSpPr>
        <p:spPr>
          <a:xfrm>
            <a:off x="4544060" y="904240"/>
            <a:ext cx="7220712" cy="1327145"/>
          </a:xfrm>
          <a:prstGeom prst="rect">
            <a:avLst/>
          </a:prstGeom>
          <a:noFill/>
          <a:ln>
            <a:noFill/>
          </a:ln>
        </p:spPr>
        <p:txBody>
          <a:bodyPr spcFirstLastPara="1" vert="horz" wrap="square" lIns="91425" tIns="45700" rIns="91425" bIns="45700" rtlCol="0" anchor="t" anchorCtr="0">
            <a:noAutofit/>
          </a:bodyPr>
          <a:lstStyle>
            <a:lvl1pPr lvl="0" algn="r" defTabSz="914400" rtl="0" eaLnBrk="1" latinLnBrk="0" hangingPunct="1">
              <a:lnSpc>
                <a:spcPct val="90000"/>
              </a:lnSpc>
              <a:spcBef>
                <a:spcPts val="0"/>
              </a:spcBef>
              <a:spcAft>
                <a:spcPts val="0"/>
              </a:spcAft>
              <a:buClr>
                <a:schemeClr val="lt1"/>
              </a:buClr>
              <a:buSzPts val="6000"/>
              <a:buFont typeface="Oswald"/>
              <a:buNone/>
              <a:defRPr sz="6000" kern="1200">
                <a:solidFill>
                  <a:schemeClr val="lt1"/>
                </a:solidFill>
                <a:latin typeface="Oswald" pitchFamily="2" charset="0"/>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0" eaLnBrk="1" fontAlgn="auto" latinLnBrk="0" hangingPunct="1">
              <a:lnSpc>
                <a:spcPct val="90000"/>
              </a:lnSpc>
              <a:spcBef>
                <a:spcPts val="0"/>
              </a:spcBef>
              <a:spcAft>
                <a:spcPts val="0"/>
              </a:spcAft>
              <a:buClr>
                <a:srgbClr val="F8F9FF"/>
              </a:buClr>
              <a:buSzPct val="100000"/>
              <a:buFont typeface="Oswald"/>
              <a:buNone/>
              <a:tabLst/>
              <a:defRPr/>
            </a:pPr>
            <a:r>
              <a:rPr kumimoji="0" lang="en-US" sz="5400" b="0" i="0" u="none" strike="noStrike" kern="1200" cap="none" spc="0" normalizeH="0" baseline="0" noProof="0" dirty="0">
                <a:ln>
                  <a:noFill/>
                </a:ln>
                <a:solidFill>
                  <a:srgbClr val="F8F9FF"/>
                </a:solidFill>
                <a:effectLst/>
                <a:uLnTx/>
                <a:uFillTx/>
                <a:latin typeface="Oswald" pitchFamily="2" charset="0"/>
                <a:ea typeface="+mj-ea"/>
                <a:cs typeface="+mj-cs"/>
              </a:rPr>
              <a:t>Dental Caries Part 1: Rethinking Decay</a:t>
            </a:r>
            <a:br>
              <a:rPr kumimoji="0" lang="en-US" sz="5400" b="0" i="0" u="none" strike="noStrike" kern="1200" cap="none" spc="0" normalizeH="0" baseline="0" noProof="0" dirty="0">
                <a:ln>
                  <a:noFill/>
                </a:ln>
                <a:solidFill>
                  <a:srgbClr val="F8F9FF"/>
                </a:solidFill>
                <a:effectLst/>
                <a:uLnTx/>
                <a:uFillTx/>
                <a:latin typeface="Oswald" pitchFamily="2" charset="0"/>
                <a:ea typeface="+mj-ea"/>
                <a:cs typeface="+mj-cs"/>
              </a:rPr>
            </a:br>
            <a:r>
              <a:rPr kumimoji="0" lang="en-US" sz="5400" b="0" i="0" u="none" strike="noStrike" kern="1200" cap="none" spc="0" normalizeH="0" baseline="0" noProof="0" dirty="0">
                <a:ln>
                  <a:noFill/>
                </a:ln>
                <a:solidFill>
                  <a:srgbClr val="F8F9FF"/>
                </a:solidFill>
                <a:effectLst/>
                <a:uLnTx/>
                <a:uFillTx/>
                <a:latin typeface="Oswald" pitchFamily="2" charset="0"/>
                <a:ea typeface="+mj-ea"/>
                <a:cs typeface="+mj-cs"/>
              </a:rPr>
              <a:t>Understanding the Disease behind the Lesion</a:t>
            </a:r>
          </a:p>
        </p:txBody>
      </p:sp>
      <p:sp>
        <p:nvSpPr>
          <p:cNvPr id="9" name="Arrow: Pentagon 8">
            <a:extLst>
              <a:ext uri="{FF2B5EF4-FFF2-40B4-BE49-F238E27FC236}">
                <a16:creationId xmlns:a16="http://schemas.microsoft.com/office/drawing/2014/main" id="{4808E814-9B12-A794-50F0-99441D71D265}"/>
              </a:ext>
            </a:extLst>
          </p:cNvPr>
          <p:cNvSpPr/>
          <p:nvPr/>
        </p:nvSpPr>
        <p:spPr>
          <a:xfrm flipH="1">
            <a:off x="6431280" y="4714240"/>
            <a:ext cx="5760720" cy="1239520"/>
          </a:xfrm>
          <a:prstGeom prst="homePlat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F1D4760-1E8A-0BE6-603A-2F4E19FF2EC0}"/>
              </a:ext>
            </a:extLst>
          </p:cNvPr>
          <p:cNvSpPr txBox="1"/>
          <p:nvPr/>
        </p:nvSpPr>
        <p:spPr>
          <a:xfrm>
            <a:off x="7152640" y="4980057"/>
            <a:ext cx="49276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ptos" panose="02110004020202020204"/>
                <a:ea typeface="+mn-ea"/>
                <a:cs typeface="+mn-cs"/>
              </a:rPr>
              <a:t>V. Kim Kutsch, DMD</a:t>
            </a:r>
          </a:p>
        </p:txBody>
      </p:sp>
    </p:spTree>
    <p:extLst>
      <p:ext uri="{BB962C8B-B14F-4D97-AF65-F5344CB8AC3E}">
        <p14:creationId xmlns:p14="http://schemas.microsoft.com/office/powerpoint/2010/main" val="361647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
          <p:cNvSpPr txBox="1">
            <a:spLocks noGrp="1"/>
          </p:cNvSpPr>
          <p:nvPr>
            <p:ph type="title"/>
          </p:nvPr>
        </p:nvSpPr>
        <p:spPr>
          <a:xfrm>
            <a:off x="648929" y="639097"/>
            <a:ext cx="6253317" cy="36860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4595"/>
              </a:buClr>
              <a:buSzPts val="8000"/>
              <a:buFont typeface="Gill Sans"/>
              <a:buNone/>
            </a:pPr>
            <a:r>
              <a:rPr lang="en-US" sz="8000" dirty="0">
                <a:solidFill>
                  <a:srgbClr val="004595"/>
                </a:solidFill>
                <a:latin typeface="Oswald" pitchFamily="2" charset="77"/>
                <a:ea typeface="Gill Sans"/>
                <a:cs typeface="Gill Sans"/>
                <a:sym typeface="Gill Sans"/>
              </a:rPr>
              <a:t>Go Upstream</a:t>
            </a:r>
            <a:endParaRPr dirty="0">
              <a:latin typeface="Oswald" pitchFamily="2" charset="77"/>
            </a:endParaRPr>
          </a:p>
        </p:txBody>
      </p:sp>
      <p:pic>
        <p:nvPicPr>
          <p:cNvPr id="235" name="Google Shape;235;p2"/>
          <p:cNvPicPr preferRelativeResize="0">
            <a:picLocks noGrp="1"/>
          </p:cNvPicPr>
          <p:nvPr>
            <p:ph type="body" idx="1"/>
          </p:nvPr>
        </p:nvPicPr>
        <p:blipFill rotWithShape="1">
          <a:blip r:embed="rId3" cstate="screen">
            <a:alphaModFix/>
            <a:extLst>
              <a:ext uri="{28A0092B-C50C-407E-A947-70E740481C1C}">
                <a14:useLocalDpi xmlns:a14="http://schemas.microsoft.com/office/drawing/2010/main"/>
              </a:ext>
            </a:extLst>
          </a:blip>
          <a:srcRect r="1" b="3462"/>
          <a:stretch/>
        </p:blipFill>
        <p:spPr>
          <a:xfrm>
            <a:off x="7556686" y="1"/>
            <a:ext cx="4635315" cy="68579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0175"/>
    </mc:Choice>
    <mc:Fallback xmlns="">
      <p:transition spd="slow" advTm="6017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3" descr="IMGP3912"/>
          <p:cNvPicPr preferRelativeResize="0">
            <a:picLocks noGrp="1"/>
          </p:cNvPicPr>
          <p:nvPr>
            <p:ph type="body" idx="1"/>
          </p:nvPr>
        </p:nvPicPr>
        <p:blipFill rotWithShape="1">
          <a:blip r:embed="rId3" cstate="screen">
            <a:alphaModFix/>
            <a:extLst>
              <a:ext uri="{28A0092B-C50C-407E-A947-70E740481C1C}">
                <a14:useLocalDpi xmlns:a14="http://schemas.microsoft.com/office/drawing/2010/main"/>
              </a:ext>
            </a:extLst>
          </a:blip>
          <a:srcRect/>
          <a:stretch/>
        </p:blipFill>
        <p:spPr>
          <a:xfrm>
            <a:off x="0" y="10961"/>
            <a:ext cx="12192000" cy="6847040"/>
          </a:xfrm>
          <a:prstGeom prst="rect">
            <a:avLst/>
          </a:prstGeom>
          <a:noFill/>
          <a:ln w="9525" cap="flat" cmpd="sng">
            <a:solidFill>
              <a:srgbClr val="F7F8FF">
                <a:alpha val="50980"/>
              </a:srgbClr>
            </a:solidFill>
            <a:prstDash val="solid"/>
            <a:round/>
            <a:headEnd type="none" w="sm" len="sm"/>
            <a:tailEnd type="none" w="sm" len="sm"/>
          </a:ln>
        </p:spPr>
      </p:pic>
      <p:grpSp>
        <p:nvGrpSpPr>
          <p:cNvPr id="242" name="Google Shape;242;p3"/>
          <p:cNvGrpSpPr/>
          <p:nvPr/>
        </p:nvGrpSpPr>
        <p:grpSpPr>
          <a:xfrm>
            <a:off x="140633" y="175854"/>
            <a:ext cx="11910733" cy="1323158"/>
            <a:chOff x="3491" y="0"/>
            <a:chExt cx="11910733" cy="1323158"/>
          </a:xfrm>
        </p:grpSpPr>
        <p:sp>
          <p:nvSpPr>
            <p:cNvPr id="243" name="Google Shape;243;p3"/>
            <p:cNvSpPr/>
            <p:nvPr/>
          </p:nvSpPr>
          <p:spPr>
            <a:xfrm>
              <a:off x="3491" y="0"/>
              <a:ext cx="4253833" cy="1323158"/>
            </a:xfrm>
            <a:prstGeom prst="chevron">
              <a:avLst>
                <a:gd name="adj" fmla="val 50000"/>
              </a:avLst>
            </a:prstGeom>
            <a:gradFill>
              <a:gsLst>
                <a:gs pos="0">
                  <a:srgbClr val="9BB6FF"/>
                </a:gs>
                <a:gs pos="50000">
                  <a:srgbClr val="8DAAFF"/>
                </a:gs>
                <a:gs pos="100000">
                  <a:srgbClr val="789DFF"/>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txBox="1"/>
            <p:nvPr/>
          </p:nvSpPr>
          <p:spPr>
            <a:xfrm>
              <a:off x="665070" y="0"/>
              <a:ext cx="2930675" cy="1323158"/>
            </a:xfrm>
            <a:prstGeom prst="rect">
              <a:avLst/>
            </a:prstGeom>
            <a:noFill/>
            <a:ln>
              <a:noFill/>
            </a:ln>
          </p:spPr>
          <p:txBody>
            <a:bodyPr spcFirstLastPara="1" wrap="square" lIns="236025" tIns="78675" rIns="78675" bIns="78675" anchor="ctr" anchorCtr="0">
              <a:noAutofit/>
            </a:bodyPr>
            <a:lstStyle/>
            <a:p>
              <a:pPr marL="0" marR="0" lvl="0" indent="0" algn="ctr" rtl="0">
                <a:lnSpc>
                  <a:spcPct val="90000"/>
                </a:lnSpc>
                <a:spcBef>
                  <a:spcPts val="0"/>
                </a:spcBef>
                <a:spcAft>
                  <a:spcPts val="0"/>
                </a:spcAft>
                <a:buClr>
                  <a:schemeClr val="dk1"/>
                </a:buClr>
                <a:buSzPts val="5900"/>
                <a:buFont typeface="Arial"/>
                <a:buNone/>
              </a:pPr>
              <a:r>
                <a:rPr lang="en-US" sz="5400" i="0" u="none" strike="noStrike" cap="none" dirty="0">
                  <a:solidFill>
                    <a:schemeClr val="dk1"/>
                  </a:solidFill>
                  <a:latin typeface="Proxima Nova"/>
                  <a:ea typeface="Proxima Nova"/>
                  <a:cs typeface="Proxima Nova"/>
                  <a:sym typeface="Proxima Nova"/>
                </a:rPr>
                <a:t>Cavities</a:t>
              </a:r>
              <a:endParaRPr sz="5400" dirty="0">
                <a:latin typeface="Proxima Nova"/>
                <a:ea typeface="Proxima Nova"/>
                <a:cs typeface="Proxima Nova"/>
                <a:sym typeface="Proxima Nova"/>
              </a:endParaRPr>
            </a:p>
          </p:txBody>
        </p:sp>
        <p:sp>
          <p:nvSpPr>
            <p:cNvPr id="245" name="Google Shape;245;p3"/>
            <p:cNvSpPr/>
            <p:nvPr/>
          </p:nvSpPr>
          <p:spPr>
            <a:xfrm>
              <a:off x="3831941" y="0"/>
              <a:ext cx="4253833" cy="1323158"/>
            </a:xfrm>
            <a:prstGeom prst="chevron">
              <a:avLst>
                <a:gd name="adj" fmla="val 50000"/>
              </a:avLst>
            </a:prstGeom>
            <a:gradFill>
              <a:gsLst>
                <a:gs pos="0">
                  <a:srgbClr val="8AA5FF"/>
                </a:gs>
                <a:gs pos="45000">
                  <a:srgbClr val="9EB5FF"/>
                </a:gs>
                <a:gs pos="100000">
                  <a:srgbClr val="A1B9FF"/>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txBox="1"/>
            <p:nvPr/>
          </p:nvSpPr>
          <p:spPr>
            <a:xfrm>
              <a:off x="4493520" y="0"/>
              <a:ext cx="2930675" cy="1323158"/>
            </a:xfrm>
            <a:prstGeom prst="rect">
              <a:avLst/>
            </a:prstGeom>
            <a:noFill/>
            <a:ln>
              <a:noFill/>
            </a:ln>
          </p:spPr>
          <p:txBody>
            <a:bodyPr spcFirstLastPara="1" wrap="square" lIns="144000" tIns="48000" rIns="48000" bIns="48000" anchor="ctr" anchorCtr="0">
              <a:noAutofit/>
            </a:bodyPr>
            <a:lstStyle/>
            <a:p>
              <a:pPr marL="0" marR="0" lvl="0" indent="0" algn="ctr" rtl="0">
                <a:lnSpc>
                  <a:spcPct val="90000"/>
                </a:lnSpc>
                <a:spcBef>
                  <a:spcPts val="0"/>
                </a:spcBef>
                <a:spcAft>
                  <a:spcPts val="0"/>
                </a:spcAft>
                <a:buClr>
                  <a:schemeClr val="dk1"/>
                </a:buClr>
                <a:buSzPts val="3600"/>
                <a:buFont typeface="Arial"/>
                <a:buNone/>
              </a:pPr>
              <a:r>
                <a:rPr lang="en-US" sz="3600" i="0" u="none" strike="noStrike" cap="none" dirty="0">
                  <a:solidFill>
                    <a:schemeClr val="dk1"/>
                  </a:solidFill>
                  <a:latin typeface="Proxima Nova"/>
                  <a:ea typeface="Proxima Nova"/>
                  <a:cs typeface="Proxima Nova"/>
                  <a:sym typeface="Proxima Nova"/>
                </a:rPr>
                <a:t>Upstream</a:t>
              </a:r>
              <a:endParaRPr dirty="0">
                <a:latin typeface="Proxima Nova"/>
                <a:ea typeface="Proxima Nova"/>
                <a:cs typeface="Proxima Nova"/>
                <a:sym typeface="Proxima Nova"/>
              </a:endParaRPr>
            </a:p>
          </p:txBody>
        </p:sp>
        <p:sp>
          <p:nvSpPr>
            <p:cNvPr id="247" name="Google Shape;247;p3"/>
            <p:cNvSpPr/>
            <p:nvPr/>
          </p:nvSpPr>
          <p:spPr>
            <a:xfrm>
              <a:off x="7660391" y="0"/>
              <a:ext cx="4253833" cy="1323158"/>
            </a:xfrm>
            <a:prstGeom prst="chevron">
              <a:avLst>
                <a:gd name="adj" fmla="val 50000"/>
              </a:avLst>
            </a:prstGeom>
            <a:gradFill>
              <a:gsLst>
                <a:gs pos="0">
                  <a:srgbClr val="9BB6FF"/>
                </a:gs>
                <a:gs pos="50000">
                  <a:srgbClr val="8DAAFF"/>
                </a:gs>
                <a:gs pos="100000">
                  <a:srgbClr val="789DFF"/>
                </a:gs>
              </a:gsLst>
              <a:lin ang="54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
            <p:cNvSpPr txBox="1"/>
            <p:nvPr/>
          </p:nvSpPr>
          <p:spPr>
            <a:xfrm>
              <a:off x="8321970" y="0"/>
              <a:ext cx="2930675" cy="1323158"/>
            </a:xfrm>
            <a:prstGeom prst="rect">
              <a:avLst/>
            </a:prstGeom>
            <a:noFill/>
            <a:ln>
              <a:noFill/>
            </a:ln>
          </p:spPr>
          <p:txBody>
            <a:bodyPr spcFirstLastPara="1" wrap="square" lIns="236025" tIns="78675" rIns="78675" bIns="78675" anchor="ctr" anchorCtr="0">
              <a:noAutofit/>
            </a:bodyPr>
            <a:lstStyle/>
            <a:p>
              <a:pPr marL="0" marR="0" lvl="0" indent="0" algn="ctr" rtl="0">
                <a:lnSpc>
                  <a:spcPct val="90000"/>
                </a:lnSpc>
                <a:spcBef>
                  <a:spcPts val="0"/>
                </a:spcBef>
                <a:spcAft>
                  <a:spcPts val="0"/>
                </a:spcAft>
                <a:buClr>
                  <a:schemeClr val="dk1"/>
                </a:buClr>
                <a:buSzPts val="5900"/>
                <a:buFont typeface="Arial"/>
                <a:buNone/>
              </a:pPr>
              <a:r>
                <a:rPr lang="en-US" sz="5400" i="0" u="none" strike="noStrike" cap="none" dirty="0">
                  <a:solidFill>
                    <a:schemeClr val="dk1"/>
                  </a:solidFill>
                  <a:latin typeface="Proxima Nova"/>
                  <a:ea typeface="Proxima Nova"/>
                  <a:cs typeface="Proxima Nova"/>
                  <a:sym typeface="Proxima Nova"/>
                </a:rPr>
                <a:t>Disease</a:t>
              </a:r>
              <a:endParaRPr sz="5400" dirty="0">
                <a:latin typeface="Proxima Nova"/>
                <a:ea typeface="Proxima Nova"/>
                <a:cs typeface="Proxima Nova"/>
                <a:sym typeface="Proxima Nova"/>
              </a:endParaRPr>
            </a:p>
          </p:txBody>
        </p:sp>
      </p:grpSp>
      <p:grpSp>
        <p:nvGrpSpPr>
          <p:cNvPr id="249" name="Google Shape;249;p3"/>
          <p:cNvGrpSpPr/>
          <p:nvPr/>
        </p:nvGrpSpPr>
        <p:grpSpPr>
          <a:xfrm>
            <a:off x="137352" y="5246557"/>
            <a:ext cx="11917294" cy="1435589"/>
            <a:chOff x="210" y="0"/>
            <a:chExt cx="11917294" cy="1435589"/>
          </a:xfrm>
        </p:grpSpPr>
        <p:sp>
          <p:nvSpPr>
            <p:cNvPr id="250" name="Google Shape;250;p3"/>
            <p:cNvSpPr/>
            <p:nvPr/>
          </p:nvSpPr>
          <p:spPr>
            <a:xfrm>
              <a:off x="210" y="0"/>
              <a:ext cx="3974511" cy="1435589"/>
            </a:xfrm>
            <a:prstGeom prst="chevron">
              <a:avLst>
                <a:gd name="adj" fmla="val 50000"/>
              </a:avLst>
            </a:prstGeom>
            <a:solidFill>
              <a:srgbClr val="0073FF"/>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txBox="1"/>
            <p:nvPr/>
          </p:nvSpPr>
          <p:spPr>
            <a:xfrm>
              <a:off x="718005" y="0"/>
              <a:ext cx="2538922" cy="1435589"/>
            </a:xfrm>
            <a:prstGeom prst="rect">
              <a:avLst/>
            </a:prstGeom>
            <a:noFill/>
            <a:ln>
              <a:noFill/>
            </a:ln>
          </p:spPr>
          <p:txBody>
            <a:bodyPr spcFirstLastPara="1" wrap="square" lIns="236025" tIns="78675" rIns="78675" bIns="78675" anchor="ctr" anchorCtr="0">
              <a:noAutofit/>
            </a:bodyPr>
            <a:lstStyle/>
            <a:p>
              <a:pPr marL="0" marR="0" lvl="0" indent="0" algn="ctr" rtl="0">
                <a:lnSpc>
                  <a:spcPct val="90000"/>
                </a:lnSpc>
                <a:spcBef>
                  <a:spcPts val="0"/>
                </a:spcBef>
                <a:spcAft>
                  <a:spcPts val="0"/>
                </a:spcAft>
                <a:buClr>
                  <a:schemeClr val="lt1"/>
                </a:buClr>
                <a:buSzPts val="5900"/>
                <a:buFont typeface="Arial"/>
                <a:buNone/>
              </a:pPr>
              <a:r>
                <a:rPr lang="en-US" sz="5900" i="0" u="none" strike="noStrike" cap="none" dirty="0">
                  <a:solidFill>
                    <a:schemeClr val="lt1"/>
                  </a:solidFill>
                  <a:latin typeface="Proxima Nova"/>
                  <a:ea typeface="Proxima Nova"/>
                  <a:cs typeface="Proxima Nova"/>
                  <a:sym typeface="Proxima Nova"/>
                </a:rPr>
                <a:t>Teeth</a:t>
              </a:r>
              <a:endParaRPr dirty="0">
                <a:latin typeface="Proxima Nova"/>
                <a:ea typeface="Proxima Nova"/>
                <a:cs typeface="Proxima Nova"/>
                <a:sym typeface="Proxima Nova"/>
              </a:endParaRPr>
            </a:p>
          </p:txBody>
        </p:sp>
        <p:sp>
          <p:nvSpPr>
            <p:cNvPr id="252" name="Google Shape;252;p3"/>
            <p:cNvSpPr/>
            <p:nvPr/>
          </p:nvSpPr>
          <p:spPr>
            <a:xfrm>
              <a:off x="3577270" y="0"/>
              <a:ext cx="4742466" cy="1435589"/>
            </a:xfrm>
            <a:prstGeom prst="chevron">
              <a:avLst>
                <a:gd name="adj" fmla="val 50000"/>
              </a:avLst>
            </a:prstGeom>
            <a:solidFill>
              <a:srgbClr val="0073FF"/>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txBox="1"/>
            <p:nvPr/>
          </p:nvSpPr>
          <p:spPr>
            <a:xfrm>
              <a:off x="4295065" y="0"/>
              <a:ext cx="3306877" cy="1435589"/>
            </a:xfrm>
            <a:prstGeom prst="rect">
              <a:avLst/>
            </a:prstGeom>
            <a:noFill/>
            <a:ln>
              <a:noFill/>
            </a:ln>
          </p:spPr>
          <p:txBody>
            <a:bodyPr spcFirstLastPara="1" wrap="square" lIns="160000" tIns="53325" rIns="53325" bIns="53325" anchor="ctr" anchorCtr="0">
              <a:noAutofit/>
            </a:bodyPr>
            <a:lstStyle/>
            <a:p>
              <a:pPr marL="0" marR="0" lvl="0" indent="0" algn="ctr" rtl="0">
                <a:lnSpc>
                  <a:spcPct val="90000"/>
                </a:lnSpc>
                <a:spcBef>
                  <a:spcPts val="0"/>
                </a:spcBef>
                <a:spcAft>
                  <a:spcPts val="0"/>
                </a:spcAft>
                <a:buClr>
                  <a:schemeClr val="lt1"/>
                </a:buClr>
                <a:buSzPts val="4000"/>
                <a:buFont typeface="Arial"/>
                <a:buNone/>
              </a:pPr>
              <a:r>
                <a:rPr lang="en-US" sz="4000" i="0" u="none" strike="noStrike" cap="none">
                  <a:solidFill>
                    <a:schemeClr val="lt1"/>
                  </a:solidFill>
                  <a:latin typeface="Proxima Nova"/>
                  <a:ea typeface="Proxima Nova"/>
                  <a:cs typeface="Proxima Nova"/>
                  <a:sym typeface="Proxima Nova"/>
                </a:rPr>
                <a:t>Upstream</a:t>
              </a:r>
              <a:endParaRPr>
                <a:latin typeface="Proxima Nova"/>
                <a:ea typeface="Proxima Nova"/>
                <a:cs typeface="Proxima Nova"/>
                <a:sym typeface="Proxima Nova"/>
              </a:endParaRPr>
            </a:p>
          </p:txBody>
        </p:sp>
        <p:sp>
          <p:nvSpPr>
            <p:cNvPr id="254" name="Google Shape;254;p3"/>
            <p:cNvSpPr/>
            <p:nvPr/>
          </p:nvSpPr>
          <p:spPr>
            <a:xfrm>
              <a:off x="7922286" y="0"/>
              <a:ext cx="3995218" cy="1435589"/>
            </a:xfrm>
            <a:prstGeom prst="chevron">
              <a:avLst>
                <a:gd name="adj" fmla="val 50000"/>
              </a:avLst>
            </a:prstGeom>
            <a:solidFill>
              <a:srgbClr val="0073FF"/>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
            <p:cNvSpPr txBox="1"/>
            <p:nvPr/>
          </p:nvSpPr>
          <p:spPr>
            <a:xfrm>
              <a:off x="8640081" y="0"/>
              <a:ext cx="2559629" cy="1435589"/>
            </a:xfrm>
            <a:prstGeom prst="rect">
              <a:avLst/>
            </a:prstGeom>
            <a:noFill/>
            <a:ln>
              <a:noFill/>
            </a:ln>
          </p:spPr>
          <p:txBody>
            <a:bodyPr spcFirstLastPara="1" wrap="square" lIns="236025" tIns="78675" rIns="78675" bIns="78675" anchor="ctr" anchorCtr="0">
              <a:noAutofit/>
            </a:bodyPr>
            <a:lstStyle/>
            <a:p>
              <a:pPr marL="0" marR="0" lvl="0" indent="0" algn="ctr" rtl="0">
                <a:lnSpc>
                  <a:spcPct val="90000"/>
                </a:lnSpc>
                <a:spcBef>
                  <a:spcPts val="0"/>
                </a:spcBef>
                <a:spcAft>
                  <a:spcPts val="0"/>
                </a:spcAft>
                <a:buClr>
                  <a:schemeClr val="lt1"/>
                </a:buClr>
                <a:buSzPts val="5900"/>
                <a:buFont typeface="Arial"/>
                <a:buNone/>
              </a:pPr>
              <a:r>
                <a:rPr lang="en-US" sz="5700" i="0" u="none" strike="noStrike" cap="none" dirty="0">
                  <a:solidFill>
                    <a:schemeClr val="lt1"/>
                  </a:solidFill>
                  <a:latin typeface="Proxima Nova"/>
                  <a:ea typeface="Proxima Nova"/>
                  <a:cs typeface="Proxima Nova"/>
                  <a:sym typeface="Proxima Nova"/>
                </a:rPr>
                <a:t>People</a:t>
              </a:r>
              <a:endParaRPr sz="1200" dirty="0">
                <a:latin typeface="Proxima Nova"/>
                <a:ea typeface="Proxima Nova"/>
                <a:cs typeface="Proxima Nova"/>
                <a:sym typeface="Proxima Nova"/>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52574"/>
    </mc:Choice>
    <mc:Fallback xmlns="">
      <p:transition spd="slow" advTm="5257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
          <p:cNvSpPr txBox="1"/>
          <p:nvPr/>
        </p:nvSpPr>
        <p:spPr>
          <a:xfrm>
            <a:off x="392468" y="605896"/>
            <a:ext cx="4012175" cy="218501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FFFFFF"/>
              </a:buClr>
              <a:buSzPts val="3200"/>
              <a:buFont typeface="Gill Sans"/>
              <a:buNone/>
            </a:pPr>
            <a:r>
              <a:rPr lang="en-US" sz="3200" b="0" i="0" u="none" strike="noStrike" cap="none">
                <a:solidFill>
                  <a:srgbClr val="FFFFFF"/>
                </a:solidFill>
                <a:latin typeface="Gill Sans"/>
                <a:ea typeface="Gill Sans"/>
                <a:cs typeface="Gill Sans"/>
                <a:sym typeface="Gill Sans"/>
              </a:rPr>
              <a:t>0</a:t>
            </a:r>
            <a:endParaRPr/>
          </a:p>
        </p:txBody>
      </p:sp>
      <p:sp>
        <p:nvSpPr>
          <p:cNvPr id="262" name="Google Shape;262;p4"/>
          <p:cNvSpPr txBox="1"/>
          <p:nvPr/>
        </p:nvSpPr>
        <p:spPr>
          <a:xfrm>
            <a:off x="5231958" y="605896"/>
            <a:ext cx="6269162" cy="5646208"/>
          </a:xfrm>
          <a:prstGeom prst="rect">
            <a:avLst/>
          </a:prstGeom>
          <a:noFill/>
          <a:ln>
            <a:noFill/>
          </a:ln>
        </p:spPr>
        <p:txBody>
          <a:bodyPr spcFirstLastPara="1" wrap="square" lIns="0" tIns="45700" rIns="0" bIns="45700" anchor="ctr" anchorCtr="0">
            <a:noAutofit/>
          </a:bodyPr>
          <a:lstStyle/>
          <a:p>
            <a:pPr marL="0" marR="0" lvl="0" indent="0" algn="l" rtl="0">
              <a:lnSpc>
                <a:spcPct val="100000"/>
              </a:lnSpc>
              <a:spcBef>
                <a:spcPts val="0"/>
              </a:spcBef>
              <a:spcAft>
                <a:spcPts val="0"/>
              </a:spcAft>
              <a:buClr>
                <a:srgbClr val="3F3F3F"/>
              </a:buClr>
              <a:buSzPts val="2800"/>
              <a:buFont typeface="Calibri"/>
              <a:buNone/>
            </a:pPr>
            <a:r>
              <a:rPr lang="en-US" sz="2800" i="0" u="none" strike="noStrike" cap="none" dirty="0">
                <a:solidFill>
                  <a:srgbClr val="3F3F3F"/>
                </a:solidFill>
                <a:latin typeface="Proxima Nova"/>
                <a:ea typeface="Proxima Nova"/>
                <a:cs typeface="Proxima Nova"/>
                <a:sym typeface="Proxima Nova"/>
              </a:rPr>
              <a:t>“Combining technology, biology and a wellness approach, medicine is capable of providing care on a molecular, cellular and organ level to</a:t>
            </a:r>
            <a:r>
              <a:rPr lang="en-US" sz="2800" b="0" i="0" u="none" strike="noStrike" cap="none" dirty="0">
                <a:solidFill>
                  <a:srgbClr val="3F3F3F"/>
                </a:solidFill>
                <a:latin typeface="Gill Sans"/>
                <a:ea typeface="Gill Sans"/>
                <a:cs typeface="Gill Sans"/>
                <a:sym typeface="Gill Sans"/>
              </a:rPr>
              <a:t> </a:t>
            </a:r>
            <a:r>
              <a:rPr lang="en-US" sz="2800" b="1" i="0" u="none" strike="noStrike" cap="none" dirty="0">
                <a:solidFill>
                  <a:srgbClr val="003B81"/>
                </a:solidFill>
                <a:latin typeface="Proxima Nova"/>
                <a:ea typeface="Proxima Nova"/>
                <a:cs typeface="Proxima Nova"/>
                <a:sym typeface="Proxima Nova"/>
              </a:rPr>
              <a:t>personalize each individual’s unique health experience.</a:t>
            </a:r>
            <a:r>
              <a:rPr lang="en-US" sz="2800" b="1" i="0" u="none" strike="noStrike" cap="none" dirty="0">
                <a:solidFill>
                  <a:srgbClr val="3F3F3F"/>
                </a:solidFill>
                <a:latin typeface="Proxima Nova"/>
                <a:ea typeface="Proxima Nova"/>
                <a:cs typeface="Proxima Nova"/>
                <a:sym typeface="Proxima Nova"/>
              </a:rPr>
              <a:t> </a:t>
            </a:r>
            <a:r>
              <a:rPr lang="en-US" sz="2800" i="0" u="none" strike="noStrike" cap="none" dirty="0">
                <a:solidFill>
                  <a:srgbClr val="3F3F3F"/>
                </a:solidFill>
                <a:latin typeface="Proxima Nova"/>
                <a:ea typeface="Proxima Nova"/>
                <a:cs typeface="Proxima Nova"/>
                <a:sym typeface="Proxima Nova"/>
              </a:rPr>
              <a:t>This information </a:t>
            </a:r>
            <a:r>
              <a:rPr lang="en-US" sz="2400" i="0" u="none" strike="noStrike" cap="none" dirty="0">
                <a:solidFill>
                  <a:srgbClr val="3F3F3F"/>
                </a:solidFill>
                <a:latin typeface="Proxima Nova"/>
                <a:ea typeface="Proxima Nova"/>
                <a:cs typeface="Proxima Nova"/>
                <a:sym typeface="Proxima Nova"/>
              </a:rPr>
              <a:t>will</a:t>
            </a:r>
            <a:r>
              <a:rPr lang="en-US" sz="2800" i="0" u="none" strike="noStrike" cap="none" dirty="0">
                <a:solidFill>
                  <a:srgbClr val="3F3F3F"/>
                </a:solidFill>
                <a:latin typeface="Proxima Nova"/>
                <a:ea typeface="Proxima Nova"/>
                <a:cs typeface="Proxima Nova"/>
                <a:sym typeface="Proxima Nova"/>
              </a:rPr>
              <a:t> make medical care radically more cost effective by personalizing care to each person’s unique biology and by </a:t>
            </a:r>
            <a:r>
              <a:rPr lang="en-US" sz="2800" b="1" i="0" u="none" strike="noStrike" cap="none" dirty="0">
                <a:solidFill>
                  <a:srgbClr val="003B81"/>
                </a:solidFill>
                <a:latin typeface="Proxima Nova"/>
                <a:ea typeface="Proxima Nova"/>
                <a:cs typeface="Proxima Nova"/>
                <a:sym typeface="Proxima Nova"/>
              </a:rPr>
              <a:t>treating the causes rather than the symptoms of disease.</a:t>
            </a:r>
            <a:r>
              <a:rPr lang="en-US" sz="2800" b="0" i="0" u="none" strike="noStrike" cap="none" dirty="0">
                <a:solidFill>
                  <a:srgbClr val="000000"/>
                </a:solidFill>
                <a:latin typeface="Gill Sans"/>
                <a:ea typeface="Gill Sans"/>
                <a:cs typeface="Gill Sans"/>
                <a:sym typeface="Gill Sans"/>
              </a:rPr>
              <a:t>” </a:t>
            </a:r>
            <a:r>
              <a:rPr lang="en-US" sz="2800" b="0" i="0" u="none" strike="noStrike" cap="none" dirty="0">
                <a:solidFill>
                  <a:srgbClr val="3F3F3F"/>
                </a:solidFill>
                <a:latin typeface="Gill Sans"/>
                <a:ea typeface="Gill Sans"/>
                <a:cs typeface="Gill Sans"/>
                <a:sym typeface="Gill Sans"/>
              </a:rPr>
              <a:t> </a:t>
            </a:r>
            <a:endParaRPr dirty="0"/>
          </a:p>
        </p:txBody>
      </p:sp>
      <p:sp>
        <p:nvSpPr>
          <p:cNvPr id="263" name="Google Shape;263;p4"/>
          <p:cNvSpPr/>
          <p:nvPr/>
        </p:nvSpPr>
        <p:spPr>
          <a:xfrm rot="-5400000">
            <a:off x="11770431" y="500731"/>
            <a:ext cx="634132" cy="209005"/>
          </a:xfrm>
          <a:prstGeom prst="round2SameRect">
            <a:avLst>
              <a:gd name="adj1" fmla="val 16667"/>
              <a:gd name="adj2" fmla="val 0"/>
            </a:avLst>
          </a:prstGeom>
          <a:solidFill>
            <a:srgbClr val="AAD97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pic>
        <p:nvPicPr>
          <p:cNvPr id="264" name="Google Shape;264;p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9031" y="2164671"/>
            <a:ext cx="2684366" cy="3853557"/>
          </a:xfrm>
          <a:prstGeom prst="rect">
            <a:avLst/>
          </a:prstGeom>
          <a:noFill/>
          <a:ln>
            <a:noFill/>
          </a:ln>
        </p:spPr>
      </p:pic>
      <p:sp>
        <p:nvSpPr>
          <p:cNvPr id="265" name="Google Shape;265;p4"/>
          <p:cNvSpPr txBox="1">
            <a:spLocks noGrp="1"/>
          </p:cNvSpPr>
          <p:nvPr>
            <p:ph type="title"/>
          </p:nvPr>
        </p:nvSpPr>
        <p:spPr>
          <a:xfrm>
            <a:off x="392468" y="605233"/>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Oswald"/>
              <a:buNone/>
            </a:pPr>
            <a:r>
              <a:rPr lang="en-US" sz="6000" dirty="0"/>
              <a:t>P4 MEDICINE</a:t>
            </a:r>
            <a:br>
              <a:rPr lang="en-US" sz="6000" dirty="0"/>
            </a:br>
            <a:r>
              <a:rPr lang="en-US" dirty="0"/>
              <a:t>Leroy Hood, MD 2010</a:t>
            </a:r>
            <a:endParaRPr dirty="0"/>
          </a:p>
        </p:txBody>
      </p:sp>
      <p:sp>
        <p:nvSpPr>
          <p:cNvPr id="2" name="Rectangle 1">
            <a:extLst>
              <a:ext uri="{FF2B5EF4-FFF2-40B4-BE49-F238E27FC236}">
                <a16:creationId xmlns:a16="http://schemas.microsoft.com/office/drawing/2014/main" id="{2B5F914C-0671-BE9C-9983-35410EB97E8D}"/>
              </a:ext>
            </a:extLst>
          </p:cNvPr>
          <p:cNvSpPr/>
          <p:nvPr/>
        </p:nvSpPr>
        <p:spPr>
          <a:xfrm>
            <a:off x="3701143" y="6252104"/>
            <a:ext cx="5181600" cy="5079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33916"/>
    </mc:Choice>
    <mc:Fallback xmlns="">
      <p:transition spd="slow" advTm="3391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5"/>
          <p:cNvSpPr txBox="1">
            <a:spLocks noGrp="1"/>
          </p:cNvSpPr>
          <p:nvPr>
            <p:ph type="body" idx="1"/>
          </p:nvPr>
        </p:nvSpPr>
        <p:spPr>
          <a:xfrm>
            <a:off x="668984" y="1263922"/>
            <a:ext cx="6334125"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None/>
            </a:pPr>
            <a:r>
              <a:rPr lang="en-US" sz="3200" dirty="0">
                <a:latin typeface="Proxima Nova"/>
                <a:ea typeface="Proxima Nova"/>
                <a:cs typeface="Proxima Nova"/>
                <a:sym typeface="Proxima Nova"/>
              </a:rPr>
              <a:t>“Critical issues identified include the misconception of defining dental caries as a tooth or surface-level condition versus a</a:t>
            </a:r>
            <a:r>
              <a:rPr lang="en-US" sz="3200" dirty="0">
                <a:latin typeface="Gill Sans"/>
                <a:ea typeface="Gill Sans"/>
                <a:cs typeface="Gill Sans"/>
                <a:sym typeface="Gill Sans"/>
              </a:rPr>
              <a:t> </a:t>
            </a:r>
            <a:r>
              <a:rPr lang="en-US" sz="3200" b="1" u="sng" dirty="0">
                <a:latin typeface="Proxima Nova"/>
                <a:ea typeface="Proxima Nova"/>
                <a:cs typeface="Proxima Nova"/>
                <a:sym typeface="Proxima Nova"/>
              </a:rPr>
              <a:t>person-level disease</a:t>
            </a:r>
            <a:r>
              <a:rPr lang="en-US" sz="3200" dirty="0">
                <a:latin typeface="Gill Sans"/>
                <a:ea typeface="Gill Sans"/>
                <a:cs typeface="Gill Sans"/>
                <a:sym typeface="Gill Sans"/>
              </a:rPr>
              <a:t>…</a:t>
            </a:r>
            <a:r>
              <a:rPr lang="en-US" sz="3200" dirty="0">
                <a:latin typeface="Proxima Nova"/>
                <a:ea typeface="Proxima Nova"/>
                <a:cs typeface="Proxima Nova"/>
                <a:sym typeface="Proxima Nova"/>
              </a:rPr>
              <a:t> accurate caries risk assessment at the population level and "precision dentistry" at the person level.”</a:t>
            </a:r>
            <a:endParaRPr sz="3200" dirty="0">
              <a:solidFill>
                <a:srgbClr val="404040"/>
              </a:solidFill>
              <a:latin typeface="Proxima Nova"/>
              <a:ea typeface="Proxima Nova"/>
              <a:cs typeface="Proxima Nova"/>
              <a:sym typeface="Proxima Nova"/>
            </a:endParaRPr>
          </a:p>
        </p:txBody>
      </p:sp>
      <p:sp>
        <p:nvSpPr>
          <p:cNvPr id="272" name="Google Shape;272;p5"/>
          <p:cNvSpPr txBox="1"/>
          <p:nvPr/>
        </p:nvSpPr>
        <p:spPr>
          <a:xfrm>
            <a:off x="530162" y="5869471"/>
            <a:ext cx="9725676"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2400"/>
              <a:buFont typeface="Arial"/>
              <a:buNone/>
            </a:pPr>
            <a:r>
              <a:rPr lang="en-US" sz="2400" b="0" i="0" u="none" strike="noStrike" cap="none" dirty="0" err="1">
                <a:solidFill>
                  <a:schemeClr val="tx2">
                    <a:lumMod val="75000"/>
                    <a:lumOff val="25000"/>
                  </a:schemeClr>
                </a:solidFill>
                <a:latin typeface="Gill Sans"/>
                <a:ea typeface="Gill Sans"/>
                <a:cs typeface="Gill Sans"/>
                <a:sym typeface="Gill Sans"/>
              </a:rPr>
              <a:t>Divaris</a:t>
            </a:r>
            <a:r>
              <a:rPr lang="en-US" sz="2400" b="0" i="0" u="none" strike="noStrike" cap="none" dirty="0">
                <a:solidFill>
                  <a:schemeClr val="tx2">
                    <a:lumMod val="75000"/>
                    <a:lumOff val="25000"/>
                  </a:schemeClr>
                </a:solidFill>
                <a:latin typeface="Gill Sans"/>
                <a:ea typeface="Gill Sans"/>
                <a:cs typeface="Gill Sans"/>
                <a:sym typeface="Gill Sans"/>
              </a:rPr>
              <a:t> K. Predicting Dental Caries Outcomes in Children: A "Risky" Concept. J Dent Res. 2015 Dec 8. </a:t>
            </a:r>
            <a:endParaRPr sz="2400" dirty="0">
              <a:solidFill>
                <a:schemeClr val="tx2">
                  <a:lumMod val="75000"/>
                  <a:lumOff val="25000"/>
                </a:schemeClr>
              </a:solidFill>
            </a:endParaRPr>
          </a:p>
          <a:p>
            <a:pPr marL="0" marR="0" lvl="0" indent="0" algn="r" rtl="0">
              <a:lnSpc>
                <a:spcPct val="80000"/>
              </a:lnSpc>
              <a:spcBef>
                <a:spcPts val="1000"/>
              </a:spcBef>
              <a:spcAft>
                <a:spcPts val="0"/>
              </a:spcAft>
              <a:buClr>
                <a:schemeClr val="dk1"/>
              </a:buClr>
              <a:buSzPts val="2400"/>
              <a:buFont typeface="Arial"/>
              <a:buNone/>
            </a:pPr>
            <a:endParaRPr sz="2400" b="0" i="0" u="none" strike="noStrike" cap="none" dirty="0">
              <a:solidFill>
                <a:schemeClr val="tx2">
                  <a:lumMod val="25000"/>
                  <a:lumOff val="75000"/>
                </a:schemeClr>
              </a:solidFill>
              <a:latin typeface="Gill Sans"/>
              <a:ea typeface="Gill Sans"/>
              <a:cs typeface="Gill Sans"/>
              <a:sym typeface="Gill Sans"/>
            </a:endParaRPr>
          </a:p>
        </p:txBody>
      </p:sp>
      <p:pic>
        <p:nvPicPr>
          <p:cNvPr id="273" name="Google Shape;273;p5"/>
          <p:cNvPicPr preferRelativeResize="0"/>
          <p:nvPr/>
        </p:nvPicPr>
        <p:blipFill rotWithShape="1">
          <a:blip r:embed="rId3">
            <a:alphaModFix/>
          </a:blip>
          <a:srcRect/>
          <a:stretch/>
        </p:blipFill>
        <p:spPr>
          <a:xfrm>
            <a:off x="6802669" y="1097187"/>
            <a:ext cx="5389331" cy="379204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40040"/>
    </mc:Choice>
    <mc:Fallback xmlns="">
      <p:transition spd="slow" advTm="4004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sp>
        <p:nvSpPr>
          <p:cNvPr id="4" name="AutoShape 4"/>
          <p:cNvSpPr/>
          <p:nvPr/>
        </p:nvSpPr>
        <p:spPr>
          <a:xfrm>
            <a:off x="871791" y="935939"/>
            <a:ext cx="10526135" cy="0"/>
          </a:xfrm>
          <a:prstGeom prst="line">
            <a:avLst/>
          </a:prstGeom>
          <a:ln w="9525" cap="rnd">
            <a:solidFill>
              <a:srgbClr val="262626"/>
            </a:solidFill>
            <a:prstDash val="solid"/>
            <a:headEnd type="none" w="sm" len="sm"/>
            <a:tailEnd type="none" w="sm" len="sm"/>
          </a:ln>
        </p:spPr>
        <p:txBody>
          <a:bodyPr/>
          <a:lstStyle/>
          <a:p>
            <a:endParaRPr lang="en-US" sz="1200"/>
          </a:p>
        </p:txBody>
      </p:sp>
      <p:grpSp>
        <p:nvGrpSpPr>
          <p:cNvPr id="5" name="Group 5"/>
          <p:cNvGrpSpPr/>
          <p:nvPr/>
        </p:nvGrpSpPr>
        <p:grpSpPr>
          <a:xfrm>
            <a:off x="451825" y="1708227"/>
            <a:ext cx="10526135" cy="4662466"/>
            <a:chOff x="-765278" y="1427186"/>
            <a:chExt cx="25377703" cy="9324932"/>
          </a:xfrm>
        </p:grpSpPr>
        <p:sp>
          <p:nvSpPr>
            <p:cNvPr id="6" name="TextBox 6"/>
            <p:cNvSpPr txBox="1"/>
            <p:nvPr/>
          </p:nvSpPr>
          <p:spPr>
            <a:xfrm>
              <a:off x="-459079" y="1427186"/>
              <a:ext cx="11516840" cy="6033704"/>
            </a:xfrm>
            <a:prstGeom prst="rect">
              <a:avLst/>
            </a:prstGeom>
          </p:spPr>
          <p:txBody>
            <a:bodyPr wrap="square" lIns="0" tIns="0" rIns="0" bIns="0" rtlCol="0" anchor="t">
              <a:spAutoFit/>
            </a:bodyPr>
            <a:lstStyle/>
            <a:p>
              <a:pPr algn="ctr">
                <a:lnSpc>
                  <a:spcPts val="3411"/>
                </a:lnSpc>
              </a:pPr>
              <a:r>
                <a:rPr lang="en-US" sz="2800" dirty="0">
                  <a:solidFill>
                    <a:srgbClr val="001536"/>
                  </a:solidFill>
                  <a:latin typeface="Proxima Nova" panose="02000506030000020004" pitchFamily="2" charset="0"/>
                  <a:ea typeface="DM Sans 18pt"/>
                  <a:cs typeface="DM Sans 18pt"/>
                  <a:sym typeface="DM Sans 18pt"/>
                </a:rPr>
                <a:t>“In 2010, untreated caries in permanent teeth was the most prevalent condition worldwide… and untreated caries in deciduous teeth was the 10th-most prevalent condition.”</a:t>
              </a:r>
            </a:p>
          </p:txBody>
        </p:sp>
        <p:sp>
          <p:nvSpPr>
            <p:cNvPr id="7" name="TextBox 7"/>
            <p:cNvSpPr txBox="1"/>
            <p:nvPr/>
          </p:nvSpPr>
          <p:spPr>
            <a:xfrm>
              <a:off x="-765278" y="9030878"/>
              <a:ext cx="25377703" cy="1721240"/>
            </a:xfrm>
            <a:prstGeom prst="rect">
              <a:avLst/>
            </a:prstGeom>
          </p:spPr>
          <p:txBody>
            <a:bodyPr wrap="square" lIns="0" tIns="0" rIns="0" bIns="0" rtlCol="0" anchor="t">
              <a:spAutoFit/>
            </a:bodyPr>
            <a:lstStyle/>
            <a:p>
              <a:pPr>
                <a:lnSpc>
                  <a:spcPts val="2245"/>
                </a:lnSpc>
              </a:pPr>
              <a:r>
                <a:rPr lang="en-US" sz="2400" dirty="0">
                  <a:solidFill>
                    <a:srgbClr val="404040"/>
                  </a:solidFill>
                  <a:latin typeface="Gill Sans Light"/>
                  <a:ea typeface="Gill Sans Light"/>
                  <a:cs typeface="Gill Sans Light"/>
                  <a:sym typeface="Gill Sans Light"/>
                </a:rPr>
                <a:t>Kassebaum NJ, Bernabé E, Dahiya M, Bhandari B, Murray CJ, et al. Global Burden of Untreated Caries: A Systematic Review and </a:t>
              </a:r>
              <a:r>
                <a:rPr lang="en-US" sz="2400" dirty="0" err="1">
                  <a:solidFill>
                    <a:srgbClr val="404040"/>
                  </a:solidFill>
                  <a:latin typeface="Gill Sans Light"/>
                  <a:ea typeface="Gill Sans Light"/>
                  <a:cs typeface="Gill Sans Light"/>
                  <a:sym typeface="Gill Sans Light"/>
                </a:rPr>
                <a:t>Metaregression</a:t>
              </a:r>
              <a:r>
                <a:rPr lang="en-US" sz="2400" dirty="0">
                  <a:solidFill>
                    <a:srgbClr val="404040"/>
                  </a:solidFill>
                  <a:latin typeface="Gill Sans Light"/>
                  <a:ea typeface="Gill Sans Light"/>
                  <a:cs typeface="Gill Sans Light"/>
                  <a:sym typeface="Gill Sans Light"/>
                </a:rPr>
                <a:t>. J Dent Res. 2015 May;94(5):650-658.</a:t>
              </a:r>
            </a:p>
          </p:txBody>
        </p:sp>
      </p:grpSp>
      <p:sp>
        <p:nvSpPr>
          <p:cNvPr id="8" name="Freeform 8"/>
          <p:cNvSpPr/>
          <p:nvPr/>
        </p:nvSpPr>
        <p:spPr>
          <a:xfrm>
            <a:off x="5595329" y="651992"/>
            <a:ext cx="6017841" cy="4694261"/>
          </a:xfrm>
          <a:custGeom>
            <a:avLst/>
            <a:gdLst/>
            <a:ahLst/>
            <a:cxnLst/>
            <a:rect l="l" t="t" r="r" b="b"/>
            <a:pathLst>
              <a:path w="9026761" h="7041391">
                <a:moveTo>
                  <a:pt x="0" y="0"/>
                </a:moveTo>
                <a:lnTo>
                  <a:pt x="9026762" y="0"/>
                </a:lnTo>
                <a:lnTo>
                  <a:pt x="9026762" y="7041391"/>
                </a:lnTo>
                <a:lnTo>
                  <a:pt x="0" y="7041391"/>
                </a:lnTo>
                <a:lnTo>
                  <a:pt x="0" y="0"/>
                </a:lnTo>
                <a:close/>
              </a:path>
            </a:pathLst>
          </a:custGeom>
          <a:blipFill>
            <a:blip r:embed="rId3" cstate="screen">
              <a:alphaModFix amt="83000"/>
              <a:extLst>
                <a:ext uri="{28A0092B-C50C-407E-A947-70E740481C1C}">
                  <a14:useLocalDpi xmlns:a14="http://schemas.microsoft.com/office/drawing/2010/main"/>
                </a:ext>
              </a:extLst>
            </a:blip>
            <a:stretch>
              <a:fillRect/>
            </a:stretch>
          </a:blipFill>
        </p:spPr>
        <p:txBody>
          <a:bodyPr/>
          <a:lstStyle/>
          <a:p>
            <a:endParaRPr lang="en-US" sz="1200"/>
          </a:p>
        </p:txBody>
      </p:sp>
      <p:sp>
        <p:nvSpPr>
          <p:cNvPr id="9" name="TextBox 9"/>
          <p:cNvSpPr txBox="1"/>
          <p:nvPr/>
        </p:nvSpPr>
        <p:spPr>
          <a:xfrm>
            <a:off x="871792" y="5252352"/>
            <a:ext cx="5943889" cy="417743"/>
          </a:xfrm>
          <a:prstGeom prst="rect">
            <a:avLst/>
          </a:prstGeom>
        </p:spPr>
        <p:txBody>
          <a:bodyPr lIns="0" tIns="0" rIns="0" bIns="0" rtlCol="0" anchor="t">
            <a:spAutoFit/>
          </a:bodyPr>
          <a:lstStyle/>
          <a:p>
            <a:pPr algn="ctr">
              <a:lnSpc>
                <a:spcPts val="3920"/>
              </a:lnSpc>
            </a:pPr>
            <a:endParaRPr sz="1200"/>
          </a:p>
        </p:txBody>
      </p:sp>
      <p:sp>
        <p:nvSpPr>
          <p:cNvPr id="10" name="TextBox 10"/>
          <p:cNvSpPr txBox="1"/>
          <p:nvPr/>
        </p:nvSpPr>
        <p:spPr>
          <a:xfrm>
            <a:off x="832933" y="464133"/>
            <a:ext cx="10526135" cy="459100"/>
          </a:xfrm>
          <a:prstGeom prst="rect">
            <a:avLst/>
          </a:prstGeom>
        </p:spPr>
        <p:txBody>
          <a:bodyPr lIns="0" tIns="0" rIns="0" bIns="0" rtlCol="0" anchor="t">
            <a:spAutoFit/>
          </a:bodyPr>
          <a:lstStyle/>
          <a:p>
            <a:pPr>
              <a:lnSpc>
                <a:spcPts val="3920"/>
              </a:lnSpc>
            </a:pPr>
            <a:r>
              <a:rPr lang="en-US" sz="2800" dirty="0">
                <a:solidFill>
                  <a:srgbClr val="000000"/>
                </a:solidFill>
                <a:latin typeface="Oswald" pitchFamily="2" charset="77"/>
                <a:ea typeface="DM Serif Display"/>
                <a:cs typeface="DM Serif Display"/>
                <a:sym typeface="DM Serif Display"/>
              </a:rPr>
              <a:t>Disease Prevalence</a:t>
            </a:r>
          </a:p>
        </p:txBody>
      </p:sp>
    </p:spTree>
  </p:cSld>
  <p:clrMapOvr>
    <a:masterClrMapping/>
  </p:clrMapOvr>
  <mc:AlternateContent xmlns:mc="http://schemas.openxmlformats.org/markup-compatibility/2006" xmlns:p14="http://schemas.microsoft.com/office/powerpoint/2010/main">
    <mc:Choice Requires="p14">
      <p:transition spd="slow" p14:dur="2000" advTm="32711"/>
    </mc:Choice>
    <mc:Fallback xmlns="">
      <p:transition spd="slow" advTm="3271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endParaRPr lang="en-US" sz="1200"/>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grpSp>
        <p:nvGrpSpPr>
          <p:cNvPr id="9" name="Group 9"/>
          <p:cNvGrpSpPr/>
          <p:nvPr/>
        </p:nvGrpSpPr>
        <p:grpSpPr>
          <a:xfrm>
            <a:off x="1587" y="0"/>
            <a:ext cx="12192000" cy="6858000"/>
            <a:chOff x="0" y="0"/>
            <a:chExt cx="24384000" cy="13716000"/>
          </a:xfrm>
        </p:grpSpPr>
        <p:sp>
          <p:nvSpPr>
            <p:cNvPr id="10" name="Freeform 10"/>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txBody>
            <a:bodyPr/>
            <a:lstStyle/>
            <a:p>
              <a:endParaRPr lang="en-US" sz="1200"/>
            </a:p>
          </p:txBody>
        </p:sp>
      </p:grpSp>
      <p:sp>
        <p:nvSpPr>
          <p:cNvPr id="11" name="Freeform 11"/>
          <p:cNvSpPr/>
          <p:nvPr/>
        </p:nvSpPr>
        <p:spPr>
          <a:xfrm>
            <a:off x="5647862" y="1028222"/>
            <a:ext cx="6626290" cy="4134747"/>
          </a:xfrm>
          <a:custGeom>
            <a:avLst/>
            <a:gdLst/>
            <a:ahLst/>
            <a:cxnLst/>
            <a:rect l="l" t="t" r="r" b="b"/>
            <a:pathLst>
              <a:path w="9939435" h="6202120">
                <a:moveTo>
                  <a:pt x="0" y="0"/>
                </a:moveTo>
                <a:lnTo>
                  <a:pt x="9939435" y="0"/>
                </a:lnTo>
                <a:lnTo>
                  <a:pt x="9939435" y="6202121"/>
                </a:lnTo>
                <a:lnTo>
                  <a:pt x="0" y="6202121"/>
                </a:lnTo>
                <a:lnTo>
                  <a:pt x="0" y="0"/>
                </a:lnTo>
                <a:close/>
              </a:path>
            </a:pathLst>
          </a:custGeom>
          <a:blipFill>
            <a:blip r:embed="rId3" cstate="screen">
              <a:extLst>
                <a:ext uri="{28A0092B-C50C-407E-A947-70E740481C1C}">
                  <a14:useLocalDpi xmlns:a14="http://schemas.microsoft.com/office/drawing/2010/main"/>
                </a:ext>
              </a:extLst>
            </a:blip>
            <a:stretch>
              <a:fillRect l="-123" r="-123"/>
            </a:stretch>
          </a:blipFill>
        </p:spPr>
        <p:txBody>
          <a:bodyPr/>
          <a:lstStyle/>
          <a:p>
            <a:endParaRPr lang="en-US" sz="1200"/>
          </a:p>
        </p:txBody>
      </p:sp>
      <p:sp>
        <p:nvSpPr>
          <p:cNvPr id="12" name="TextBox 12"/>
          <p:cNvSpPr txBox="1"/>
          <p:nvPr/>
        </p:nvSpPr>
        <p:spPr>
          <a:xfrm>
            <a:off x="272634" y="1291377"/>
            <a:ext cx="5190911" cy="3216522"/>
          </a:xfrm>
          <a:prstGeom prst="rect">
            <a:avLst/>
          </a:prstGeom>
        </p:spPr>
        <p:txBody>
          <a:bodyPr lIns="0" tIns="0" rIns="0" bIns="0" rtlCol="0" anchor="t">
            <a:spAutoFit/>
          </a:bodyPr>
          <a:lstStyle/>
          <a:p>
            <a:pPr algn="ctr">
              <a:lnSpc>
                <a:spcPts val="3556"/>
              </a:lnSpc>
            </a:pPr>
            <a:r>
              <a:rPr lang="en-US" sz="2963" dirty="0">
                <a:solidFill>
                  <a:srgbClr val="001536"/>
                </a:solidFill>
                <a:latin typeface="DM Sans 18pt"/>
                <a:ea typeface="DM Sans 18pt"/>
                <a:cs typeface="DM Sans 18pt"/>
                <a:sym typeface="DM Sans 18pt"/>
              </a:rPr>
              <a:t>“</a:t>
            </a:r>
            <a:r>
              <a:rPr lang="en-US" sz="2963" b="1" dirty="0">
                <a:solidFill>
                  <a:srgbClr val="001536"/>
                </a:solidFill>
                <a:latin typeface="DM Sans 18pt Bold"/>
                <a:ea typeface="DM Sans 18pt Bold"/>
                <a:cs typeface="DM Sans 18pt Bold"/>
                <a:sym typeface="DM Sans 18pt Bold"/>
              </a:rPr>
              <a:t>Oral health has not improved in the last 25 years</a:t>
            </a:r>
            <a:r>
              <a:rPr lang="en-US" sz="2963" dirty="0">
                <a:solidFill>
                  <a:srgbClr val="001536"/>
                </a:solidFill>
                <a:latin typeface="DM Sans 18pt"/>
                <a:ea typeface="DM Sans 18pt"/>
                <a:cs typeface="DM Sans 18pt"/>
                <a:sym typeface="DM Sans 18pt"/>
              </a:rPr>
              <a:t>, and oral conditions remained a major public health challenge all over the world in 2015. Oral conditions remain a major and growing public health challenge.” </a:t>
            </a:r>
          </a:p>
        </p:txBody>
      </p:sp>
      <p:sp>
        <p:nvSpPr>
          <p:cNvPr id="13" name="TextBox 13"/>
          <p:cNvSpPr txBox="1"/>
          <p:nvPr/>
        </p:nvSpPr>
        <p:spPr>
          <a:xfrm>
            <a:off x="646925" y="5534741"/>
            <a:ext cx="10898149" cy="1094659"/>
          </a:xfrm>
          <a:prstGeom prst="rect">
            <a:avLst/>
          </a:prstGeom>
        </p:spPr>
        <p:txBody>
          <a:bodyPr lIns="0" tIns="0" rIns="0" bIns="0" rtlCol="0" anchor="t">
            <a:spAutoFit/>
          </a:bodyPr>
          <a:lstStyle/>
          <a:p>
            <a:pPr>
              <a:lnSpc>
                <a:spcPts val="2077"/>
              </a:lnSpc>
            </a:pPr>
            <a:r>
              <a:rPr lang="en-US" sz="2400" dirty="0">
                <a:solidFill>
                  <a:srgbClr val="001536"/>
                </a:solidFill>
                <a:latin typeface="Gill Sans Light"/>
                <a:ea typeface="Gill Sans Light"/>
                <a:cs typeface="Gill Sans Light"/>
                <a:sym typeface="Gill Sans Light"/>
              </a:rPr>
              <a:t>Kassebaum NJ, Smith AGC, Bernabé E, Fleming TD, Reynolds AE, et al. Global, Regional, and National Prevalence, Incidence, and Disability-Adjusted Life Years for Oral Conditions for 195 Countries, 1990-2015: A Systematic Analysis for the Global Burden of Diseases, Injuries, and Risk Factors. J Dent Res. 2017 Apr;96(4):380-387.</a:t>
            </a:r>
          </a:p>
        </p:txBody>
      </p:sp>
    </p:spTree>
  </p:cSld>
  <p:clrMapOvr>
    <a:masterClrMapping/>
  </p:clrMapOvr>
  <mc:AlternateContent xmlns:mc="http://schemas.openxmlformats.org/markup-compatibility/2006" xmlns:p14="http://schemas.microsoft.com/office/powerpoint/2010/main">
    <mc:Choice Requires="p14">
      <p:transition spd="slow" p14:dur="2000" advTm="39774"/>
    </mc:Choice>
    <mc:Fallback xmlns="">
      <p:transition spd="slow" advTm="3977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alphaModFix amt="65000"/>
              <a:extLst>
                <a:ext uri="{28A0092B-C50C-407E-A947-70E740481C1C}">
                  <a14:useLocalDpi xmlns:a14="http://schemas.microsoft.com/office/drawing/2010/main"/>
                </a:ext>
              </a:extLst>
            </a:blip>
            <a:stretch>
              <a:fillRect/>
            </a:stretch>
          </a:blipFill>
        </p:spPr>
        <p:txBody>
          <a:bodyPr/>
          <a:lstStyle/>
          <a:p>
            <a:endParaRPr lang="en-US" sz="1200" dirty="0"/>
          </a:p>
        </p:txBody>
      </p:sp>
      <p:grpSp>
        <p:nvGrpSpPr>
          <p:cNvPr id="3" name="Group 3"/>
          <p:cNvGrpSpPr/>
          <p:nvPr/>
        </p:nvGrpSpPr>
        <p:grpSpPr>
          <a:xfrm>
            <a:off x="1964619" y="3150564"/>
            <a:ext cx="2310045" cy="2310045"/>
            <a:chOff x="0" y="0"/>
            <a:chExt cx="4475430" cy="4475430"/>
          </a:xfrm>
        </p:grpSpPr>
        <p:sp>
          <p:nvSpPr>
            <p:cNvPr id="4" name="Freeform 4"/>
            <p:cNvSpPr/>
            <p:nvPr/>
          </p:nvSpPr>
          <p:spPr>
            <a:xfrm>
              <a:off x="36957" y="34798"/>
              <a:ext cx="4401566" cy="4334764"/>
            </a:xfrm>
            <a:custGeom>
              <a:avLst/>
              <a:gdLst/>
              <a:ahLst/>
              <a:cxnLst/>
              <a:rect l="l" t="t" r="r" b="b"/>
              <a:pathLst>
                <a:path w="4401566" h="4334764">
                  <a:moveTo>
                    <a:pt x="3133090" y="689610"/>
                  </a:moveTo>
                  <a:lnTo>
                    <a:pt x="3478657" y="399542"/>
                  </a:lnTo>
                  <a:lnTo>
                    <a:pt x="3754755" y="631190"/>
                  </a:lnTo>
                  <a:lnTo>
                    <a:pt x="3529203" y="1021969"/>
                  </a:lnTo>
                  <a:cubicBezTo>
                    <a:pt x="3689604" y="1202436"/>
                    <a:pt x="3811651" y="1413764"/>
                    <a:pt x="3887724" y="1642872"/>
                  </a:cubicBezTo>
                  <a:lnTo>
                    <a:pt x="4338955" y="1642872"/>
                  </a:lnTo>
                  <a:lnTo>
                    <a:pt x="4401566" y="1997837"/>
                  </a:lnTo>
                  <a:lnTo>
                    <a:pt x="3977513" y="2152142"/>
                  </a:lnTo>
                  <a:cubicBezTo>
                    <a:pt x="3984371" y="2393569"/>
                    <a:pt x="3942080" y="2633726"/>
                    <a:pt x="3853053" y="2858262"/>
                  </a:cubicBezTo>
                  <a:lnTo>
                    <a:pt x="4198747" y="3148330"/>
                  </a:lnTo>
                  <a:lnTo>
                    <a:pt x="4018534" y="3460496"/>
                  </a:lnTo>
                  <a:lnTo>
                    <a:pt x="3594481" y="3306191"/>
                  </a:lnTo>
                  <a:cubicBezTo>
                    <a:pt x="3444621" y="3495548"/>
                    <a:pt x="3257677" y="3652393"/>
                    <a:pt x="3045206" y="3767074"/>
                  </a:cubicBezTo>
                  <a:lnTo>
                    <a:pt x="3123565" y="4211447"/>
                  </a:lnTo>
                  <a:lnTo>
                    <a:pt x="2784856" y="4334764"/>
                  </a:lnTo>
                  <a:lnTo>
                    <a:pt x="2559304" y="3943985"/>
                  </a:lnTo>
                  <a:cubicBezTo>
                    <a:pt x="2322830" y="3992626"/>
                    <a:pt x="2078863" y="3992626"/>
                    <a:pt x="1842389" y="3943985"/>
                  </a:cubicBezTo>
                  <a:lnTo>
                    <a:pt x="1616837" y="4334764"/>
                  </a:lnTo>
                  <a:lnTo>
                    <a:pt x="1278128" y="4211447"/>
                  </a:lnTo>
                  <a:lnTo>
                    <a:pt x="1356487" y="3767074"/>
                  </a:lnTo>
                  <a:cubicBezTo>
                    <a:pt x="1144016" y="3652393"/>
                    <a:pt x="957072" y="3495548"/>
                    <a:pt x="807212" y="3306191"/>
                  </a:cubicBezTo>
                  <a:lnTo>
                    <a:pt x="383032" y="3460496"/>
                  </a:lnTo>
                  <a:lnTo>
                    <a:pt x="202819" y="3148330"/>
                  </a:lnTo>
                  <a:lnTo>
                    <a:pt x="548513" y="2858262"/>
                  </a:lnTo>
                  <a:cubicBezTo>
                    <a:pt x="459486" y="2633853"/>
                    <a:pt x="417068" y="2393569"/>
                    <a:pt x="424053" y="2152142"/>
                  </a:cubicBezTo>
                  <a:lnTo>
                    <a:pt x="0" y="1997837"/>
                  </a:lnTo>
                  <a:lnTo>
                    <a:pt x="62611" y="1642872"/>
                  </a:lnTo>
                  <a:lnTo>
                    <a:pt x="513842" y="1642872"/>
                  </a:lnTo>
                  <a:cubicBezTo>
                    <a:pt x="589915" y="1413637"/>
                    <a:pt x="711835" y="1202436"/>
                    <a:pt x="872363" y="1021969"/>
                  </a:cubicBezTo>
                  <a:lnTo>
                    <a:pt x="646684" y="631190"/>
                  </a:lnTo>
                  <a:lnTo>
                    <a:pt x="922782" y="399542"/>
                  </a:lnTo>
                  <a:lnTo>
                    <a:pt x="1268476" y="689610"/>
                  </a:lnTo>
                  <a:cubicBezTo>
                    <a:pt x="1474089" y="562991"/>
                    <a:pt x="1703324" y="479552"/>
                    <a:pt x="1942211" y="444373"/>
                  </a:cubicBezTo>
                  <a:lnTo>
                    <a:pt x="2020570" y="0"/>
                  </a:lnTo>
                  <a:lnTo>
                    <a:pt x="2380996" y="0"/>
                  </a:lnTo>
                  <a:lnTo>
                    <a:pt x="2459355" y="444373"/>
                  </a:lnTo>
                  <a:cubicBezTo>
                    <a:pt x="2698242" y="479552"/>
                    <a:pt x="2927477" y="562991"/>
                    <a:pt x="3133090" y="689610"/>
                  </a:cubicBezTo>
                  <a:close/>
                </a:path>
              </a:pathLst>
            </a:custGeom>
            <a:solidFill>
              <a:srgbClr val="001536"/>
            </a:solidFill>
          </p:spPr>
          <p:txBody>
            <a:bodyPr/>
            <a:lstStyle/>
            <a:p>
              <a:endParaRPr lang="en-US" sz="1200"/>
            </a:p>
          </p:txBody>
        </p:sp>
        <p:sp>
          <p:nvSpPr>
            <p:cNvPr id="5" name="Freeform 5"/>
            <p:cNvSpPr/>
            <p:nvPr/>
          </p:nvSpPr>
          <p:spPr>
            <a:xfrm>
              <a:off x="19939" y="19050"/>
              <a:ext cx="4435475" cy="4368038"/>
            </a:xfrm>
            <a:custGeom>
              <a:avLst/>
              <a:gdLst/>
              <a:ahLst/>
              <a:cxnLst/>
              <a:rect l="l" t="t" r="r" b="b"/>
              <a:pathLst>
                <a:path w="4435475" h="4368038">
                  <a:moveTo>
                    <a:pt x="3139821" y="693166"/>
                  </a:moveTo>
                  <a:lnTo>
                    <a:pt x="3485515" y="403098"/>
                  </a:lnTo>
                  <a:cubicBezTo>
                    <a:pt x="3491357" y="398145"/>
                    <a:pt x="3499993" y="398145"/>
                    <a:pt x="3505962" y="403098"/>
                  </a:cubicBezTo>
                  <a:lnTo>
                    <a:pt x="3782060" y="634746"/>
                  </a:lnTo>
                  <a:cubicBezTo>
                    <a:pt x="3787902" y="639699"/>
                    <a:pt x="3789426" y="648208"/>
                    <a:pt x="3785616" y="654812"/>
                  </a:cubicBezTo>
                  <a:lnTo>
                    <a:pt x="3559937" y="1045718"/>
                  </a:lnTo>
                  <a:lnTo>
                    <a:pt x="3546221" y="1037717"/>
                  </a:lnTo>
                  <a:lnTo>
                    <a:pt x="3562096" y="1037717"/>
                  </a:lnTo>
                  <a:lnTo>
                    <a:pt x="3546221" y="1037717"/>
                  </a:lnTo>
                  <a:lnTo>
                    <a:pt x="3558032" y="1027176"/>
                  </a:lnTo>
                  <a:cubicBezTo>
                    <a:pt x="3719957" y="1209294"/>
                    <a:pt x="3843020" y="1422400"/>
                    <a:pt x="3919728" y="1653667"/>
                  </a:cubicBezTo>
                  <a:lnTo>
                    <a:pt x="3904615" y="1658620"/>
                  </a:lnTo>
                  <a:lnTo>
                    <a:pt x="3904615" y="1642745"/>
                  </a:lnTo>
                  <a:lnTo>
                    <a:pt x="4355846" y="1642745"/>
                  </a:lnTo>
                  <a:cubicBezTo>
                    <a:pt x="4363593" y="1642745"/>
                    <a:pt x="4370197" y="1648333"/>
                    <a:pt x="4371467" y="1655826"/>
                  </a:cubicBezTo>
                  <a:lnTo>
                    <a:pt x="4434078" y="2010791"/>
                  </a:lnTo>
                  <a:cubicBezTo>
                    <a:pt x="4435475" y="2018411"/>
                    <a:pt x="4431157" y="2025777"/>
                    <a:pt x="4423918" y="2028444"/>
                  </a:cubicBezTo>
                  <a:lnTo>
                    <a:pt x="3999865" y="2182749"/>
                  </a:lnTo>
                  <a:lnTo>
                    <a:pt x="3994404" y="2167890"/>
                  </a:lnTo>
                  <a:lnTo>
                    <a:pt x="4010279" y="2167382"/>
                  </a:lnTo>
                  <a:cubicBezTo>
                    <a:pt x="4017264" y="2410968"/>
                    <a:pt x="3974465" y="2653284"/>
                    <a:pt x="3884676" y="2879725"/>
                  </a:cubicBezTo>
                  <a:lnTo>
                    <a:pt x="3869944" y="2873883"/>
                  </a:lnTo>
                  <a:lnTo>
                    <a:pt x="3880104" y="2861691"/>
                  </a:lnTo>
                  <a:lnTo>
                    <a:pt x="4225798" y="3151759"/>
                  </a:lnTo>
                  <a:cubicBezTo>
                    <a:pt x="4231640" y="3156712"/>
                    <a:pt x="4233164" y="3165221"/>
                    <a:pt x="4229354" y="3171825"/>
                  </a:cubicBezTo>
                  <a:lnTo>
                    <a:pt x="4049141" y="3484118"/>
                  </a:lnTo>
                  <a:cubicBezTo>
                    <a:pt x="4045331" y="3490849"/>
                    <a:pt x="4037203" y="3493770"/>
                    <a:pt x="4029964" y="3491103"/>
                  </a:cubicBezTo>
                  <a:lnTo>
                    <a:pt x="3605911" y="3336798"/>
                  </a:lnTo>
                  <a:cubicBezTo>
                    <a:pt x="3598672" y="3334131"/>
                    <a:pt x="3594354" y="3326765"/>
                    <a:pt x="3595751" y="3319145"/>
                  </a:cubicBezTo>
                  <a:cubicBezTo>
                    <a:pt x="3597148" y="3311525"/>
                    <a:pt x="3603625" y="3306064"/>
                    <a:pt x="3611372" y="3306064"/>
                  </a:cubicBezTo>
                  <a:cubicBezTo>
                    <a:pt x="3617468" y="3306064"/>
                    <a:pt x="3623056" y="3309493"/>
                    <a:pt x="3625723" y="3315081"/>
                  </a:cubicBezTo>
                  <a:cubicBezTo>
                    <a:pt x="3628390" y="3320669"/>
                    <a:pt x="3627628" y="3327019"/>
                    <a:pt x="3623818" y="3331845"/>
                  </a:cubicBezTo>
                  <a:cubicBezTo>
                    <a:pt x="3472561" y="3522853"/>
                    <a:pt x="3284093" y="3681095"/>
                    <a:pt x="3069717" y="3796792"/>
                  </a:cubicBezTo>
                  <a:lnTo>
                    <a:pt x="3062224" y="3782822"/>
                  </a:lnTo>
                  <a:lnTo>
                    <a:pt x="3077845" y="3780028"/>
                  </a:lnTo>
                  <a:lnTo>
                    <a:pt x="3156204" y="4224401"/>
                  </a:lnTo>
                  <a:cubicBezTo>
                    <a:pt x="3157601" y="4232021"/>
                    <a:pt x="3153283" y="4239387"/>
                    <a:pt x="3146044" y="4242054"/>
                  </a:cubicBezTo>
                  <a:lnTo>
                    <a:pt x="2807335" y="4365371"/>
                  </a:lnTo>
                  <a:cubicBezTo>
                    <a:pt x="2800096" y="4368038"/>
                    <a:pt x="2791968" y="4365117"/>
                    <a:pt x="2788158" y="4358386"/>
                  </a:cubicBezTo>
                  <a:lnTo>
                    <a:pt x="2562606" y="3967607"/>
                  </a:lnTo>
                  <a:lnTo>
                    <a:pt x="2576322" y="3959733"/>
                  </a:lnTo>
                  <a:lnTo>
                    <a:pt x="2579497" y="3975227"/>
                  </a:lnTo>
                  <a:cubicBezTo>
                    <a:pt x="2340864" y="4024376"/>
                    <a:pt x="2094738" y="4024376"/>
                    <a:pt x="1856105" y="3975227"/>
                  </a:cubicBezTo>
                  <a:lnTo>
                    <a:pt x="1859280" y="3959733"/>
                  </a:lnTo>
                  <a:lnTo>
                    <a:pt x="1872996" y="3967607"/>
                  </a:lnTo>
                  <a:lnTo>
                    <a:pt x="1647444" y="4358386"/>
                  </a:lnTo>
                  <a:cubicBezTo>
                    <a:pt x="1643634" y="4365117"/>
                    <a:pt x="1635506" y="4368038"/>
                    <a:pt x="1628267" y="4365371"/>
                  </a:cubicBezTo>
                  <a:lnTo>
                    <a:pt x="1289558" y="4242054"/>
                  </a:lnTo>
                  <a:cubicBezTo>
                    <a:pt x="1282319" y="4239387"/>
                    <a:pt x="1278001" y="4232021"/>
                    <a:pt x="1279398" y="4224401"/>
                  </a:cubicBezTo>
                  <a:lnTo>
                    <a:pt x="1357757" y="3780028"/>
                  </a:lnTo>
                  <a:lnTo>
                    <a:pt x="1373378" y="3782822"/>
                  </a:lnTo>
                  <a:lnTo>
                    <a:pt x="1365885" y="3796792"/>
                  </a:lnTo>
                  <a:cubicBezTo>
                    <a:pt x="1151509" y="3681095"/>
                    <a:pt x="962914" y="3522853"/>
                    <a:pt x="811784" y="3331845"/>
                  </a:cubicBezTo>
                  <a:lnTo>
                    <a:pt x="824230" y="3321939"/>
                  </a:lnTo>
                  <a:lnTo>
                    <a:pt x="829691" y="3336798"/>
                  </a:lnTo>
                  <a:lnTo>
                    <a:pt x="405511" y="3491103"/>
                  </a:lnTo>
                  <a:cubicBezTo>
                    <a:pt x="398272" y="3493770"/>
                    <a:pt x="390144" y="3490849"/>
                    <a:pt x="386334" y="3484118"/>
                  </a:cubicBezTo>
                  <a:lnTo>
                    <a:pt x="206121" y="3171952"/>
                  </a:lnTo>
                  <a:cubicBezTo>
                    <a:pt x="202311" y="3165221"/>
                    <a:pt x="203708" y="3156839"/>
                    <a:pt x="209677" y="3151886"/>
                  </a:cubicBezTo>
                  <a:lnTo>
                    <a:pt x="555371" y="2861818"/>
                  </a:lnTo>
                  <a:lnTo>
                    <a:pt x="565531" y="2874010"/>
                  </a:lnTo>
                  <a:lnTo>
                    <a:pt x="565531" y="2889885"/>
                  </a:lnTo>
                  <a:cubicBezTo>
                    <a:pt x="559054" y="2889885"/>
                    <a:pt x="553212" y="2885948"/>
                    <a:pt x="550799" y="2879852"/>
                  </a:cubicBezTo>
                  <a:cubicBezTo>
                    <a:pt x="461010" y="2653411"/>
                    <a:pt x="418211" y="2410968"/>
                    <a:pt x="425196" y="2167509"/>
                  </a:cubicBezTo>
                  <a:lnTo>
                    <a:pt x="441071" y="2168017"/>
                  </a:lnTo>
                  <a:lnTo>
                    <a:pt x="435610" y="2182876"/>
                  </a:lnTo>
                  <a:lnTo>
                    <a:pt x="11557" y="2028571"/>
                  </a:lnTo>
                  <a:cubicBezTo>
                    <a:pt x="4318" y="2025904"/>
                    <a:pt x="0" y="2018538"/>
                    <a:pt x="1397" y="2010918"/>
                  </a:cubicBezTo>
                  <a:lnTo>
                    <a:pt x="64008" y="1655953"/>
                  </a:lnTo>
                  <a:cubicBezTo>
                    <a:pt x="65405" y="1648333"/>
                    <a:pt x="71882" y="1642872"/>
                    <a:pt x="79629" y="1642872"/>
                  </a:cubicBezTo>
                  <a:lnTo>
                    <a:pt x="530860" y="1642872"/>
                  </a:lnTo>
                  <a:lnTo>
                    <a:pt x="530860" y="1658747"/>
                  </a:lnTo>
                  <a:lnTo>
                    <a:pt x="515747" y="1653794"/>
                  </a:lnTo>
                  <a:cubicBezTo>
                    <a:pt x="592455" y="1422527"/>
                    <a:pt x="715518" y="1209421"/>
                    <a:pt x="877443" y="1027303"/>
                  </a:cubicBezTo>
                  <a:lnTo>
                    <a:pt x="889254" y="1037844"/>
                  </a:lnTo>
                  <a:lnTo>
                    <a:pt x="875538" y="1045845"/>
                  </a:lnTo>
                  <a:lnTo>
                    <a:pt x="649986" y="654939"/>
                  </a:lnTo>
                  <a:cubicBezTo>
                    <a:pt x="646176" y="648208"/>
                    <a:pt x="647573" y="639826"/>
                    <a:pt x="653542" y="634873"/>
                  </a:cubicBezTo>
                  <a:lnTo>
                    <a:pt x="929640" y="403098"/>
                  </a:lnTo>
                  <a:cubicBezTo>
                    <a:pt x="935482" y="398145"/>
                    <a:pt x="944118" y="398145"/>
                    <a:pt x="950087" y="403098"/>
                  </a:cubicBezTo>
                  <a:lnTo>
                    <a:pt x="1295781" y="693166"/>
                  </a:lnTo>
                  <a:lnTo>
                    <a:pt x="1285621" y="705358"/>
                  </a:lnTo>
                  <a:lnTo>
                    <a:pt x="1295146" y="692658"/>
                  </a:lnTo>
                  <a:lnTo>
                    <a:pt x="1285621" y="705358"/>
                  </a:lnTo>
                  <a:lnTo>
                    <a:pt x="1277239" y="691896"/>
                  </a:lnTo>
                  <a:cubicBezTo>
                    <a:pt x="1484630" y="564134"/>
                    <a:pt x="1715897" y="479933"/>
                    <a:pt x="1956943" y="444500"/>
                  </a:cubicBezTo>
                  <a:lnTo>
                    <a:pt x="1959229" y="460248"/>
                  </a:lnTo>
                  <a:lnTo>
                    <a:pt x="1943608" y="457454"/>
                  </a:lnTo>
                  <a:lnTo>
                    <a:pt x="2021967" y="13081"/>
                  </a:lnTo>
                  <a:cubicBezTo>
                    <a:pt x="2023364" y="5461"/>
                    <a:pt x="2029841" y="0"/>
                    <a:pt x="2037588" y="0"/>
                  </a:cubicBezTo>
                  <a:lnTo>
                    <a:pt x="2398014" y="0"/>
                  </a:lnTo>
                  <a:cubicBezTo>
                    <a:pt x="2405761" y="0"/>
                    <a:pt x="2412365" y="5588"/>
                    <a:pt x="2413635" y="13081"/>
                  </a:cubicBezTo>
                  <a:lnTo>
                    <a:pt x="2491994" y="457454"/>
                  </a:lnTo>
                  <a:lnTo>
                    <a:pt x="2476373" y="460248"/>
                  </a:lnTo>
                  <a:lnTo>
                    <a:pt x="2478659" y="444500"/>
                  </a:lnTo>
                  <a:cubicBezTo>
                    <a:pt x="2719705" y="479933"/>
                    <a:pt x="2950972" y="564134"/>
                    <a:pt x="3158363" y="691896"/>
                  </a:cubicBezTo>
                  <a:lnTo>
                    <a:pt x="3149981" y="705358"/>
                  </a:lnTo>
                  <a:lnTo>
                    <a:pt x="3157093" y="691134"/>
                  </a:lnTo>
                  <a:lnTo>
                    <a:pt x="3149981" y="705358"/>
                  </a:lnTo>
                  <a:lnTo>
                    <a:pt x="3139821" y="693166"/>
                  </a:lnTo>
                  <a:moveTo>
                    <a:pt x="3160268" y="717550"/>
                  </a:moveTo>
                  <a:cubicBezTo>
                    <a:pt x="3155442" y="721614"/>
                    <a:pt x="3148584" y="722376"/>
                    <a:pt x="3142996" y="719582"/>
                  </a:cubicBezTo>
                  <a:lnTo>
                    <a:pt x="3141726" y="718947"/>
                  </a:lnTo>
                  <a:cubicBezTo>
                    <a:pt x="2938018" y="593471"/>
                    <a:pt x="2710815" y="510794"/>
                    <a:pt x="2473960" y="475869"/>
                  </a:cubicBezTo>
                  <a:cubicBezTo>
                    <a:pt x="2467229" y="474853"/>
                    <a:pt x="2461768" y="469646"/>
                    <a:pt x="2460625" y="462915"/>
                  </a:cubicBezTo>
                  <a:lnTo>
                    <a:pt x="2382393" y="18542"/>
                  </a:lnTo>
                  <a:lnTo>
                    <a:pt x="2398014" y="15748"/>
                  </a:lnTo>
                  <a:lnTo>
                    <a:pt x="2398014" y="31623"/>
                  </a:lnTo>
                  <a:lnTo>
                    <a:pt x="2037588" y="31623"/>
                  </a:lnTo>
                  <a:lnTo>
                    <a:pt x="2037588" y="15748"/>
                  </a:lnTo>
                  <a:lnTo>
                    <a:pt x="2053209" y="18542"/>
                  </a:lnTo>
                  <a:lnTo>
                    <a:pt x="1974850" y="462915"/>
                  </a:lnTo>
                  <a:cubicBezTo>
                    <a:pt x="1973707" y="469646"/>
                    <a:pt x="1968246" y="474853"/>
                    <a:pt x="1961515" y="475869"/>
                  </a:cubicBezTo>
                  <a:cubicBezTo>
                    <a:pt x="1724787" y="510667"/>
                    <a:pt x="1497584" y="593344"/>
                    <a:pt x="1293749" y="718947"/>
                  </a:cubicBezTo>
                  <a:cubicBezTo>
                    <a:pt x="1288161" y="722376"/>
                    <a:pt x="1281176" y="721995"/>
                    <a:pt x="1275842" y="718185"/>
                  </a:cubicBezTo>
                  <a:lnTo>
                    <a:pt x="1275207" y="717677"/>
                  </a:lnTo>
                  <a:lnTo>
                    <a:pt x="929640" y="427482"/>
                  </a:lnTo>
                  <a:lnTo>
                    <a:pt x="939800" y="415290"/>
                  </a:lnTo>
                  <a:lnTo>
                    <a:pt x="949960" y="427482"/>
                  </a:lnTo>
                  <a:lnTo>
                    <a:pt x="673862" y="659130"/>
                  </a:lnTo>
                  <a:lnTo>
                    <a:pt x="663702" y="646938"/>
                  </a:lnTo>
                  <a:lnTo>
                    <a:pt x="677418" y="638937"/>
                  </a:lnTo>
                  <a:lnTo>
                    <a:pt x="903097" y="1029843"/>
                  </a:lnTo>
                  <a:cubicBezTo>
                    <a:pt x="906526" y="1035812"/>
                    <a:pt x="905764" y="1043178"/>
                    <a:pt x="901192" y="1048385"/>
                  </a:cubicBezTo>
                  <a:cubicBezTo>
                    <a:pt x="742188" y="1227201"/>
                    <a:pt x="621284" y="1436624"/>
                    <a:pt x="545973" y="1663700"/>
                  </a:cubicBezTo>
                  <a:cubicBezTo>
                    <a:pt x="543814" y="1670177"/>
                    <a:pt x="537718" y="1674622"/>
                    <a:pt x="530860" y="1674622"/>
                  </a:cubicBezTo>
                  <a:lnTo>
                    <a:pt x="79629" y="1674622"/>
                  </a:lnTo>
                  <a:lnTo>
                    <a:pt x="79629" y="1658747"/>
                  </a:lnTo>
                  <a:lnTo>
                    <a:pt x="95250" y="1661541"/>
                  </a:lnTo>
                  <a:lnTo>
                    <a:pt x="32639" y="2016506"/>
                  </a:lnTo>
                  <a:lnTo>
                    <a:pt x="17018" y="2013712"/>
                  </a:lnTo>
                  <a:lnTo>
                    <a:pt x="22479" y="1998853"/>
                  </a:lnTo>
                  <a:lnTo>
                    <a:pt x="446532" y="2153158"/>
                  </a:lnTo>
                  <a:cubicBezTo>
                    <a:pt x="453009" y="2155444"/>
                    <a:pt x="457200" y="2161667"/>
                    <a:pt x="456946" y="2168525"/>
                  </a:cubicBezTo>
                  <a:cubicBezTo>
                    <a:pt x="450088" y="2407793"/>
                    <a:pt x="492125" y="2645791"/>
                    <a:pt x="580390" y="2868295"/>
                  </a:cubicBezTo>
                  <a:lnTo>
                    <a:pt x="565658" y="2874137"/>
                  </a:lnTo>
                  <a:lnTo>
                    <a:pt x="565658" y="2858262"/>
                  </a:lnTo>
                  <a:cubicBezTo>
                    <a:pt x="572389" y="2858262"/>
                    <a:pt x="578231" y="2862453"/>
                    <a:pt x="580517" y="2868676"/>
                  </a:cubicBezTo>
                  <a:cubicBezTo>
                    <a:pt x="582803" y="2874899"/>
                    <a:pt x="580898" y="2882011"/>
                    <a:pt x="575818" y="2886329"/>
                  </a:cubicBezTo>
                  <a:lnTo>
                    <a:pt x="230124" y="3176143"/>
                  </a:lnTo>
                  <a:lnTo>
                    <a:pt x="219964" y="3163951"/>
                  </a:lnTo>
                  <a:lnTo>
                    <a:pt x="233680" y="3156077"/>
                  </a:lnTo>
                  <a:lnTo>
                    <a:pt x="413893" y="3468243"/>
                  </a:lnTo>
                  <a:lnTo>
                    <a:pt x="400177" y="3476117"/>
                  </a:lnTo>
                  <a:lnTo>
                    <a:pt x="394716" y="3461258"/>
                  </a:lnTo>
                  <a:lnTo>
                    <a:pt x="818769" y="3306953"/>
                  </a:lnTo>
                  <a:cubicBezTo>
                    <a:pt x="825246" y="3304667"/>
                    <a:pt x="832358" y="3306699"/>
                    <a:pt x="836676" y="3312033"/>
                  </a:cubicBezTo>
                  <a:cubicBezTo>
                    <a:pt x="985266" y="3499612"/>
                    <a:pt x="1170432" y="3655060"/>
                    <a:pt x="1380998" y="3768725"/>
                  </a:cubicBezTo>
                  <a:cubicBezTo>
                    <a:pt x="1386967" y="3772027"/>
                    <a:pt x="1390269" y="3778758"/>
                    <a:pt x="1389126" y="3785489"/>
                  </a:cubicBezTo>
                  <a:lnTo>
                    <a:pt x="1310767" y="4229862"/>
                  </a:lnTo>
                  <a:lnTo>
                    <a:pt x="1295146" y="4227068"/>
                  </a:lnTo>
                  <a:lnTo>
                    <a:pt x="1300607" y="4212209"/>
                  </a:lnTo>
                  <a:lnTo>
                    <a:pt x="1639316" y="4335526"/>
                  </a:lnTo>
                  <a:lnTo>
                    <a:pt x="1633855" y="4350385"/>
                  </a:lnTo>
                  <a:lnTo>
                    <a:pt x="1620139" y="4342511"/>
                  </a:lnTo>
                  <a:lnTo>
                    <a:pt x="1845691" y="3951732"/>
                  </a:lnTo>
                  <a:cubicBezTo>
                    <a:pt x="1849120" y="3945763"/>
                    <a:pt x="1855978" y="3942715"/>
                    <a:pt x="1862582" y="3944112"/>
                  </a:cubicBezTo>
                  <a:cubicBezTo>
                    <a:pt x="2097024" y="3992372"/>
                    <a:pt x="2338705" y="3992372"/>
                    <a:pt x="2573147" y="3944112"/>
                  </a:cubicBezTo>
                  <a:cubicBezTo>
                    <a:pt x="2579878" y="3942715"/>
                    <a:pt x="2586736" y="3945763"/>
                    <a:pt x="2590038" y="3951732"/>
                  </a:cubicBezTo>
                  <a:lnTo>
                    <a:pt x="2815590" y="4342511"/>
                  </a:lnTo>
                  <a:lnTo>
                    <a:pt x="2801874" y="4350385"/>
                  </a:lnTo>
                  <a:lnTo>
                    <a:pt x="2796413" y="4335526"/>
                  </a:lnTo>
                  <a:lnTo>
                    <a:pt x="3135122" y="4212209"/>
                  </a:lnTo>
                  <a:lnTo>
                    <a:pt x="3140583" y="4227068"/>
                  </a:lnTo>
                  <a:lnTo>
                    <a:pt x="3124962" y="4229862"/>
                  </a:lnTo>
                  <a:lnTo>
                    <a:pt x="3046603" y="3785489"/>
                  </a:lnTo>
                  <a:cubicBezTo>
                    <a:pt x="3045460" y="3778758"/>
                    <a:pt x="3048635" y="3772027"/>
                    <a:pt x="3054731" y="3768725"/>
                  </a:cubicBezTo>
                  <a:cubicBezTo>
                    <a:pt x="3265297" y="3655060"/>
                    <a:pt x="3450463" y="3499612"/>
                    <a:pt x="3599053" y="3312033"/>
                  </a:cubicBezTo>
                  <a:lnTo>
                    <a:pt x="3611499" y="3321939"/>
                  </a:lnTo>
                  <a:lnTo>
                    <a:pt x="3611499" y="3337814"/>
                  </a:lnTo>
                  <a:lnTo>
                    <a:pt x="3611499" y="3321939"/>
                  </a:lnTo>
                  <a:lnTo>
                    <a:pt x="3616960" y="3307080"/>
                  </a:lnTo>
                  <a:lnTo>
                    <a:pt x="4041013" y="3461385"/>
                  </a:lnTo>
                  <a:lnTo>
                    <a:pt x="4035552" y="3476244"/>
                  </a:lnTo>
                  <a:lnTo>
                    <a:pt x="4021836" y="3468370"/>
                  </a:lnTo>
                  <a:lnTo>
                    <a:pt x="4202049" y="3156204"/>
                  </a:lnTo>
                  <a:lnTo>
                    <a:pt x="4215765" y="3164078"/>
                  </a:lnTo>
                  <a:lnTo>
                    <a:pt x="4205605" y="3176270"/>
                  </a:lnTo>
                  <a:lnTo>
                    <a:pt x="3859911" y="2886202"/>
                  </a:lnTo>
                  <a:cubicBezTo>
                    <a:pt x="3854704" y="2881757"/>
                    <a:pt x="3852799" y="2874518"/>
                    <a:pt x="3855339" y="2868168"/>
                  </a:cubicBezTo>
                  <a:cubicBezTo>
                    <a:pt x="3943604" y="2645664"/>
                    <a:pt x="3985514" y="2407666"/>
                    <a:pt x="3978783" y="2168398"/>
                  </a:cubicBezTo>
                  <a:cubicBezTo>
                    <a:pt x="3978529" y="2161540"/>
                    <a:pt x="3982847" y="2155317"/>
                    <a:pt x="3989197" y="2153031"/>
                  </a:cubicBezTo>
                  <a:lnTo>
                    <a:pt x="4413250" y="1998726"/>
                  </a:lnTo>
                  <a:lnTo>
                    <a:pt x="4418711" y="2013585"/>
                  </a:lnTo>
                  <a:lnTo>
                    <a:pt x="4403090" y="2016379"/>
                  </a:lnTo>
                  <a:lnTo>
                    <a:pt x="4340479" y="1661414"/>
                  </a:lnTo>
                  <a:lnTo>
                    <a:pt x="4356100" y="1658620"/>
                  </a:lnTo>
                  <a:lnTo>
                    <a:pt x="4356100" y="1674495"/>
                  </a:lnTo>
                  <a:lnTo>
                    <a:pt x="3904869" y="1674495"/>
                  </a:lnTo>
                  <a:cubicBezTo>
                    <a:pt x="3898011" y="1674495"/>
                    <a:pt x="3891915" y="1670177"/>
                    <a:pt x="3889756" y="1663573"/>
                  </a:cubicBezTo>
                  <a:cubicBezTo>
                    <a:pt x="3814318" y="1436497"/>
                    <a:pt x="3693414" y="1227074"/>
                    <a:pt x="3534537" y="1048258"/>
                  </a:cubicBezTo>
                  <a:cubicBezTo>
                    <a:pt x="3531997" y="1045337"/>
                    <a:pt x="3530473" y="1041654"/>
                    <a:pt x="3530473" y="1037717"/>
                  </a:cubicBezTo>
                  <a:cubicBezTo>
                    <a:pt x="3530473" y="1034923"/>
                    <a:pt x="3531235" y="1032256"/>
                    <a:pt x="3532632" y="1029716"/>
                  </a:cubicBezTo>
                  <a:lnTo>
                    <a:pt x="3758311" y="638937"/>
                  </a:lnTo>
                  <a:lnTo>
                    <a:pt x="3772027" y="646938"/>
                  </a:lnTo>
                  <a:lnTo>
                    <a:pt x="3761867" y="659130"/>
                  </a:lnTo>
                  <a:lnTo>
                    <a:pt x="3485769" y="427482"/>
                  </a:lnTo>
                  <a:lnTo>
                    <a:pt x="3495929" y="415290"/>
                  </a:lnTo>
                  <a:lnTo>
                    <a:pt x="3506089" y="427482"/>
                  </a:lnTo>
                  <a:lnTo>
                    <a:pt x="3160395" y="717550"/>
                  </a:lnTo>
                  <a:close/>
                </a:path>
              </a:pathLst>
            </a:custGeom>
            <a:solidFill>
              <a:srgbClr val="FFFFFF"/>
            </a:solidFill>
          </p:spPr>
          <p:txBody>
            <a:bodyPr/>
            <a:lstStyle/>
            <a:p>
              <a:endParaRPr lang="en-US" sz="1200"/>
            </a:p>
          </p:txBody>
        </p:sp>
      </p:grpSp>
      <p:grpSp>
        <p:nvGrpSpPr>
          <p:cNvPr id="6" name="Group 6"/>
          <p:cNvGrpSpPr/>
          <p:nvPr/>
        </p:nvGrpSpPr>
        <p:grpSpPr>
          <a:xfrm>
            <a:off x="2425746" y="3687842"/>
            <a:ext cx="1387791" cy="1195376"/>
            <a:chOff x="0" y="0"/>
            <a:chExt cx="2688674" cy="2315894"/>
          </a:xfrm>
        </p:grpSpPr>
        <p:sp>
          <p:nvSpPr>
            <p:cNvPr id="7" name="Freeform 7"/>
            <p:cNvSpPr/>
            <p:nvPr/>
          </p:nvSpPr>
          <p:spPr>
            <a:xfrm>
              <a:off x="0" y="0"/>
              <a:ext cx="2688674" cy="2315894"/>
            </a:xfrm>
            <a:custGeom>
              <a:avLst/>
              <a:gdLst/>
              <a:ahLst/>
              <a:cxnLst/>
              <a:rect l="l" t="t" r="r" b="b"/>
              <a:pathLst>
                <a:path w="2688674" h="2315894">
                  <a:moveTo>
                    <a:pt x="0" y="0"/>
                  </a:moveTo>
                  <a:lnTo>
                    <a:pt x="2688674" y="0"/>
                  </a:lnTo>
                  <a:lnTo>
                    <a:pt x="2688674" y="2315894"/>
                  </a:lnTo>
                  <a:lnTo>
                    <a:pt x="0" y="2315894"/>
                  </a:lnTo>
                  <a:close/>
                </a:path>
              </a:pathLst>
            </a:custGeom>
            <a:solidFill>
              <a:srgbClr val="000000">
                <a:alpha val="0"/>
              </a:srgbClr>
            </a:solidFill>
          </p:spPr>
          <p:txBody>
            <a:bodyPr/>
            <a:lstStyle/>
            <a:p>
              <a:endParaRPr lang="en-US" sz="1200"/>
            </a:p>
          </p:txBody>
        </p:sp>
        <p:sp>
          <p:nvSpPr>
            <p:cNvPr id="8" name="TextBox 8"/>
            <p:cNvSpPr txBox="1"/>
            <p:nvPr/>
          </p:nvSpPr>
          <p:spPr>
            <a:xfrm>
              <a:off x="0" y="38100"/>
              <a:ext cx="2688674" cy="2277794"/>
            </a:xfrm>
            <a:prstGeom prst="rect">
              <a:avLst/>
            </a:prstGeom>
          </p:spPr>
          <p:txBody>
            <a:bodyPr lIns="0" tIns="0" rIns="0" bIns="0" rtlCol="0" anchor="ctr"/>
            <a:lstStyle/>
            <a:p>
              <a:pPr algn="ctr">
                <a:lnSpc>
                  <a:spcPts val="2675"/>
                </a:lnSpc>
              </a:pPr>
              <a:r>
                <a:rPr lang="en-US" sz="2477">
                  <a:solidFill>
                    <a:srgbClr val="FFFFFF"/>
                  </a:solidFill>
                  <a:latin typeface="Arial Nova Light"/>
                  <a:ea typeface="Arial Nova Light"/>
                  <a:cs typeface="Arial Nova Light"/>
                  <a:sym typeface="Arial Nova Light"/>
                </a:rPr>
                <a:t>Dental </a:t>
              </a:r>
            </a:p>
            <a:p>
              <a:pPr algn="ctr">
                <a:lnSpc>
                  <a:spcPts val="2675"/>
                </a:lnSpc>
              </a:pPr>
              <a:r>
                <a:rPr lang="en-US" sz="2477">
                  <a:solidFill>
                    <a:srgbClr val="FFFFFF"/>
                  </a:solidFill>
                  <a:latin typeface="Arial Nova Light"/>
                  <a:ea typeface="Arial Nova Light"/>
                  <a:cs typeface="Arial Nova Light"/>
                  <a:sym typeface="Arial Nova Light"/>
                </a:rPr>
                <a:t>CARIES</a:t>
              </a:r>
            </a:p>
          </p:txBody>
        </p:sp>
      </p:grpSp>
      <p:grpSp>
        <p:nvGrpSpPr>
          <p:cNvPr id="9" name="Group 9"/>
          <p:cNvGrpSpPr/>
          <p:nvPr/>
        </p:nvGrpSpPr>
        <p:grpSpPr>
          <a:xfrm>
            <a:off x="630126" y="2608427"/>
            <a:ext cx="1684503" cy="1684503"/>
            <a:chOff x="0" y="0"/>
            <a:chExt cx="3263518" cy="3263518"/>
          </a:xfrm>
        </p:grpSpPr>
        <p:sp>
          <p:nvSpPr>
            <p:cNvPr id="10" name="Freeform 10"/>
            <p:cNvSpPr/>
            <p:nvPr/>
          </p:nvSpPr>
          <p:spPr>
            <a:xfrm>
              <a:off x="177292" y="53467"/>
              <a:ext cx="2908935" cy="3156839"/>
            </a:xfrm>
            <a:custGeom>
              <a:avLst/>
              <a:gdLst/>
              <a:ahLst/>
              <a:cxnLst/>
              <a:rect l="l" t="t" r="r" b="b"/>
              <a:pathLst>
                <a:path w="2908935" h="3156839">
                  <a:moveTo>
                    <a:pt x="2256790" y="780923"/>
                  </a:moveTo>
                  <a:lnTo>
                    <a:pt x="2733548" y="637286"/>
                  </a:lnTo>
                  <a:lnTo>
                    <a:pt x="2908935" y="941197"/>
                  </a:lnTo>
                  <a:lnTo>
                    <a:pt x="2546096" y="1282319"/>
                  </a:lnTo>
                  <a:cubicBezTo>
                    <a:pt x="2598674" y="1476248"/>
                    <a:pt x="2598674" y="1680591"/>
                    <a:pt x="2546096" y="1874520"/>
                  </a:cubicBezTo>
                  <a:lnTo>
                    <a:pt x="2908935" y="2215642"/>
                  </a:lnTo>
                  <a:lnTo>
                    <a:pt x="2733548" y="2519553"/>
                  </a:lnTo>
                  <a:lnTo>
                    <a:pt x="2256790" y="2375916"/>
                  </a:lnTo>
                  <a:cubicBezTo>
                    <a:pt x="2115185" y="2518410"/>
                    <a:pt x="1938147" y="2620645"/>
                    <a:pt x="1743964" y="2672080"/>
                  </a:cubicBezTo>
                  <a:lnTo>
                    <a:pt x="1630045" y="3156839"/>
                  </a:lnTo>
                  <a:lnTo>
                    <a:pt x="1279017" y="3156839"/>
                  </a:lnTo>
                  <a:lnTo>
                    <a:pt x="1165098" y="2672080"/>
                  </a:lnTo>
                  <a:cubicBezTo>
                    <a:pt x="970915" y="2620645"/>
                    <a:pt x="793877" y="2518410"/>
                    <a:pt x="652272" y="2375916"/>
                  </a:cubicBezTo>
                  <a:lnTo>
                    <a:pt x="175387" y="2519299"/>
                  </a:lnTo>
                  <a:lnTo>
                    <a:pt x="0" y="2215515"/>
                  </a:lnTo>
                  <a:lnTo>
                    <a:pt x="362839" y="1874393"/>
                  </a:lnTo>
                  <a:cubicBezTo>
                    <a:pt x="310261" y="1680464"/>
                    <a:pt x="310261" y="1476121"/>
                    <a:pt x="362839" y="1282192"/>
                  </a:cubicBezTo>
                  <a:lnTo>
                    <a:pt x="0" y="941070"/>
                  </a:lnTo>
                  <a:lnTo>
                    <a:pt x="175387" y="637286"/>
                  </a:lnTo>
                  <a:lnTo>
                    <a:pt x="652145" y="780923"/>
                  </a:lnTo>
                  <a:cubicBezTo>
                    <a:pt x="793877" y="638429"/>
                    <a:pt x="970788" y="536194"/>
                    <a:pt x="1165098" y="484759"/>
                  </a:cubicBezTo>
                  <a:lnTo>
                    <a:pt x="1279017" y="0"/>
                  </a:lnTo>
                  <a:lnTo>
                    <a:pt x="1629918" y="0"/>
                  </a:lnTo>
                  <a:lnTo>
                    <a:pt x="1743837" y="484759"/>
                  </a:lnTo>
                  <a:cubicBezTo>
                    <a:pt x="1938020" y="536194"/>
                    <a:pt x="2115058" y="638429"/>
                    <a:pt x="2256663" y="780923"/>
                  </a:cubicBezTo>
                  <a:close/>
                </a:path>
              </a:pathLst>
            </a:custGeom>
            <a:solidFill>
              <a:srgbClr val="001536"/>
            </a:solidFill>
          </p:spPr>
          <p:txBody>
            <a:bodyPr/>
            <a:lstStyle/>
            <a:p>
              <a:endParaRPr lang="en-US" sz="1200"/>
            </a:p>
          </p:txBody>
        </p:sp>
        <p:sp>
          <p:nvSpPr>
            <p:cNvPr id="11" name="Freeform 11"/>
            <p:cNvSpPr/>
            <p:nvPr/>
          </p:nvSpPr>
          <p:spPr>
            <a:xfrm>
              <a:off x="159766" y="37719"/>
              <a:ext cx="2943987" cy="3188081"/>
            </a:xfrm>
            <a:custGeom>
              <a:avLst/>
              <a:gdLst/>
              <a:ahLst/>
              <a:cxnLst/>
              <a:rect l="l" t="t" r="r" b="b"/>
              <a:pathLst>
                <a:path w="2943987" h="3188081">
                  <a:moveTo>
                    <a:pt x="2269744" y="781431"/>
                  </a:moveTo>
                  <a:lnTo>
                    <a:pt x="2746502" y="637794"/>
                  </a:lnTo>
                  <a:cubicBezTo>
                    <a:pt x="2753614" y="635635"/>
                    <a:pt x="2761107" y="638683"/>
                    <a:pt x="2764790" y="645033"/>
                  </a:cubicBezTo>
                  <a:lnTo>
                    <a:pt x="2940304" y="948944"/>
                  </a:lnTo>
                  <a:cubicBezTo>
                    <a:pt x="2943987" y="955294"/>
                    <a:pt x="2942844" y="963422"/>
                    <a:pt x="2937383" y="968502"/>
                  </a:cubicBezTo>
                  <a:lnTo>
                    <a:pt x="2574544" y="1309497"/>
                  </a:lnTo>
                  <a:lnTo>
                    <a:pt x="2563622" y="1297940"/>
                  </a:lnTo>
                  <a:lnTo>
                    <a:pt x="2578989" y="1293749"/>
                  </a:lnTo>
                  <a:cubicBezTo>
                    <a:pt x="2632329" y="1490345"/>
                    <a:pt x="2632329" y="1697609"/>
                    <a:pt x="2578989" y="1894332"/>
                  </a:cubicBezTo>
                  <a:lnTo>
                    <a:pt x="2563622" y="1890141"/>
                  </a:lnTo>
                  <a:lnTo>
                    <a:pt x="2574544" y="1878584"/>
                  </a:lnTo>
                  <a:lnTo>
                    <a:pt x="2937383" y="2219706"/>
                  </a:lnTo>
                  <a:cubicBezTo>
                    <a:pt x="2942717" y="2224786"/>
                    <a:pt x="2943987" y="2232787"/>
                    <a:pt x="2940304" y="2239264"/>
                  </a:cubicBezTo>
                  <a:lnTo>
                    <a:pt x="2764917" y="2543175"/>
                  </a:lnTo>
                  <a:cubicBezTo>
                    <a:pt x="2761234" y="2549525"/>
                    <a:pt x="2753614" y="2552573"/>
                    <a:pt x="2746629" y="2550414"/>
                  </a:cubicBezTo>
                  <a:lnTo>
                    <a:pt x="2269744" y="2406650"/>
                  </a:lnTo>
                  <a:lnTo>
                    <a:pt x="2274316" y="2391410"/>
                  </a:lnTo>
                  <a:lnTo>
                    <a:pt x="2285619" y="2402586"/>
                  </a:lnTo>
                  <a:cubicBezTo>
                    <a:pt x="2141982" y="2547112"/>
                    <a:pt x="1962531" y="2650744"/>
                    <a:pt x="1765554" y="2702814"/>
                  </a:cubicBezTo>
                  <a:lnTo>
                    <a:pt x="1761490" y="2687447"/>
                  </a:lnTo>
                  <a:lnTo>
                    <a:pt x="1776984" y="2691130"/>
                  </a:lnTo>
                  <a:lnTo>
                    <a:pt x="1663065" y="3175889"/>
                  </a:lnTo>
                  <a:cubicBezTo>
                    <a:pt x="1661414" y="3183001"/>
                    <a:pt x="1654937" y="3188081"/>
                    <a:pt x="1647571" y="3188081"/>
                  </a:cubicBezTo>
                  <a:lnTo>
                    <a:pt x="1296543" y="3188081"/>
                  </a:lnTo>
                  <a:cubicBezTo>
                    <a:pt x="1289177" y="3188081"/>
                    <a:pt x="1282827" y="3183001"/>
                    <a:pt x="1281049" y="3175889"/>
                  </a:cubicBezTo>
                  <a:lnTo>
                    <a:pt x="1167130" y="2691130"/>
                  </a:lnTo>
                  <a:lnTo>
                    <a:pt x="1182624" y="2687447"/>
                  </a:lnTo>
                  <a:lnTo>
                    <a:pt x="1178560" y="2702814"/>
                  </a:lnTo>
                  <a:cubicBezTo>
                    <a:pt x="981583" y="2650744"/>
                    <a:pt x="802132" y="2546985"/>
                    <a:pt x="658495" y="2402586"/>
                  </a:cubicBezTo>
                  <a:lnTo>
                    <a:pt x="669798" y="2391410"/>
                  </a:lnTo>
                  <a:lnTo>
                    <a:pt x="674370" y="2406650"/>
                  </a:lnTo>
                  <a:lnTo>
                    <a:pt x="197612" y="2550287"/>
                  </a:lnTo>
                  <a:cubicBezTo>
                    <a:pt x="190500" y="2552446"/>
                    <a:pt x="183007" y="2549398"/>
                    <a:pt x="179324" y="2543048"/>
                  </a:cubicBezTo>
                  <a:lnTo>
                    <a:pt x="3683" y="2239137"/>
                  </a:lnTo>
                  <a:cubicBezTo>
                    <a:pt x="0" y="2232787"/>
                    <a:pt x="1143" y="2224659"/>
                    <a:pt x="6604" y="2219579"/>
                  </a:cubicBezTo>
                  <a:lnTo>
                    <a:pt x="369443" y="1878457"/>
                  </a:lnTo>
                  <a:lnTo>
                    <a:pt x="380365" y="1890014"/>
                  </a:lnTo>
                  <a:lnTo>
                    <a:pt x="364998" y="1894205"/>
                  </a:lnTo>
                  <a:cubicBezTo>
                    <a:pt x="311658" y="1697609"/>
                    <a:pt x="311658" y="1490345"/>
                    <a:pt x="364998" y="1293622"/>
                  </a:cubicBezTo>
                  <a:lnTo>
                    <a:pt x="380365" y="1297813"/>
                  </a:lnTo>
                  <a:lnTo>
                    <a:pt x="369443" y="1309370"/>
                  </a:lnTo>
                  <a:lnTo>
                    <a:pt x="6604" y="968375"/>
                  </a:lnTo>
                  <a:cubicBezTo>
                    <a:pt x="1270" y="963295"/>
                    <a:pt x="0" y="955294"/>
                    <a:pt x="3683" y="948817"/>
                  </a:cubicBezTo>
                  <a:lnTo>
                    <a:pt x="179197" y="645033"/>
                  </a:lnTo>
                  <a:cubicBezTo>
                    <a:pt x="182880" y="638683"/>
                    <a:pt x="190500" y="635635"/>
                    <a:pt x="197485" y="637794"/>
                  </a:cubicBezTo>
                  <a:lnTo>
                    <a:pt x="674243" y="781431"/>
                  </a:lnTo>
                  <a:lnTo>
                    <a:pt x="669671" y="796671"/>
                  </a:lnTo>
                  <a:lnTo>
                    <a:pt x="653796" y="796671"/>
                  </a:lnTo>
                  <a:cubicBezTo>
                    <a:pt x="653796" y="792480"/>
                    <a:pt x="655447" y="788416"/>
                    <a:pt x="658368" y="785495"/>
                  </a:cubicBezTo>
                  <a:cubicBezTo>
                    <a:pt x="802005" y="640969"/>
                    <a:pt x="981456" y="537337"/>
                    <a:pt x="1178433" y="485267"/>
                  </a:cubicBezTo>
                  <a:lnTo>
                    <a:pt x="1182497" y="500634"/>
                  </a:lnTo>
                  <a:lnTo>
                    <a:pt x="1167003" y="496951"/>
                  </a:lnTo>
                  <a:lnTo>
                    <a:pt x="1280922" y="12192"/>
                  </a:lnTo>
                  <a:cubicBezTo>
                    <a:pt x="1282573" y="5080"/>
                    <a:pt x="1289050" y="0"/>
                    <a:pt x="1296416" y="0"/>
                  </a:cubicBezTo>
                  <a:lnTo>
                    <a:pt x="1647444" y="0"/>
                  </a:lnTo>
                  <a:cubicBezTo>
                    <a:pt x="1654810" y="0"/>
                    <a:pt x="1661160" y="5080"/>
                    <a:pt x="1662938" y="12192"/>
                  </a:cubicBezTo>
                  <a:lnTo>
                    <a:pt x="1776857" y="496951"/>
                  </a:lnTo>
                  <a:lnTo>
                    <a:pt x="1761363" y="500634"/>
                  </a:lnTo>
                  <a:lnTo>
                    <a:pt x="1765427" y="485267"/>
                  </a:lnTo>
                  <a:cubicBezTo>
                    <a:pt x="1962404" y="537337"/>
                    <a:pt x="2141855" y="641096"/>
                    <a:pt x="2285492" y="785495"/>
                  </a:cubicBezTo>
                  <a:lnTo>
                    <a:pt x="2274189" y="796671"/>
                  </a:lnTo>
                  <a:lnTo>
                    <a:pt x="2269617" y="781431"/>
                  </a:lnTo>
                  <a:moveTo>
                    <a:pt x="2278761" y="811784"/>
                  </a:moveTo>
                  <a:cubicBezTo>
                    <a:pt x="2273173" y="813435"/>
                    <a:pt x="2267077" y="811911"/>
                    <a:pt x="2262886" y="807720"/>
                  </a:cubicBezTo>
                  <a:cubicBezTo>
                    <a:pt x="2123186" y="667258"/>
                    <a:pt x="1948688" y="566420"/>
                    <a:pt x="1757172" y="515747"/>
                  </a:cubicBezTo>
                  <a:cubicBezTo>
                    <a:pt x="1751457" y="514223"/>
                    <a:pt x="1747139" y="509778"/>
                    <a:pt x="1745742" y="504063"/>
                  </a:cubicBezTo>
                  <a:lnTo>
                    <a:pt x="1631950" y="19431"/>
                  </a:lnTo>
                  <a:lnTo>
                    <a:pt x="1647444" y="15748"/>
                  </a:lnTo>
                  <a:lnTo>
                    <a:pt x="1647444" y="31623"/>
                  </a:lnTo>
                  <a:lnTo>
                    <a:pt x="1296543" y="31623"/>
                  </a:lnTo>
                  <a:lnTo>
                    <a:pt x="1296543" y="15748"/>
                  </a:lnTo>
                  <a:lnTo>
                    <a:pt x="1312037" y="19431"/>
                  </a:lnTo>
                  <a:lnTo>
                    <a:pt x="1198118" y="504190"/>
                  </a:lnTo>
                  <a:cubicBezTo>
                    <a:pt x="1196721" y="509905"/>
                    <a:pt x="1192403" y="514350"/>
                    <a:pt x="1186688" y="515874"/>
                  </a:cubicBezTo>
                  <a:cubicBezTo>
                    <a:pt x="995172" y="566547"/>
                    <a:pt x="820674" y="667385"/>
                    <a:pt x="680974" y="807847"/>
                  </a:cubicBezTo>
                  <a:lnTo>
                    <a:pt x="669671" y="796671"/>
                  </a:lnTo>
                  <a:lnTo>
                    <a:pt x="685546" y="796671"/>
                  </a:lnTo>
                  <a:cubicBezTo>
                    <a:pt x="685546" y="801751"/>
                    <a:pt x="683133" y="806450"/>
                    <a:pt x="679196" y="809371"/>
                  </a:cubicBezTo>
                  <a:cubicBezTo>
                    <a:pt x="675259" y="812292"/>
                    <a:pt x="669925" y="813308"/>
                    <a:pt x="665099" y="811784"/>
                  </a:cubicBezTo>
                  <a:lnTo>
                    <a:pt x="188341" y="668147"/>
                  </a:lnTo>
                  <a:lnTo>
                    <a:pt x="192913" y="652907"/>
                  </a:lnTo>
                  <a:lnTo>
                    <a:pt x="206629" y="660781"/>
                  </a:lnTo>
                  <a:lnTo>
                    <a:pt x="31242" y="964819"/>
                  </a:lnTo>
                  <a:lnTo>
                    <a:pt x="17526" y="956945"/>
                  </a:lnTo>
                  <a:lnTo>
                    <a:pt x="28448" y="945388"/>
                  </a:lnTo>
                  <a:lnTo>
                    <a:pt x="391287" y="1286510"/>
                  </a:lnTo>
                  <a:cubicBezTo>
                    <a:pt x="395605" y="1290574"/>
                    <a:pt x="397256" y="1296543"/>
                    <a:pt x="395732" y="1302258"/>
                  </a:cubicBezTo>
                  <a:cubicBezTo>
                    <a:pt x="343916" y="1493393"/>
                    <a:pt x="343916" y="1694942"/>
                    <a:pt x="395732" y="1886204"/>
                  </a:cubicBezTo>
                  <a:cubicBezTo>
                    <a:pt x="397256" y="1891919"/>
                    <a:pt x="395605" y="1897888"/>
                    <a:pt x="391287" y="1901952"/>
                  </a:cubicBezTo>
                  <a:lnTo>
                    <a:pt x="28321" y="2242820"/>
                  </a:lnTo>
                  <a:lnTo>
                    <a:pt x="17399" y="2231263"/>
                  </a:lnTo>
                  <a:lnTo>
                    <a:pt x="31115" y="2223389"/>
                  </a:lnTo>
                  <a:lnTo>
                    <a:pt x="206502" y="2527300"/>
                  </a:lnTo>
                  <a:lnTo>
                    <a:pt x="192786" y="2535174"/>
                  </a:lnTo>
                  <a:lnTo>
                    <a:pt x="188214" y="2519934"/>
                  </a:lnTo>
                  <a:lnTo>
                    <a:pt x="664972" y="2376297"/>
                  </a:lnTo>
                  <a:cubicBezTo>
                    <a:pt x="670560" y="2374646"/>
                    <a:pt x="676656" y="2376170"/>
                    <a:pt x="680847" y="2380361"/>
                  </a:cubicBezTo>
                  <a:cubicBezTo>
                    <a:pt x="820547" y="2520823"/>
                    <a:pt x="995045" y="2621661"/>
                    <a:pt x="1186561" y="2672334"/>
                  </a:cubicBezTo>
                  <a:cubicBezTo>
                    <a:pt x="1192276" y="2673858"/>
                    <a:pt x="1196594" y="2678303"/>
                    <a:pt x="1197991" y="2684018"/>
                  </a:cubicBezTo>
                  <a:lnTo>
                    <a:pt x="1311910" y="3168777"/>
                  </a:lnTo>
                  <a:lnTo>
                    <a:pt x="1296416" y="3172460"/>
                  </a:lnTo>
                  <a:lnTo>
                    <a:pt x="1296416" y="3156585"/>
                  </a:lnTo>
                  <a:lnTo>
                    <a:pt x="1647444" y="3156585"/>
                  </a:lnTo>
                  <a:lnTo>
                    <a:pt x="1647444" y="3172460"/>
                  </a:lnTo>
                  <a:lnTo>
                    <a:pt x="1631950" y="3168777"/>
                  </a:lnTo>
                  <a:lnTo>
                    <a:pt x="1745869" y="2684018"/>
                  </a:lnTo>
                  <a:cubicBezTo>
                    <a:pt x="1747266" y="2678303"/>
                    <a:pt x="1751584" y="2673858"/>
                    <a:pt x="1757299" y="2672334"/>
                  </a:cubicBezTo>
                  <a:cubicBezTo>
                    <a:pt x="1948815" y="2621661"/>
                    <a:pt x="2123313" y="2520823"/>
                    <a:pt x="2263013" y="2380361"/>
                  </a:cubicBezTo>
                  <a:cubicBezTo>
                    <a:pt x="2267204" y="2376170"/>
                    <a:pt x="2273300" y="2374646"/>
                    <a:pt x="2278888" y="2376297"/>
                  </a:cubicBezTo>
                  <a:lnTo>
                    <a:pt x="2755646" y="2519934"/>
                  </a:lnTo>
                  <a:lnTo>
                    <a:pt x="2751074" y="2535174"/>
                  </a:lnTo>
                  <a:lnTo>
                    <a:pt x="2737358" y="2527300"/>
                  </a:lnTo>
                  <a:lnTo>
                    <a:pt x="2912745" y="2223389"/>
                  </a:lnTo>
                  <a:lnTo>
                    <a:pt x="2926461" y="2231263"/>
                  </a:lnTo>
                  <a:lnTo>
                    <a:pt x="2915539" y="2242820"/>
                  </a:lnTo>
                  <a:lnTo>
                    <a:pt x="2552700" y="1901698"/>
                  </a:lnTo>
                  <a:cubicBezTo>
                    <a:pt x="2548382" y="1897634"/>
                    <a:pt x="2546731" y="1891665"/>
                    <a:pt x="2548255" y="1885950"/>
                  </a:cubicBezTo>
                  <a:cubicBezTo>
                    <a:pt x="2600071" y="1694815"/>
                    <a:pt x="2600071" y="1493266"/>
                    <a:pt x="2548255" y="1302004"/>
                  </a:cubicBezTo>
                  <a:cubicBezTo>
                    <a:pt x="2546731" y="1296289"/>
                    <a:pt x="2548382" y="1290320"/>
                    <a:pt x="2552700" y="1286256"/>
                  </a:cubicBezTo>
                  <a:lnTo>
                    <a:pt x="2915666" y="945261"/>
                  </a:lnTo>
                  <a:lnTo>
                    <a:pt x="2926588" y="956818"/>
                  </a:lnTo>
                  <a:lnTo>
                    <a:pt x="2912872" y="964692"/>
                  </a:lnTo>
                  <a:lnTo>
                    <a:pt x="2737485" y="660781"/>
                  </a:lnTo>
                  <a:lnTo>
                    <a:pt x="2751201" y="652907"/>
                  </a:lnTo>
                  <a:lnTo>
                    <a:pt x="2755773" y="668147"/>
                  </a:lnTo>
                  <a:lnTo>
                    <a:pt x="2278888" y="811911"/>
                  </a:lnTo>
                  <a:close/>
                </a:path>
              </a:pathLst>
            </a:custGeom>
            <a:solidFill>
              <a:srgbClr val="FFFFFF"/>
            </a:solidFill>
          </p:spPr>
          <p:txBody>
            <a:bodyPr/>
            <a:lstStyle/>
            <a:p>
              <a:endParaRPr lang="en-US" sz="1200"/>
            </a:p>
          </p:txBody>
        </p:sp>
      </p:grpSp>
      <p:grpSp>
        <p:nvGrpSpPr>
          <p:cNvPr id="12" name="Group 12"/>
          <p:cNvGrpSpPr/>
          <p:nvPr/>
        </p:nvGrpSpPr>
        <p:grpSpPr>
          <a:xfrm>
            <a:off x="1050080" y="3030918"/>
            <a:ext cx="844597" cy="839521"/>
            <a:chOff x="0" y="0"/>
            <a:chExt cx="1636302" cy="1626470"/>
          </a:xfrm>
        </p:grpSpPr>
        <p:sp>
          <p:nvSpPr>
            <p:cNvPr id="13" name="Freeform 13"/>
            <p:cNvSpPr/>
            <p:nvPr/>
          </p:nvSpPr>
          <p:spPr>
            <a:xfrm>
              <a:off x="0" y="0"/>
              <a:ext cx="1636302" cy="1626470"/>
            </a:xfrm>
            <a:custGeom>
              <a:avLst/>
              <a:gdLst/>
              <a:ahLst/>
              <a:cxnLst/>
              <a:rect l="l" t="t" r="r" b="b"/>
              <a:pathLst>
                <a:path w="1636302" h="1626470">
                  <a:moveTo>
                    <a:pt x="0" y="0"/>
                  </a:moveTo>
                  <a:lnTo>
                    <a:pt x="1636302" y="0"/>
                  </a:lnTo>
                  <a:lnTo>
                    <a:pt x="1636302" y="1626470"/>
                  </a:lnTo>
                  <a:lnTo>
                    <a:pt x="0" y="1626470"/>
                  </a:lnTo>
                  <a:close/>
                </a:path>
              </a:pathLst>
            </a:custGeom>
            <a:solidFill>
              <a:srgbClr val="000000">
                <a:alpha val="0"/>
              </a:srgbClr>
            </a:solidFill>
          </p:spPr>
          <p:txBody>
            <a:bodyPr/>
            <a:lstStyle/>
            <a:p>
              <a:endParaRPr lang="en-US" sz="1200"/>
            </a:p>
          </p:txBody>
        </p:sp>
        <p:sp>
          <p:nvSpPr>
            <p:cNvPr id="14" name="TextBox 14"/>
            <p:cNvSpPr txBox="1"/>
            <p:nvPr/>
          </p:nvSpPr>
          <p:spPr>
            <a:xfrm>
              <a:off x="0" y="19050"/>
              <a:ext cx="1636302" cy="1607420"/>
            </a:xfrm>
            <a:prstGeom prst="rect">
              <a:avLst/>
            </a:prstGeom>
          </p:spPr>
          <p:txBody>
            <a:bodyPr lIns="0" tIns="0" rIns="0" bIns="0" rtlCol="0" anchor="ctr"/>
            <a:lstStyle/>
            <a:p>
              <a:pPr algn="ctr">
                <a:lnSpc>
                  <a:spcPts val="1449"/>
                </a:lnSpc>
              </a:pPr>
              <a:r>
                <a:rPr lang="en-US" sz="1342">
                  <a:solidFill>
                    <a:srgbClr val="FFFFFF"/>
                  </a:solidFill>
                  <a:latin typeface="Arial Nova Light"/>
                  <a:ea typeface="Arial Nova Light"/>
                  <a:cs typeface="Arial Nova Light"/>
                  <a:sym typeface="Arial Nova Light"/>
                </a:rPr>
                <a:t>Host </a:t>
              </a:r>
            </a:p>
            <a:p>
              <a:pPr algn="ctr">
                <a:lnSpc>
                  <a:spcPts val="1449"/>
                </a:lnSpc>
              </a:pPr>
              <a:r>
                <a:rPr lang="en-US" sz="1342">
                  <a:solidFill>
                    <a:srgbClr val="FFFFFF"/>
                  </a:solidFill>
                  <a:latin typeface="Arial Nova Light"/>
                  <a:ea typeface="Arial Nova Light"/>
                  <a:cs typeface="Arial Nova Light"/>
                  <a:sym typeface="Arial Nova Light"/>
                </a:rPr>
                <a:t>Modulated</a:t>
              </a:r>
            </a:p>
          </p:txBody>
        </p:sp>
      </p:grpSp>
      <p:grpSp>
        <p:nvGrpSpPr>
          <p:cNvPr id="15" name="Group 15"/>
          <p:cNvGrpSpPr/>
          <p:nvPr/>
        </p:nvGrpSpPr>
        <p:grpSpPr>
          <a:xfrm rot="-900000">
            <a:off x="1564441" y="1457598"/>
            <a:ext cx="1650800" cy="1650800"/>
            <a:chOff x="0" y="0"/>
            <a:chExt cx="3198222" cy="3198222"/>
          </a:xfrm>
        </p:grpSpPr>
        <p:sp>
          <p:nvSpPr>
            <p:cNvPr id="16" name="Freeform 16"/>
            <p:cNvSpPr/>
            <p:nvPr/>
          </p:nvSpPr>
          <p:spPr>
            <a:xfrm>
              <a:off x="173990" y="52705"/>
              <a:ext cx="2850261" cy="3092450"/>
            </a:xfrm>
            <a:custGeom>
              <a:avLst/>
              <a:gdLst/>
              <a:ahLst/>
              <a:cxnLst/>
              <a:rect l="l" t="t" r="r" b="b"/>
              <a:pathLst>
                <a:path w="2850261" h="3092450">
                  <a:moveTo>
                    <a:pt x="2211197" y="765175"/>
                  </a:moveTo>
                  <a:lnTo>
                    <a:pt x="2678303" y="624332"/>
                  </a:lnTo>
                  <a:lnTo>
                    <a:pt x="2850261" y="922020"/>
                  </a:lnTo>
                  <a:lnTo>
                    <a:pt x="2494788" y="1256157"/>
                  </a:lnTo>
                  <a:cubicBezTo>
                    <a:pt x="2546350" y="1446149"/>
                    <a:pt x="2546350" y="1646428"/>
                    <a:pt x="2494788" y="1836420"/>
                  </a:cubicBezTo>
                  <a:lnTo>
                    <a:pt x="2850261" y="2170557"/>
                  </a:lnTo>
                  <a:lnTo>
                    <a:pt x="2678303" y="2468245"/>
                  </a:lnTo>
                  <a:lnTo>
                    <a:pt x="2211197" y="2327402"/>
                  </a:lnTo>
                  <a:cubicBezTo>
                    <a:pt x="2072386" y="2466975"/>
                    <a:pt x="1899031" y="2567178"/>
                    <a:pt x="1708658" y="2617470"/>
                  </a:cubicBezTo>
                  <a:lnTo>
                    <a:pt x="1597025" y="3092450"/>
                  </a:lnTo>
                  <a:lnTo>
                    <a:pt x="1253236" y="3092450"/>
                  </a:lnTo>
                  <a:lnTo>
                    <a:pt x="1141603" y="2617470"/>
                  </a:lnTo>
                  <a:cubicBezTo>
                    <a:pt x="951357" y="2567051"/>
                    <a:pt x="777875" y="2466975"/>
                    <a:pt x="639064" y="2327402"/>
                  </a:cubicBezTo>
                  <a:lnTo>
                    <a:pt x="171831" y="2468499"/>
                  </a:lnTo>
                  <a:lnTo>
                    <a:pt x="0" y="2170684"/>
                  </a:lnTo>
                  <a:lnTo>
                    <a:pt x="355473" y="1836547"/>
                  </a:lnTo>
                  <a:cubicBezTo>
                    <a:pt x="303911" y="1646555"/>
                    <a:pt x="303911" y="1446276"/>
                    <a:pt x="355473" y="1256284"/>
                  </a:cubicBezTo>
                  <a:lnTo>
                    <a:pt x="0" y="922147"/>
                  </a:lnTo>
                  <a:lnTo>
                    <a:pt x="171831" y="624332"/>
                  </a:lnTo>
                  <a:lnTo>
                    <a:pt x="639064" y="765175"/>
                  </a:lnTo>
                  <a:cubicBezTo>
                    <a:pt x="777875" y="625475"/>
                    <a:pt x="951230" y="525399"/>
                    <a:pt x="1141603" y="474980"/>
                  </a:cubicBezTo>
                  <a:lnTo>
                    <a:pt x="1253236" y="0"/>
                  </a:lnTo>
                  <a:lnTo>
                    <a:pt x="1597025" y="0"/>
                  </a:lnTo>
                  <a:lnTo>
                    <a:pt x="1708658" y="474980"/>
                  </a:lnTo>
                  <a:cubicBezTo>
                    <a:pt x="1898904" y="525399"/>
                    <a:pt x="2072386" y="625475"/>
                    <a:pt x="2211197" y="765048"/>
                  </a:cubicBezTo>
                  <a:close/>
                </a:path>
              </a:pathLst>
            </a:custGeom>
            <a:solidFill>
              <a:srgbClr val="001536"/>
            </a:solidFill>
          </p:spPr>
          <p:txBody>
            <a:bodyPr/>
            <a:lstStyle/>
            <a:p>
              <a:endParaRPr lang="en-US" sz="1200"/>
            </a:p>
          </p:txBody>
        </p:sp>
        <p:sp>
          <p:nvSpPr>
            <p:cNvPr id="17" name="Freeform 17"/>
            <p:cNvSpPr/>
            <p:nvPr/>
          </p:nvSpPr>
          <p:spPr>
            <a:xfrm>
              <a:off x="156464" y="36957"/>
              <a:ext cx="2885186" cy="3123946"/>
            </a:xfrm>
            <a:custGeom>
              <a:avLst/>
              <a:gdLst/>
              <a:ahLst/>
              <a:cxnLst/>
              <a:rect l="l" t="t" r="r" b="b"/>
              <a:pathLst>
                <a:path w="2885186" h="3123946">
                  <a:moveTo>
                    <a:pt x="2224151" y="765683"/>
                  </a:moveTo>
                  <a:lnTo>
                    <a:pt x="2691257" y="624840"/>
                  </a:lnTo>
                  <a:cubicBezTo>
                    <a:pt x="2698369" y="622681"/>
                    <a:pt x="2705862" y="625729"/>
                    <a:pt x="2709545" y="632079"/>
                  </a:cubicBezTo>
                  <a:lnTo>
                    <a:pt x="2881503" y="929767"/>
                  </a:lnTo>
                  <a:cubicBezTo>
                    <a:pt x="2885186" y="936117"/>
                    <a:pt x="2884043" y="944245"/>
                    <a:pt x="2878582" y="949325"/>
                  </a:cubicBezTo>
                  <a:lnTo>
                    <a:pt x="2523109" y="1283462"/>
                  </a:lnTo>
                  <a:lnTo>
                    <a:pt x="2512187" y="1271905"/>
                  </a:lnTo>
                  <a:lnTo>
                    <a:pt x="2527554" y="1267714"/>
                  </a:lnTo>
                  <a:cubicBezTo>
                    <a:pt x="2579878" y="1460373"/>
                    <a:pt x="2579878" y="1663573"/>
                    <a:pt x="2527554" y="1856232"/>
                  </a:cubicBezTo>
                  <a:lnTo>
                    <a:pt x="2512187" y="1852041"/>
                  </a:lnTo>
                  <a:lnTo>
                    <a:pt x="2523109" y="1840484"/>
                  </a:lnTo>
                  <a:lnTo>
                    <a:pt x="2878582" y="2174621"/>
                  </a:lnTo>
                  <a:cubicBezTo>
                    <a:pt x="2883916" y="2179701"/>
                    <a:pt x="2885186" y="2187702"/>
                    <a:pt x="2881503" y="2194179"/>
                  </a:cubicBezTo>
                  <a:lnTo>
                    <a:pt x="2709545" y="2491867"/>
                  </a:lnTo>
                  <a:cubicBezTo>
                    <a:pt x="2705862" y="2498217"/>
                    <a:pt x="2698242" y="2501265"/>
                    <a:pt x="2691257" y="2499106"/>
                  </a:cubicBezTo>
                  <a:lnTo>
                    <a:pt x="2224151" y="2358263"/>
                  </a:lnTo>
                  <a:lnTo>
                    <a:pt x="2228723" y="2343023"/>
                  </a:lnTo>
                  <a:lnTo>
                    <a:pt x="2240026" y="2354199"/>
                  </a:lnTo>
                  <a:cubicBezTo>
                    <a:pt x="2099310" y="2495804"/>
                    <a:pt x="1923288" y="2597404"/>
                    <a:pt x="1730248" y="2648458"/>
                  </a:cubicBezTo>
                  <a:lnTo>
                    <a:pt x="1726184" y="2633091"/>
                  </a:lnTo>
                  <a:lnTo>
                    <a:pt x="1741678" y="2636774"/>
                  </a:lnTo>
                  <a:lnTo>
                    <a:pt x="1630045" y="3111754"/>
                  </a:lnTo>
                  <a:cubicBezTo>
                    <a:pt x="1628394" y="3118866"/>
                    <a:pt x="1621917" y="3123946"/>
                    <a:pt x="1614551" y="3123946"/>
                  </a:cubicBezTo>
                  <a:lnTo>
                    <a:pt x="1270762" y="3123946"/>
                  </a:lnTo>
                  <a:cubicBezTo>
                    <a:pt x="1263396" y="3123946"/>
                    <a:pt x="1257046" y="3118866"/>
                    <a:pt x="1255268" y="3111754"/>
                  </a:cubicBezTo>
                  <a:lnTo>
                    <a:pt x="1143635" y="2636774"/>
                  </a:lnTo>
                  <a:cubicBezTo>
                    <a:pt x="1142492" y="2632075"/>
                    <a:pt x="1143635" y="2627122"/>
                    <a:pt x="1146683" y="2623312"/>
                  </a:cubicBezTo>
                  <a:cubicBezTo>
                    <a:pt x="1149731" y="2619502"/>
                    <a:pt x="1154303" y="2617343"/>
                    <a:pt x="1159129" y="2617343"/>
                  </a:cubicBezTo>
                  <a:lnTo>
                    <a:pt x="1159129" y="2633218"/>
                  </a:lnTo>
                  <a:lnTo>
                    <a:pt x="1155065" y="2648585"/>
                  </a:lnTo>
                  <a:cubicBezTo>
                    <a:pt x="962025" y="2597531"/>
                    <a:pt x="786130" y="2495931"/>
                    <a:pt x="645287" y="2354326"/>
                  </a:cubicBezTo>
                  <a:lnTo>
                    <a:pt x="656590" y="2343150"/>
                  </a:lnTo>
                  <a:lnTo>
                    <a:pt x="661162" y="2358390"/>
                  </a:lnTo>
                  <a:lnTo>
                    <a:pt x="194056" y="2499360"/>
                  </a:lnTo>
                  <a:cubicBezTo>
                    <a:pt x="186944" y="2501519"/>
                    <a:pt x="179451" y="2498471"/>
                    <a:pt x="175768" y="2492121"/>
                  </a:cubicBezTo>
                  <a:lnTo>
                    <a:pt x="3810" y="2194433"/>
                  </a:lnTo>
                  <a:cubicBezTo>
                    <a:pt x="127" y="2188083"/>
                    <a:pt x="1270" y="2179955"/>
                    <a:pt x="6731" y="2174875"/>
                  </a:cubicBezTo>
                  <a:lnTo>
                    <a:pt x="362204" y="1840738"/>
                  </a:lnTo>
                  <a:lnTo>
                    <a:pt x="373126" y="1852295"/>
                  </a:lnTo>
                  <a:lnTo>
                    <a:pt x="357759" y="1856486"/>
                  </a:lnTo>
                  <a:cubicBezTo>
                    <a:pt x="305435" y="1663827"/>
                    <a:pt x="305435" y="1460627"/>
                    <a:pt x="357759" y="1267968"/>
                  </a:cubicBezTo>
                  <a:lnTo>
                    <a:pt x="373126" y="1272159"/>
                  </a:lnTo>
                  <a:lnTo>
                    <a:pt x="362204" y="1283716"/>
                  </a:lnTo>
                  <a:lnTo>
                    <a:pt x="6604" y="949452"/>
                  </a:lnTo>
                  <a:cubicBezTo>
                    <a:pt x="1270" y="944372"/>
                    <a:pt x="0" y="936371"/>
                    <a:pt x="3683" y="929894"/>
                  </a:cubicBezTo>
                  <a:lnTo>
                    <a:pt x="175641" y="632206"/>
                  </a:lnTo>
                  <a:cubicBezTo>
                    <a:pt x="179324" y="625856"/>
                    <a:pt x="186944" y="622808"/>
                    <a:pt x="193929" y="624967"/>
                  </a:cubicBezTo>
                  <a:lnTo>
                    <a:pt x="661162" y="765683"/>
                  </a:lnTo>
                  <a:lnTo>
                    <a:pt x="656590" y="780923"/>
                  </a:lnTo>
                  <a:lnTo>
                    <a:pt x="640715" y="780923"/>
                  </a:lnTo>
                  <a:cubicBezTo>
                    <a:pt x="640715" y="776732"/>
                    <a:pt x="642366" y="772668"/>
                    <a:pt x="645287" y="769747"/>
                  </a:cubicBezTo>
                  <a:cubicBezTo>
                    <a:pt x="786003" y="628142"/>
                    <a:pt x="962025" y="526542"/>
                    <a:pt x="1155065" y="475488"/>
                  </a:cubicBezTo>
                  <a:lnTo>
                    <a:pt x="1159129" y="490855"/>
                  </a:lnTo>
                  <a:lnTo>
                    <a:pt x="1143635" y="487172"/>
                  </a:lnTo>
                  <a:lnTo>
                    <a:pt x="1255268" y="12192"/>
                  </a:lnTo>
                  <a:cubicBezTo>
                    <a:pt x="1256919" y="5080"/>
                    <a:pt x="1263396" y="0"/>
                    <a:pt x="1270762" y="0"/>
                  </a:cubicBezTo>
                  <a:lnTo>
                    <a:pt x="1614551" y="0"/>
                  </a:lnTo>
                  <a:cubicBezTo>
                    <a:pt x="1621917" y="0"/>
                    <a:pt x="1628267" y="5080"/>
                    <a:pt x="1630045" y="12192"/>
                  </a:cubicBezTo>
                  <a:lnTo>
                    <a:pt x="1741678" y="487172"/>
                  </a:lnTo>
                  <a:lnTo>
                    <a:pt x="1726184" y="490855"/>
                  </a:lnTo>
                  <a:lnTo>
                    <a:pt x="1730248" y="475488"/>
                  </a:lnTo>
                  <a:cubicBezTo>
                    <a:pt x="1923288" y="526542"/>
                    <a:pt x="2099183" y="628142"/>
                    <a:pt x="2240026" y="769747"/>
                  </a:cubicBezTo>
                  <a:lnTo>
                    <a:pt x="2228723" y="780923"/>
                  </a:lnTo>
                  <a:lnTo>
                    <a:pt x="2224151" y="765683"/>
                  </a:lnTo>
                  <a:moveTo>
                    <a:pt x="2233295" y="796036"/>
                  </a:moveTo>
                  <a:cubicBezTo>
                    <a:pt x="2227707" y="797687"/>
                    <a:pt x="2221611" y="796163"/>
                    <a:pt x="2217420" y="791972"/>
                  </a:cubicBezTo>
                  <a:cubicBezTo>
                    <a:pt x="2080641" y="654304"/>
                    <a:pt x="1909699" y="555625"/>
                    <a:pt x="1722120" y="505968"/>
                  </a:cubicBezTo>
                  <a:cubicBezTo>
                    <a:pt x="1716405" y="504444"/>
                    <a:pt x="1712087" y="499999"/>
                    <a:pt x="1710690" y="494284"/>
                  </a:cubicBezTo>
                  <a:lnTo>
                    <a:pt x="1599057" y="19304"/>
                  </a:lnTo>
                  <a:lnTo>
                    <a:pt x="1614551" y="15621"/>
                  </a:lnTo>
                  <a:lnTo>
                    <a:pt x="1614551" y="31623"/>
                  </a:lnTo>
                  <a:lnTo>
                    <a:pt x="1270762" y="31623"/>
                  </a:lnTo>
                  <a:lnTo>
                    <a:pt x="1270762" y="15748"/>
                  </a:lnTo>
                  <a:lnTo>
                    <a:pt x="1286256" y="19431"/>
                  </a:lnTo>
                  <a:lnTo>
                    <a:pt x="1174623" y="494411"/>
                  </a:lnTo>
                  <a:cubicBezTo>
                    <a:pt x="1173226" y="500126"/>
                    <a:pt x="1168908" y="504571"/>
                    <a:pt x="1163193" y="506095"/>
                  </a:cubicBezTo>
                  <a:cubicBezTo>
                    <a:pt x="975614" y="555752"/>
                    <a:pt x="804672" y="654431"/>
                    <a:pt x="667893" y="792099"/>
                  </a:cubicBezTo>
                  <a:lnTo>
                    <a:pt x="656590" y="780923"/>
                  </a:lnTo>
                  <a:lnTo>
                    <a:pt x="672465" y="780923"/>
                  </a:lnTo>
                  <a:cubicBezTo>
                    <a:pt x="672465" y="786003"/>
                    <a:pt x="670052" y="790702"/>
                    <a:pt x="666115" y="793623"/>
                  </a:cubicBezTo>
                  <a:cubicBezTo>
                    <a:pt x="662178" y="796544"/>
                    <a:pt x="656844" y="797560"/>
                    <a:pt x="652018" y="796036"/>
                  </a:cubicBezTo>
                  <a:lnTo>
                    <a:pt x="184785" y="655320"/>
                  </a:lnTo>
                  <a:lnTo>
                    <a:pt x="189357" y="640080"/>
                  </a:lnTo>
                  <a:lnTo>
                    <a:pt x="203073" y="647954"/>
                  </a:lnTo>
                  <a:lnTo>
                    <a:pt x="31242" y="945769"/>
                  </a:lnTo>
                  <a:lnTo>
                    <a:pt x="17526" y="937895"/>
                  </a:lnTo>
                  <a:lnTo>
                    <a:pt x="28448" y="926338"/>
                  </a:lnTo>
                  <a:lnTo>
                    <a:pt x="383921" y="1260475"/>
                  </a:lnTo>
                  <a:cubicBezTo>
                    <a:pt x="388239" y="1264539"/>
                    <a:pt x="389890" y="1270508"/>
                    <a:pt x="388366" y="1276223"/>
                  </a:cubicBezTo>
                  <a:cubicBezTo>
                    <a:pt x="337566" y="1463548"/>
                    <a:pt x="337566" y="1660906"/>
                    <a:pt x="388366" y="1848231"/>
                  </a:cubicBezTo>
                  <a:cubicBezTo>
                    <a:pt x="389890" y="1853946"/>
                    <a:pt x="388239" y="1859915"/>
                    <a:pt x="383921" y="1863979"/>
                  </a:cubicBezTo>
                  <a:lnTo>
                    <a:pt x="28448" y="2197989"/>
                  </a:lnTo>
                  <a:lnTo>
                    <a:pt x="17526" y="2186432"/>
                  </a:lnTo>
                  <a:lnTo>
                    <a:pt x="31242" y="2178558"/>
                  </a:lnTo>
                  <a:lnTo>
                    <a:pt x="203200" y="2476246"/>
                  </a:lnTo>
                  <a:lnTo>
                    <a:pt x="189484" y="2484120"/>
                  </a:lnTo>
                  <a:lnTo>
                    <a:pt x="184912" y="2468880"/>
                  </a:lnTo>
                  <a:lnTo>
                    <a:pt x="652018" y="2328037"/>
                  </a:lnTo>
                  <a:cubicBezTo>
                    <a:pt x="657606" y="2326386"/>
                    <a:pt x="663702" y="2327910"/>
                    <a:pt x="667893" y="2332101"/>
                  </a:cubicBezTo>
                  <a:cubicBezTo>
                    <a:pt x="804672" y="2469769"/>
                    <a:pt x="975614" y="2568448"/>
                    <a:pt x="1163193" y="2618105"/>
                  </a:cubicBezTo>
                  <a:cubicBezTo>
                    <a:pt x="1170940" y="2620137"/>
                    <a:pt x="1175893" y="2627630"/>
                    <a:pt x="1174877" y="2635504"/>
                  </a:cubicBezTo>
                  <a:cubicBezTo>
                    <a:pt x="1173861" y="2643378"/>
                    <a:pt x="1167130" y="2649347"/>
                    <a:pt x="1159129" y="2649347"/>
                  </a:cubicBezTo>
                  <a:lnTo>
                    <a:pt x="1159129" y="2633472"/>
                  </a:lnTo>
                  <a:lnTo>
                    <a:pt x="1174623" y="2629789"/>
                  </a:lnTo>
                  <a:lnTo>
                    <a:pt x="1286256" y="3104769"/>
                  </a:lnTo>
                  <a:lnTo>
                    <a:pt x="1270762" y="3108452"/>
                  </a:lnTo>
                  <a:lnTo>
                    <a:pt x="1270762" y="3092577"/>
                  </a:lnTo>
                  <a:lnTo>
                    <a:pt x="1614551" y="3092577"/>
                  </a:lnTo>
                  <a:lnTo>
                    <a:pt x="1614551" y="3108452"/>
                  </a:lnTo>
                  <a:lnTo>
                    <a:pt x="1599057" y="3104769"/>
                  </a:lnTo>
                  <a:lnTo>
                    <a:pt x="1710690" y="2629789"/>
                  </a:lnTo>
                  <a:cubicBezTo>
                    <a:pt x="1712087" y="2624074"/>
                    <a:pt x="1716405" y="2619629"/>
                    <a:pt x="1722120" y="2618105"/>
                  </a:cubicBezTo>
                  <a:cubicBezTo>
                    <a:pt x="1909699" y="2568448"/>
                    <a:pt x="2080641" y="2469769"/>
                    <a:pt x="2217420" y="2332101"/>
                  </a:cubicBezTo>
                  <a:cubicBezTo>
                    <a:pt x="2221611" y="2327910"/>
                    <a:pt x="2227707" y="2326386"/>
                    <a:pt x="2233295" y="2328037"/>
                  </a:cubicBezTo>
                  <a:lnTo>
                    <a:pt x="2700401" y="2468880"/>
                  </a:lnTo>
                  <a:lnTo>
                    <a:pt x="2695829" y="2484120"/>
                  </a:lnTo>
                  <a:lnTo>
                    <a:pt x="2682113" y="2476246"/>
                  </a:lnTo>
                  <a:lnTo>
                    <a:pt x="2854071" y="2178558"/>
                  </a:lnTo>
                  <a:lnTo>
                    <a:pt x="2867787" y="2186432"/>
                  </a:lnTo>
                  <a:lnTo>
                    <a:pt x="2856865" y="2197989"/>
                  </a:lnTo>
                  <a:lnTo>
                    <a:pt x="2501392" y="1863852"/>
                  </a:lnTo>
                  <a:cubicBezTo>
                    <a:pt x="2497074" y="1859788"/>
                    <a:pt x="2495423" y="1853819"/>
                    <a:pt x="2496947" y="1848104"/>
                  </a:cubicBezTo>
                  <a:cubicBezTo>
                    <a:pt x="2547747" y="1660779"/>
                    <a:pt x="2547747" y="1463421"/>
                    <a:pt x="2496947" y="1276096"/>
                  </a:cubicBezTo>
                  <a:cubicBezTo>
                    <a:pt x="2495423" y="1270381"/>
                    <a:pt x="2497074" y="1264412"/>
                    <a:pt x="2501392" y="1260348"/>
                  </a:cubicBezTo>
                  <a:lnTo>
                    <a:pt x="2856865" y="926211"/>
                  </a:lnTo>
                  <a:lnTo>
                    <a:pt x="2867787" y="937768"/>
                  </a:lnTo>
                  <a:lnTo>
                    <a:pt x="2854071" y="945642"/>
                  </a:lnTo>
                  <a:lnTo>
                    <a:pt x="2682113" y="647954"/>
                  </a:lnTo>
                  <a:lnTo>
                    <a:pt x="2695829" y="640080"/>
                  </a:lnTo>
                  <a:lnTo>
                    <a:pt x="2700401" y="655320"/>
                  </a:lnTo>
                  <a:lnTo>
                    <a:pt x="2233295" y="796163"/>
                  </a:lnTo>
                  <a:close/>
                </a:path>
              </a:pathLst>
            </a:custGeom>
            <a:solidFill>
              <a:srgbClr val="FFFFFF"/>
            </a:solidFill>
          </p:spPr>
          <p:txBody>
            <a:bodyPr/>
            <a:lstStyle/>
            <a:p>
              <a:endParaRPr lang="en-US" sz="1200"/>
            </a:p>
          </p:txBody>
        </p:sp>
      </p:grpSp>
      <p:grpSp>
        <p:nvGrpSpPr>
          <p:cNvPr id="18" name="Group 18"/>
          <p:cNvGrpSpPr/>
          <p:nvPr/>
        </p:nvGrpSpPr>
        <p:grpSpPr>
          <a:xfrm>
            <a:off x="1922915" y="1816073"/>
            <a:ext cx="933851" cy="933851"/>
            <a:chOff x="0" y="0"/>
            <a:chExt cx="1809222" cy="1809222"/>
          </a:xfrm>
        </p:grpSpPr>
        <p:sp>
          <p:nvSpPr>
            <p:cNvPr id="19" name="Freeform 19"/>
            <p:cNvSpPr/>
            <p:nvPr/>
          </p:nvSpPr>
          <p:spPr>
            <a:xfrm>
              <a:off x="0" y="0"/>
              <a:ext cx="1809222" cy="1809222"/>
            </a:xfrm>
            <a:custGeom>
              <a:avLst/>
              <a:gdLst/>
              <a:ahLst/>
              <a:cxnLst/>
              <a:rect l="l" t="t" r="r" b="b"/>
              <a:pathLst>
                <a:path w="1809222" h="1809222">
                  <a:moveTo>
                    <a:pt x="0" y="0"/>
                  </a:moveTo>
                  <a:lnTo>
                    <a:pt x="1809222" y="0"/>
                  </a:lnTo>
                  <a:lnTo>
                    <a:pt x="1809222" y="1809222"/>
                  </a:lnTo>
                  <a:lnTo>
                    <a:pt x="0" y="1809222"/>
                  </a:lnTo>
                  <a:close/>
                </a:path>
              </a:pathLst>
            </a:custGeom>
            <a:solidFill>
              <a:srgbClr val="000000">
                <a:alpha val="0"/>
              </a:srgbClr>
            </a:solidFill>
          </p:spPr>
          <p:txBody>
            <a:bodyPr/>
            <a:lstStyle/>
            <a:p>
              <a:endParaRPr lang="en-US" sz="1200"/>
            </a:p>
          </p:txBody>
        </p:sp>
        <p:sp>
          <p:nvSpPr>
            <p:cNvPr id="20" name="TextBox 20"/>
            <p:cNvSpPr txBox="1"/>
            <p:nvPr/>
          </p:nvSpPr>
          <p:spPr>
            <a:xfrm>
              <a:off x="0" y="19050"/>
              <a:ext cx="1809222" cy="1790172"/>
            </a:xfrm>
            <a:prstGeom prst="rect">
              <a:avLst/>
            </a:prstGeom>
          </p:spPr>
          <p:txBody>
            <a:bodyPr lIns="0" tIns="0" rIns="0" bIns="0" rtlCol="0" anchor="ctr"/>
            <a:lstStyle/>
            <a:p>
              <a:pPr algn="ctr">
                <a:lnSpc>
                  <a:spcPts val="1449"/>
                </a:lnSpc>
              </a:pPr>
              <a:r>
                <a:rPr lang="en-US" sz="1342" b="1">
                  <a:solidFill>
                    <a:srgbClr val="FFFFFF"/>
                  </a:solidFill>
                  <a:latin typeface="Arial Nova Bold"/>
                  <a:ea typeface="Arial Nova Bold"/>
                  <a:cs typeface="Arial Nova Bold"/>
                  <a:sym typeface="Arial Nova Bold"/>
                </a:rPr>
                <a:t>Biofilm </a:t>
              </a:r>
            </a:p>
            <a:p>
              <a:pPr algn="ctr">
                <a:lnSpc>
                  <a:spcPts val="1449"/>
                </a:lnSpc>
              </a:pPr>
              <a:r>
                <a:rPr lang="en-US" sz="1342" b="1">
                  <a:solidFill>
                    <a:srgbClr val="FFFFFF"/>
                  </a:solidFill>
                  <a:latin typeface="Arial Nova Bold"/>
                  <a:ea typeface="Arial Nova Bold"/>
                  <a:cs typeface="Arial Nova Bold"/>
                  <a:sym typeface="Arial Nova Bold"/>
                </a:rPr>
                <a:t>Mediated</a:t>
              </a:r>
            </a:p>
          </p:txBody>
        </p:sp>
      </p:grpSp>
      <p:grpSp>
        <p:nvGrpSpPr>
          <p:cNvPr id="21" name="Group 21"/>
          <p:cNvGrpSpPr/>
          <p:nvPr/>
        </p:nvGrpSpPr>
        <p:grpSpPr>
          <a:xfrm>
            <a:off x="1794704" y="2813639"/>
            <a:ext cx="2935881" cy="2935881"/>
            <a:chOff x="0" y="0"/>
            <a:chExt cx="5687910" cy="5687910"/>
          </a:xfrm>
        </p:grpSpPr>
        <p:sp>
          <p:nvSpPr>
            <p:cNvPr id="22" name="Freeform 22"/>
            <p:cNvSpPr/>
            <p:nvPr/>
          </p:nvSpPr>
          <p:spPr>
            <a:xfrm>
              <a:off x="2587879" y="84328"/>
              <a:ext cx="3132709" cy="4677410"/>
            </a:xfrm>
            <a:custGeom>
              <a:avLst/>
              <a:gdLst/>
              <a:ahLst/>
              <a:cxnLst/>
              <a:rect l="l" t="t" r="r" b="b"/>
              <a:pathLst>
                <a:path w="3132709" h="4677410">
                  <a:moveTo>
                    <a:pt x="0" y="105791"/>
                  </a:moveTo>
                  <a:cubicBezTo>
                    <a:pt x="1095629" y="0"/>
                    <a:pt x="2143633" y="578485"/>
                    <a:pt x="2638171" y="1561973"/>
                  </a:cubicBezTo>
                  <a:cubicBezTo>
                    <a:pt x="3132709" y="2545461"/>
                    <a:pt x="2971927" y="3731641"/>
                    <a:pt x="2233676" y="4547997"/>
                  </a:cubicBezTo>
                  <a:lnTo>
                    <a:pt x="2354961" y="4677410"/>
                  </a:lnTo>
                  <a:lnTo>
                    <a:pt x="1988185" y="4607941"/>
                  </a:lnTo>
                  <a:lnTo>
                    <a:pt x="1929511" y="4223512"/>
                  </a:lnTo>
                  <a:lnTo>
                    <a:pt x="2050669" y="4352798"/>
                  </a:lnTo>
                  <a:cubicBezTo>
                    <a:pt x="2705735" y="3614928"/>
                    <a:pt x="2842260" y="2551430"/>
                    <a:pt x="2394966" y="1671955"/>
                  </a:cubicBezTo>
                  <a:cubicBezTo>
                    <a:pt x="1947672" y="792480"/>
                    <a:pt x="1007618" y="276352"/>
                    <a:pt x="25527" y="371094"/>
                  </a:cubicBezTo>
                  <a:close/>
                </a:path>
              </a:pathLst>
            </a:custGeom>
            <a:solidFill>
              <a:srgbClr val="0070C0"/>
            </a:solidFill>
          </p:spPr>
          <p:txBody>
            <a:bodyPr/>
            <a:lstStyle/>
            <a:p>
              <a:endParaRPr lang="en-US" sz="1200"/>
            </a:p>
          </p:txBody>
        </p:sp>
      </p:grpSp>
      <p:grpSp>
        <p:nvGrpSpPr>
          <p:cNvPr id="23" name="Group 23"/>
          <p:cNvGrpSpPr/>
          <p:nvPr/>
        </p:nvGrpSpPr>
        <p:grpSpPr>
          <a:xfrm>
            <a:off x="342900" y="2248215"/>
            <a:ext cx="2133101" cy="2133101"/>
            <a:chOff x="0" y="0"/>
            <a:chExt cx="4132622" cy="4132622"/>
          </a:xfrm>
        </p:grpSpPr>
        <p:sp>
          <p:nvSpPr>
            <p:cNvPr id="24" name="Freeform 24"/>
            <p:cNvSpPr/>
            <p:nvPr/>
          </p:nvSpPr>
          <p:spPr>
            <a:xfrm>
              <a:off x="14351" y="324104"/>
              <a:ext cx="1425956" cy="2117598"/>
            </a:xfrm>
            <a:custGeom>
              <a:avLst/>
              <a:gdLst/>
              <a:ahLst/>
              <a:cxnLst/>
              <a:rect l="l" t="t" r="r" b="b"/>
              <a:pathLst>
                <a:path w="1425956" h="2117598">
                  <a:moveTo>
                    <a:pt x="1323086" y="0"/>
                  </a:moveTo>
                  <a:lnTo>
                    <a:pt x="1425956" y="245999"/>
                  </a:lnTo>
                  <a:cubicBezTo>
                    <a:pt x="778891" y="516636"/>
                    <a:pt x="379095" y="1172718"/>
                    <a:pt x="435229" y="1871980"/>
                  </a:cubicBezTo>
                  <a:lnTo>
                    <a:pt x="607695" y="1834261"/>
                  </a:lnTo>
                  <a:lnTo>
                    <a:pt x="337312" y="2117598"/>
                  </a:lnTo>
                  <a:lnTo>
                    <a:pt x="0" y="1967230"/>
                  </a:lnTo>
                  <a:lnTo>
                    <a:pt x="172720" y="1929384"/>
                  </a:lnTo>
                  <a:cubicBezTo>
                    <a:pt x="90424" y="1103376"/>
                    <a:pt x="557149" y="320421"/>
                    <a:pt x="1323086" y="0"/>
                  </a:cubicBezTo>
                  <a:close/>
                </a:path>
              </a:pathLst>
            </a:custGeom>
            <a:solidFill>
              <a:srgbClr val="0070C0"/>
            </a:solidFill>
          </p:spPr>
          <p:txBody>
            <a:bodyPr/>
            <a:lstStyle/>
            <a:p>
              <a:endParaRPr lang="en-US" sz="1200"/>
            </a:p>
          </p:txBody>
        </p:sp>
      </p:grpSp>
      <p:grpSp>
        <p:nvGrpSpPr>
          <p:cNvPr id="25" name="Group 25"/>
          <p:cNvGrpSpPr/>
          <p:nvPr/>
        </p:nvGrpSpPr>
        <p:grpSpPr>
          <a:xfrm>
            <a:off x="1194578" y="1108480"/>
            <a:ext cx="2299913" cy="2299913"/>
            <a:chOff x="0" y="0"/>
            <a:chExt cx="4455800" cy="4455800"/>
          </a:xfrm>
        </p:grpSpPr>
        <p:sp>
          <p:nvSpPr>
            <p:cNvPr id="26" name="Freeform 26"/>
            <p:cNvSpPr/>
            <p:nvPr/>
          </p:nvSpPr>
          <p:spPr>
            <a:xfrm>
              <a:off x="136779" y="715010"/>
              <a:ext cx="870585" cy="1686687"/>
            </a:xfrm>
            <a:custGeom>
              <a:avLst/>
              <a:gdLst/>
              <a:ahLst/>
              <a:cxnLst/>
              <a:rect l="l" t="t" r="r" b="b"/>
              <a:pathLst>
                <a:path w="870585" h="1686687">
                  <a:moveTo>
                    <a:pt x="48387" y="1686687"/>
                  </a:moveTo>
                  <a:cubicBezTo>
                    <a:pt x="0" y="1117854"/>
                    <a:pt x="191008" y="554482"/>
                    <a:pt x="575437" y="132461"/>
                  </a:cubicBezTo>
                  <a:lnTo>
                    <a:pt x="458089" y="0"/>
                  </a:lnTo>
                  <a:lnTo>
                    <a:pt x="820166" y="77978"/>
                  </a:lnTo>
                  <a:lnTo>
                    <a:pt x="870585" y="465582"/>
                  </a:lnTo>
                  <a:lnTo>
                    <a:pt x="753364" y="333248"/>
                  </a:lnTo>
                  <a:cubicBezTo>
                    <a:pt x="431419" y="698246"/>
                    <a:pt x="272796" y="1179068"/>
                    <a:pt x="314071" y="1663954"/>
                  </a:cubicBezTo>
                  <a:close/>
                </a:path>
              </a:pathLst>
            </a:custGeom>
            <a:solidFill>
              <a:srgbClr val="0070C0"/>
            </a:solidFill>
          </p:spPr>
          <p:txBody>
            <a:bodyPr/>
            <a:lstStyle/>
            <a:p>
              <a:endParaRPr lang="en-US" sz="1200"/>
            </a:p>
          </p:txBody>
        </p:sp>
      </p:grpSp>
      <p:grpSp>
        <p:nvGrpSpPr>
          <p:cNvPr id="27" name="Group 27"/>
          <p:cNvGrpSpPr/>
          <p:nvPr/>
        </p:nvGrpSpPr>
        <p:grpSpPr>
          <a:xfrm>
            <a:off x="-289560" y="-304800"/>
            <a:ext cx="12728247" cy="7242328"/>
            <a:chOff x="0" y="0"/>
            <a:chExt cx="2521365" cy="1474109"/>
          </a:xfrm>
          <a:solidFill>
            <a:schemeClr val="tx2">
              <a:alpha val="18000"/>
            </a:schemeClr>
          </a:solidFill>
        </p:grpSpPr>
        <p:sp>
          <p:nvSpPr>
            <p:cNvPr id="28" name="Freeform 28"/>
            <p:cNvSpPr/>
            <p:nvPr/>
          </p:nvSpPr>
          <p:spPr>
            <a:xfrm>
              <a:off x="0" y="0"/>
              <a:ext cx="2521365" cy="1474109"/>
            </a:xfrm>
            <a:custGeom>
              <a:avLst/>
              <a:gdLst/>
              <a:ahLst/>
              <a:cxnLst/>
              <a:rect l="l" t="t" r="r" b="b"/>
              <a:pathLst>
                <a:path w="2521365" h="1474109">
                  <a:moveTo>
                    <a:pt x="41244" y="0"/>
                  </a:moveTo>
                  <a:lnTo>
                    <a:pt x="2480121" y="0"/>
                  </a:lnTo>
                  <a:cubicBezTo>
                    <a:pt x="2502899" y="0"/>
                    <a:pt x="2521365" y="18465"/>
                    <a:pt x="2521365" y="41244"/>
                  </a:cubicBezTo>
                  <a:lnTo>
                    <a:pt x="2521365" y="1432866"/>
                  </a:lnTo>
                  <a:cubicBezTo>
                    <a:pt x="2521365" y="1455644"/>
                    <a:pt x="2502899" y="1474109"/>
                    <a:pt x="2480121" y="1474109"/>
                  </a:cubicBezTo>
                  <a:lnTo>
                    <a:pt x="41244" y="1474109"/>
                  </a:lnTo>
                  <a:cubicBezTo>
                    <a:pt x="18465" y="1474109"/>
                    <a:pt x="0" y="1455644"/>
                    <a:pt x="0" y="1432866"/>
                  </a:cubicBezTo>
                  <a:lnTo>
                    <a:pt x="0" y="41244"/>
                  </a:lnTo>
                  <a:cubicBezTo>
                    <a:pt x="0" y="18465"/>
                    <a:pt x="18465" y="0"/>
                    <a:pt x="41244" y="0"/>
                  </a:cubicBezTo>
                  <a:close/>
                </a:path>
              </a:pathLst>
            </a:custGeom>
            <a:grpFill/>
          </p:spPr>
          <p:txBody>
            <a:bodyPr/>
            <a:lstStyle/>
            <a:p>
              <a:endParaRPr lang="en-US" sz="1200"/>
            </a:p>
          </p:txBody>
        </p:sp>
        <p:sp>
          <p:nvSpPr>
            <p:cNvPr id="29" name="TextBox 29"/>
            <p:cNvSpPr txBox="1"/>
            <p:nvPr/>
          </p:nvSpPr>
          <p:spPr>
            <a:xfrm>
              <a:off x="0" y="19050"/>
              <a:ext cx="2521365" cy="1455059"/>
            </a:xfrm>
            <a:prstGeom prst="rect">
              <a:avLst/>
            </a:prstGeom>
            <a:grpFill/>
          </p:spPr>
          <p:txBody>
            <a:bodyPr lIns="33867" tIns="33867" rIns="33867" bIns="33867" rtlCol="0" anchor="ctr"/>
            <a:lstStyle/>
            <a:p>
              <a:pPr algn="ctr">
                <a:lnSpc>
                  <a:spcPts val="1404"/>
                </a:lnSpc>
              </a:pPr>
              <a:endParaRPr sz="1200"/>
            </a:p>
          </p:txBody>
        </p:sp>
      </p:grpSp>
      <p:sp>
        <p:nvSpPr>
          <p:cNvPr id="30" name="TextBox 30"/>
          <p:cNvSpPr txBox="1"/>
          <p:nvPr/>
        </p:nvSpPr>
        <p:spPr>
          <a:xfrm>
            <a:off x="5526653" y="789365"/>
            <a:ext cx="6349896" cy="3693319"/>
          </a:xfrm>
          <a:prstGeom prst="rect">
            <a:avLst/>
          </a:prstGeom>
        </p:spPr>
        <p:txBody>
          <a:bodyPr wrap="square" lIns="0" tIns="0" rIns="0" bIns="0" rtlCol="0" anchor="t">
            <a:spAutoFit/>
          </a:bodyPr>
          <a:lstStyle/>
          <a:p>
            <a:pPr>
              <a:lnSpc>
                <a:spcPts val="3610"/>
              </a:lnSpc>
            </a:pPr>
            <a:r>
              <a:rPr lang="en-US" sz="3282" b="1" dirty="0">
                <a:solidFill>
                  <a:schemeClr val="bg1"/>
                </a:solidFill>
                <a:latin typeface="Proxima Nova" panose="02000506030000020004" pitchFamily="2" charset="0"/>
                <a:ea typeface="DM Sans 18pt"/>
                <a:cs typeface="DM Sans 18pt"/>
                <a:sym typeface="DM Sans 18pt"/>
              </a:rPr>
              <a:t>“Dental caries is a </a:t>
            </a:r>
          </a:p>
          <a:p>
            <a:pPr marL="914400" lvl="1" indent="-457200">
              <a:lnSpc>
                <a:spcPts val="3610"/>
              </a:lnSpc>
              <a:buFont typeface="Arial" panose="020B0604020202020204" pitchFamily="34" charset="0"/>
              <a:buChar char="•"/>
            </a:pPr>
            <a:r>
              <a:rPr lang="en-US" sz="3282" dirty="0">
                <a:solidFill>
                  <a:schemeClr val="bg1"/>
                </a:solidFill>
                <a:latin typeface="Proxima Nova" panose="02000506030000020004" pitchFamily="2" charset="0"/>
                <a:ea typeface="DM Sans 18pt"/>
                <a:cs typeface="DM Sans 18pt"/>
                <a:sym typeface="DM Sans 18pt"/>
              </a:rPr>
              <a:t>biofilm-mediated</a:t>
            </a:r>
          </a:p>
          <a:p>
            <a:pPr marL="914400" lvl="1" indent="-457200">
              <a:lnSpc>
                <a:spcPts val="3610"/>
              </a:lnSpc>
              <a:buFont typeface="Arial" panose="020B0604020202020204" pitchFamily="34" charset="0"/>
              <a:buChar char="•"/>
            </a:pPr>
            <a:r>
              <a:rPr lang="en-US" sz="3282" dirty="0">
                <a:solidFill>
                  <a:schemeClr val="bg1"/>
                </a:solidFill>
                <a:latin typeface="Proxima Nova" panose="02000506030000020004" pitchFamily="2" charset="0"/>
                <a:ea typeface="DM Sans 18pt"/>
                <a:cs typeface="DM Sans 18pt"/>
                <a:sym typeface="DM Sans 18pt"/>
              </a:rPr>
              <a:t>diet-modulated</a:t>
            </a:r>
          </a:p>
          <a:p>
            <a:pPr marL="914400" lvl="1" indent="-457200">
              <a:lnSpc>
                <a:spcPts val="3610"/>
              </a:lnSpc>
              <a:buFont typeface="Arial" panose="020B0604020202020204" pitchFamily="34" charset="0"/>
              <a:buChar char="•"/>
            </a:pPr>
            <a:r>
              <a:rPr lang="en-US" sz="3282" dirty="0">
                <a:solidFill>
                  <a:schemeClr val="bg1"/>
                </a:solidFill>
                <a:latin typeface="Proxima Nova" panose="02000506030000020004" pitchFamily="2" charset="0"/>
                <a:ea typeface="DM Sans 18pt"/>
                <a:cs typeface="DM Sans 18pt"/>
                <a:sym typeface="DM Sans 18pt"/>
              </a:rPr>
              <a:t>multifactorial</a:t>
            </a:r>
          </a:p>
          <a:p>
            <a:pPr marL="914400" lvl="1" indent="-457200">
              <a:lnSpc>
                <a:spcPts val="3610"/>
              </a:lnSpc>
              <a:buFont typeface="Arial" panose="020B0604020202020204" pitchFamily="34" charset="0"/>
              <a:buChar char="•"/>
            </a:pPr>
            <a:r>
              <a:rPr lang="en-US" sz="3282" dirty="0">
                <a:solidFill>
                  <a:schemeClr val="bg1"/>
                </a:solidFill>
                <a:latin typeface="Proxima Nova" panose="02000506030000020004" pitchFamily="2" charset="0"/>
                <a:ea typeface="DM Sans 18pt"/>
                <a:cs typeface="DM Sans 18pt"/>
                <a:sym typeface="DM Sans 18pt"/>
              </a:rPr>
              <a:t>non-communicable </a:t>
            </a:r>
          </a:p>
          <a:p>
            <a:pPr marL="914400" lvl="1" indent="-457200">
              <a:lnSpc>
                <a:spcPts val="3610"/>
              </a:lnSpc>
              <a:buFont typeface="Arial" panose="020B0604020202020204" pitchFamily="34" charset="0"/>
              <a:buChar char="•"/>
            </a:pPr>
            <a:r>
              <a:rPr lang="en-US" sz="3282" dirty="0">
                <a:solidFill>
                  <a:schemeClr val="bg1"/>
                </a:solidFill>
                <a:latin typeface="Proxima Nova" panose="02000506030000020004" pitchFamily="2" charset="0"/>
                <a:ea typeface="DM Sans 18pt"/>
                <a:cs typeface="DM Sans 18pt"/>
                <a:sym typeface="DM Sans 18pt"/>
              </a:rPr>
              <a:t>dynamic disease </a:t>
            </a:r>
          </a:p>
          <a:p>
            <a:pPr>
              <a:lnSpc>
                <a:spcPts val="3610"/>
              </a:lnSpc>
            </a:pPr>
            <a:r>
              <a:rPr lang="en-US" sz="3282" b="1" dirty="0">
                <a:solidFill>
                  <a:schemeClr val="bg1"/>
                </a:solidFill>
                <a:latin typeface="Proxima Nova" panose="02000506030000020004" pitchFamily="2" charset="0"/>
                <a:ea typeface="DM Sans 18pt"/>
                <a:cs typeface="DM Sans 18pt"/>
                <a:sym typeface="DM Sans 18pt"/>
              </a:rPr>
              <a:t>resulting in net mineral </a:t>
            </a:r>
            <a:br>
              <a:rPr lang="en-US" sz="3282" b="1" dirty="0">
                <a:solidFill>
                  <a:schemeClr val="bg1"/>
                </a:solidFill>
                <a:latin typeface="Proxima Nova" panose="02000506030000020004" pitchFamily="2" charset="0"/>
                <a:ea typeface="DM Sans 18pt"/>
                <a:cs typeface="DM Sans 18pt"/>
                <a:sym typeface="DM Sans 18pt"/>
              </a:rPr>
            </a:br>
            <a:r>
              <a:rPr lang="en-US" sz="3282" b="1" dirty="0">
                <a:solidFill>
                  <a:schemeClr val="bg1"/>
                </a:solidFill>
                <a:latin typeface="Proxima Nova" panose="02000506030000020004" pitchFamily="2" charset="0"/>
                <a:ea typeface="DM Sans 18pt"/>
                <a:cs typeface="DM Sans 18pt"/>
                <a:sym typeface="DM Sans 18pt"/>
              </a:rPr>
              <a:t>loss of dental hard tissues.”</a:t>
            </a:r>
          </a:p>
        </p:txBody>
      </p:sp>
      <p:sp>
        <p:nvSpPr>
          <p:cNvPr id="31" name="TextBox 31"/>
          <p:cNvSpPr txBox="1"/>
          <p:nvPr/>
        </p:nvSpPr>
        <p:spPr>
          <a:xfrm>
            <a:off x="4952068" y="5091765"/>
            <a:ext cx="7035316" cy="976870"/>
          </a:xfrm>
          <a:prstGeom prst="rect">
            <a:avLst/>
          </a:prstGeom>
        </p:spPr>
        <p:txBody>
          <a:bodyPr wrap="square" lIns="0" tIns="0" rIns="0" bIns="0" rtlCol="0" anchor="t">
            <a:spAutoFit/>
          </a:bodyPr>
          <a:lstStyle/>
          <a:p>
            <a:pPr>
              <a:lnSpc>
                <a:spcPts val="1935"/>
              </a:lnSpc>
            </a:pPr>
            <a:r>
              <a:rPr lang="en-US" sz="2400" dirty="0" err="1">
                <a:solidFill>
                  <a:srgbClr val="000000"/>
                </a:solidFill>
                <a:latin typeface="Proxima Nova Light" panose="02000506030000020004" pitchFamily="2" charset="0"/>
                <a:ea typeface="Arial Nova"/>
                <a:cs typeface="Arial Nova"/>
                <a:sym typeface="Arial Nova"/>
              </a:rPr>
              <a:t>Machiulskiene</a:t>
            </a:r>
            <a:r>
              <a:rPr lang="en-US" sz="2400" dirty="0">
                <a:solidFill>
                  <a:srgbClr val="000000"/>
                </a:solidFill>
                <a:latin typeface="Proxima Nova Light" panose="02000506030000020004" pitchFamily="2" charset="0"/>
                <a:ea typeface="Arial Nova"/>
                <a:cs typeface="Arial Nova"/>
                <a:sym typeface="Arial Nova"/>
              </a:rPr>
              <a:t> V, Campus g, Carvalho JC, Dige J, Ekstrand KR et al. Terminology of dental caries and dental caries management: consensus report  by ORCA and IADR. Caries Research 2020. 54(1):7-14.</a:t>
            </a:r>
          </a:p>
        </p:txBody>
      </p:sp>
      <p:grpSp>
        <p:nvGrpSpPr>
          <p:cNvPr id="32" name="Group 2">
            <a:extLst>
              <a:ext uri="{FF2B5EF4-FFF2-40B4-BE49-F238E27FC236}">
                <a16:creationId xmlns:a16="http://schemas.microsoft.com/office/drawing/2014/main" id="{2432477B-4320-63A7-ED1A-92796D28B6D3}"/>
              </a:ext>
            </a:extLst>
          </p:cNvPr>
          <p:cNvGrpSpPr/>
          <p:nvPr/>
        </p:nvGrpSpPr>
        <p:grpSpPr>
          <a:xfrm>
            <a:off x="3175" y="6400800"/>
            <a:ext cx="12188825" cy="457200"/>
            <a:chOff x="0" y="0"/>
            <a:chExt cx="24377650" cy="914400"/>
          </a:xfrm>
        </p:grpSpPr>
        <p:sp>
          <p:nvSpPr>
            <p:cNvPr id="33" name="Freeform 3">
              <a:extLst>
                <a:ext uri="{FF2B5EF4-FFF2-40B4-BE49-F238E27FC236}">
                  <a16:creationId xmlns:a16="http://schemas.microsoft.com/office/drawing/2014/main" id="{E958E51A-37E5-9C6B-61B5-A08C399D4DA4}"/>
                </a:ext>
              </a:extLst>
            </p:cNvPr>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spTree>
  </p:cSld>
  <p:clrMapOvr>
    <a:masterClrMapping/>
  </p:clrMapOvr>
  <mc:AlternateContent xmlns:mc="http://schemas.openxmlformats.org/markup-compatibility/2006" xmlns:p14="http://schemas.microsoft.com/office/powerpoint/2010/main">
    <mc:Choice Requires="p14">
      <p:transition spd="slow" p14:dur="2000" advTm="54621"/>
    </mc:Choice>
    <mc:Fallback xmlns="">
      <p:transition spd="slow" advTm="5462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1"/>
          <p:cNvSpPr txBox="1">
            <a:spLocks noGrp="1"/>
          </p:cNvSpPr>
          <p:nvPr>
            <p:ph type="title"/>
          </p:nvPr>
        </p:nvSpPr>
        <p:spPr>
          <a:xfrm>
            <a:off x="568777" y="5588477"/>
            <a:ext cx="9833884" cy="10595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Font typeface="Gill Sans"/>
              <a:buNone/>
            </a:pPr>
            <a:r>
              <a:rPr lang="en-US" sz="2400" dirty="0">
                <a:latin typeface="Proxima Nova"/>
                <a:ea typeface="Proxima Nova"/>
                <a:cs typeface="Proxima Nova"/>
                <a:sym typeface="Proxima Nova"/>
              </a:rPr>
              <a:t>Bradshaw DJ, McKee AS, Marsh PD. Effects of carbohydrate pulses and pH on population shifts within oral microbial communities in vitro. J Dent Res. 1989 Sep;68(9):1298-302.</a:t>
            </a:r>
            <a:endParaRPr sz="2400" dirty="0">
              <a:latin typeface="Proxima Nova"/>
              <a:ea typeface="Proxima Nova"/>
              <a:cs typeface="Proxima Nova"/>
              <a:sym typeface="Proxima Nova"/>
            </a:endParaRPr>
          </a:p>
        </p:txBody>
      </p:sp>
      <p:sp>
        <p:nvSpPr>
          <p:cNvPr id="328" name="Google Shape;328;p11"/>
          <p:cNvSpPr txBox="1">
            <a:spLocks noGrp="1"/>
          </p:cNvSpPr>
          <p:nvPr>
            <p:ph type="body" idx="1"/>
          </p:nvPr>
        </p:nvSpPr>
        <p:spPr>
          <a:xfrm>
            <a:off x="7068300" y="9052"/>
            <a:ext cx="5123700" cy="5646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None/>
            </a:pPr>
            <a:r>
              <a:rPr lang="en-US" sz="3200" dirty="0">
                <a:latin typeface="Proxima Nova"/>
                <a:ea typeface="Proxima Nova"/>
                <a:cs typeface="Proxima Nova"/>
                <a:sym typeface="Proxima Nova"/>
              </a:rPr>
              <a:t>“Analysis of the data strongly suggests that the </a:t>
            </a:r>
            <a:r>
              <a:rPr lang="en-US" sz="3200" b="1" dirty="0">
                <a:solidFill>
                  <a:srgbClr val="003B81"/>
                </a:solidFill>
                <a:latin typeface="Proxima Nova"/>
                <a:ea typeface="Proxima Nova"/>
                <a:cs typeface="Proxima Nova"/>
                <a:sym typeface="Proxima Nova"/>
              </a:rPr>
              <a:t>pH</a:t>
            </a:r>
            <a:r>
              <a:rPr lang="en-US" sz="3200" dirty="0">
                <a:latin typeface="Proxima Nova"/>
                <a:ea typeface="Proxima Nova"/>
                <a:cs typeface="Proxima Nova"/>
                <a:sym typeface="Proxima Nova"/>
              </a:rPr>
              <a:t> generated from carbohydrate metabolism, rather than carbohydrate availability per se, is responsible for the widely reported shifts in composition and metabolism of the oral microflora in vivo.”</a:t>
            </a:r>
            <a:endParaRPr dirty="0">
              <a:latin typeface="Proxima Nova"/>
              <a:ea typeface="Proxima Nova"/>
              <a:cs typeface="Proxima Nova"/>
              <a:sym typeface="Proxima Nova"/>
            </a:endParaRPr>
          </a:p>
        </p:txBody>
      </p:sp>
      <p:pic>
        <p:nvPicPr>
          <p:cNvPr id="329" name="Google Shape;329;p11"/>
          <p:cNvPicPr preferRelativeResize="0"/>
          <p:nvPr/>
        </p:nvPicPr>
        <p:blipFill rotWithShape="1">
          <a:blip r:embed="rId3">
            <a:alphaModFix/>
          </a:blip>
          <a:srcRect/>
          <a:stretch/>
        </p:blipFill>
        <p:spPr>
          <a:xfrm>
            <a:off x="108857" y="158689"/>
            <a:ext cx="7129350" cy="53470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72981"/>
    </mc:Choice>
    <mc:Fallback xmlns="">
      <p:transition spd="slow" advTm="7298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12"/>
          <p:cNvSpPr txBox="1"/>
          <p:nvPr/>
        </p:nvSpPr>
        <p:spPr>
          <a:xfrm>
            <a:off x="879945" y="431780"/>
            <a:ext cx="9725676" cy="63413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5400"/>
              <a:buFont typeface="Arial"/>
              <a:buNone/>
            </a:pPr>
            <a:r>
              <a:rPr lang="en-US" sz="5400" b="0" i="0" u="none" strike="noStrike" cap="none" dirty="0">
                <a:solidFill>
                  <a:schemeClr val="dk1"/>
                </a:solidFill>
                <a:latin typeface="Oswald"/>
                <a:ea typeface="Oswald"/>
                <a:cs typeface="Oswald"/>
                <a:sym typeface="Oswald"/>
              </a:rPr>
              <a:t>Why Is pH So Important?</a:t>
            </a:r>
            <a:endParaRPr dirty="0"/>
          </a:p>
        </p:txBody>
      </p:sp>
      <p:pic>
        <p:nvPicPr>
          <p:cNvPr id="335" name="Google Shape;335;p1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7177" y="1967435"/>
            <a:ext cx="5407530" cy="3154827"/>
          </a:xfrm>
          <a:prstGeom prst="rect">
            <a:avLst/>
          </a:prstGeom>
          <a:noFill/>
          <a:ln>
            <a:noFill/>
          </a:ln>
        </p:spPr>
      </p:pic>
      <p:grpSp>
        <p:nvGrpSpPr>
          <p:cNvPr id="336" name="Google Shape;336;p12"/>
          <p:cNvGrpSpPr/>
          <p:nvPr/>
        </p:nvGrpSpPr>
        <p:grpSpPr>
          <a:xfrm>
            <a:off x="838836" y="5282702"/>
            <a:ext cx="3804849" cy="875150"/>
            <a:chOff x="639" y="209903"/>
            <a:chExt cx="3804849" cy="875150"/>
          </a:xfrm>
        </p:grpSpPr>
        <p:sp>
          <p:nvSpPr>
            <p:cNvPr id="337" name="Google Shape;337;p12"/>
            <p:cNvSpPr/>
            <p:nvPr/>
          </p:nvSpPr>
          <p:spPr>
            <a:xfrm>
              <a:off x="639" y="209903"/>
              <a:ext cx="848244" cy="848244"/>
            </a:xfrm>
            <a:prstGeom prst="ellipse">
              <a:avLst/>
            </a:prstGeom>
            <a:solidFill>
              <a:srgbClr val="FF0000"/>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12"/>
            <p:cNvSpPr txBox="1"/>
            <p:nvPr/>
          </p:nvSpPr>
          <p:spPr>
            <a:xfrm>
              <a:off x="124861" y="334125"/>
              <a:ext cx="599800" cy="5998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Arial"/>
                <a:buNone/>
              </a:pPr>
              <a:r>
                <a:rPr lang="en-US" sz="1300" b="0" i="0" u="none" strike="noStrike" cap="none">
                  <a:solidFill>
                    <a:schemeClr val="lt1"/>
                  </a:solidFill>
                  <a:latin typeface="Arial"/>
                  <a:ea typeface="Arial"/>
                  <a:cs typeface="Arial"/>
                  <a:sym typeface="Arial"/>
                </a:rPr>
                <a:t>acid</a:t>
              </a:r>
              <a:endParaRPr/>
            </a:p>
          </p:txBody>
        </p:sp>
        <p:sp>
          <p:nvSpPr>
            <p:cNvPr id="339" name="Google Shape;339;p12"/>
            <p:cNvSpPr/>
            <p:nvPr/>
          </p:nvSpPr>
          <p:spPr>
            <a:xfrm>
              <a:off x="917762" y="388034"/>
              <a:ext cx="491982" cy="491982"/>
            </a:xfrm>
            <a:prstGeom prst="mathPlus">
              <a:avLst>
                <a:gd name="adj1" fmla="val 23520"/>
              </a:avLst>
            </a:prstGeom>
            <a:solidFill>
              <a:srgbClr val="A7BA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2"/>
            <p:cNvSpPr txBox="1"/>
            <p:nvPr/>
          </p:nvSpPr>
          <p:spPr>
            <a:xfrm>
              <a:off x="982974" y="576168"/>
              <a:ext cx="361558" cy="11571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800"/>
                <a:buFont typeface="Arial"/>
                <a:buNone/>
              </a:pPr>
              <a:endParaRPr sz="800" b="0" i="0" u="none" strike="noStrike" cap="none">
                <a:solidFill>
                  <a:schemeClr val="lt1"/>
                </a:solidFill>
                <a:latin typeface="Arial"/>
                <a:ea typeface="Arial"/>
                <a:cs typeface="Arial"/>
                <a:sym typeface="Arial"/>
              </a:endParaRPr>
            </a:p>
          </p:txBody>
        </p:sp>
        <p:sp>
          <p:nvSpPr>
            <p:cNvPr id="341" name="Google Shape;341;p12"/>
            <p:cNvSpPr/>
            <p:nvPr/>
          </p:nvSpPr>
          <p:spPr>
            <a:xfrm>
              <a:off x="1546686" y="216739"/>
              <a:ext cx="848244" cy="848244"/>
            </a:xfrm>
            <a:prstGeom prst="ellipse">
              <a:avLst/>
            </a:prstGeom>
            <a:solidFill>
              <a:srgbClr val="00397F"/>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12"/>
            <p:cNvSpPr txBox="1"/>
            <p:nvPr/>
          </p:nvSpPr>
          <p:spPr>
            <a:xfrm>
              <a:off x="1670908" y="340961"/>
              <a:ext cx="599800" cy="5998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Arial"/>
                <a:buNone/>
              </a:pPr>
              <a:r>
                <a:rPr lang="en-US" sz="1300" b="0" i="0" u="none" strike="noStrike" cap="none">
                  <a:solidFill>
                    <a:schemeClr val="lt1"/>
                  </a:solidFill>
                  <a:latin typeface="Arial"/>
                  <a:ea typeface="Arial"/>
                  <a:cs typeface="Arial"/>
                  <a:sym typeface="Arial"/>
                </a:rPr>
                <a:t>alkaline</a:t>
              </a:r>
              <a:endParaRPr/>
            </a:p>
          </p:txBody>
        </p:sp>
        <p:sp>
          <p:nvSpPr>
            <p:cNvPr id="343" name="Google Shape;343;p12"/>
            <p:cNvSpPr/>
            <p:nvPr/>
          </p:nvSpPr>
          <p:spPr>
            <a:xfrm>
              <a:off x="2395744" y="388034"/>
              <a:ext cx="491982" cy="491982"/>
            </a:xfrm>
            <a:prstGeom prst="mathEqual">
              <a:avLst>
                <a:gd name="adj1" fmla="val 23520"/>
                <a:gd name="adj2" fmla="val 11760"/>
              </a:avLst>
            </a:prstGeom>
            <a:solidFill>
              <a:srgbClr val="A7BA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2"/>
            <p:cNvSpPr txBox="1"/>
            <p:nvPr/>
          </p:nvSpPr>
          <p:spPr>
            <a:xfrm>
              <a:off x="2460956" y="489382"/>
              <a:ext cx="361558" cy="28928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5" name="Google Shape;345;p12"/>
            <p:cNvSpPr/>
            <p:nvPr/>
          </p:nvSpPr>
          <p:spPr>
            <a:xfrm>
              <a:off x="2957244" y="236809"/>
              <a:ext cx="848244" cy="848244"/>
            </a:xfrm>
            <a:prstGeom prst="ellipse">
              <a:avLst/>
            </a:prstGeom>
            <a:solidFill>
              <a:srgbClr val="00B050"/>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12"/>
            <p:cNvSpPr txBox="1"/>
            <p:nvPr/>
          </p:nvSpPr>
          <p:spPr>
            <a:xfrm>
              <a:off x="3081466" y="361031"/>
              <a:ext cx="599800" cy="599800"/>
            </a:xfrm>
            <a:prstGeom prst="rect">
              <a:avLst/>
            </a:prstGeom>
            <a:noFill/>
            <a:ln>
              <a:noFill/>
            </a:ln>
          </p:spPr>
          <p:txBody>
            <a:bodyPr spcFirstLastPara="1" wrap="square" lIns="16500" tIns="16500" rIns="16500" bIns="16500" anchor="ctr" anchorCtr="0">
              <a:noAutofit/>
            </a:bodyPr>
            <a:lstStyle/>
            <a:p>
              <a:pPr marL="0" marR="0" lvl="0" indent="0" algn="ctr" rtl="0">
                <a:lnSpc>
                  <a:spcPct val="90000"/>
                </a:lnSpc>
                <a:spcBef>
                  <a:spcPts val="0"/>
                </a:spcBef>
                <a:spcAft>
                  <a:spcPts val="0"/>
                </a:spcAft>
                <a:buClr>
                  <a:schemeClr val="lt1"/>
                </a:buClr>
                <a:buSzPts val="1300"/>
                <a:buFont typeface="Arial"/>
                <a:buNone/>
              </a:pPr>
              <a:r>
                <a:rPr lang="en-US" sz="1300" b="0" i="0" u="none" strike="noStrike" cap="none">
                  <a:solidFill>
                    <a:schemeClr val="lt1"/>
                  </a:solidFill>
                  <a:latin typeface="Arial"/>
                  <a:ea typeface="Arial"/>
                  <a:cs typeface="Arial"/>
                  <a:sym typeface="Arial"/>
                </a:rPr>
                <a:t>neutral</a:t>
              </a:r>
              <a:endParaRPr/>
            </a:p>
          </p:txBody>
        </p:sp>
      </p:grpSp>
      <p:grpSp>
        <p:nvGrpSpPr>
          <p:cNvPr id="347" name="Google Shape;347;p12"/>
          <p:cNvGrpSpPr/>
          <p:nvPr/>
        </p:nvGrpSpPr>
        <p:grpSpPr>
          <a:xfrm>
            <a:off x="6747298" y="2481638"/>
            <a:ext cx="4210312" cy="3045920"/>
            <a:chOff x="1004515" y="59488"/>
            <a:chExt cx="4210312" cy="3045920"/>
          </a:xfrm>
        </p:grpSpPr>
        <p:sp>
          <p:nvSpPr>
            <p:cNvPr id="348" name="Google Shape;348;p12"/>
            <p:cNvSpPr/>
            <p:nvPr/>
          </p:nvSpPr>
          <p:spPr>
            <a:xfrm>
              <a:off x="1004515" y="59488"/>
              <a:ext cx="1149114" cy="1149114"/>
            </a:xfrm>
            <a:prstGeom prst="ellipse">
              <a:avLst/>
            </a:prstGeom>
            <a:solidFill>
              <a:srgbClr val="FFC000"/>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2"/>
            <p:cNvSpPr txBox="1"/>
            <p:nvPr/>
          </p:nvSpPr>
          <p:spPr>
            <a:xfrm>
              <a:off x="1172799" y="227772"/>
              <a:ext cx="812546" cy="812546"/>
            </a:xfrm>
            <a:prstGeom prst="rect">
              <a:avLst/>
            </a:prstGeom>
            <a:noFill/>
            <a:ln>
              <a:noFill/>
            </a:ln>
          </p:spPr>
          <p:txBody>
            <a:bodyPr spcFirstLastPara="1" wrap="square" lIns="24125" tIns="24125" rIns="24125" bIns="241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b="0" i="0" u="none" strike="noStrike" cap="none">
                  <a:solidFill>
                    <a:schemeClr val="lt1"/>
                  </a:solidFill>
                  <a:latin typeface="Arial"/>
                  <a:ea typeface="Arial"/>
                  <a:cs typeface="Arial"/>
                  <a:sym typeface="Arial"/>
                </a:rPr>
                <a:t>Diet</a:t>
              </a:r>
              <a:endParaRPr/>
            </a:p>
            <a:p>
              <a:pPr marL="0" marR="0" lvl="0" indent="0" algn="ctr" rtl="0">
                <a:lnSpc>
                  <a:spcPct val="90000"/>
                </a:lnSpc>
                <a:spcBef>
                  <a:spcPts val="665"/>
                </a:spcBef>
                <a:spcAft>
                  <a:spcPts val="0"/>
                </a:spcAft>
                <a:buClr>
                  <a:schemeClr val="lt1"/>
                </a:buClr>
                <a:buSzPts val="1900"/>
                <a:buFont typeface="Arial"/>
                <a:buNone/>
              </a:pPr>
              <a:r>
                <a:rPr lang="en-US" sz="1900" b="0" i="0" u="none" strike="noStrike" cap="none">
                  <a:solidFill>
                    <a:schemeClr val="lt1"/>
                  </a:solidFill>
                  <a:latin typeface="Arial"/>
                  <a:ea typeface="Arial"/>
                  <a:cs typeface="Arial"/>
                  <a:sym typeface="Arial"/>
                </a:rPr>
                <a:t>Biofilm</a:t>
              </a:r>
              <a:endParaRPr/>
            </a:p>
          </p:txBody>
        </p:sp>
        <p:sp>
          <p:nvSpPr>
            <p:cNvPr id="350" name="Google Shape;350;p12"/>
            <p:cNvSpPr/>
            <p:nvPr/>
          </p:nvSpPr>
          <p:spPr>
            <a:xfrm>
              <a:off x="1249230" y="1244170"/>
              <a:ext cx="666486" cy="666486"/>
            </a:xfrm>
            <a:prstGeom prst="mathPlus">
              <a:avLst>
                <a:gd name="adj1" fmla="val 23520"/>
              </a:avLst>
            </a:prstGeom>
            <a:solidFill>
              <a:srgbClr val="A7BA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12"/>
            <p:cNvSpPr txBox="1"/>
            <p:nvPr/>
          </p:nvSpPr>
          <p:spPr>
            <a:xfrm>
              <a:off x="1337573" y="1499034"/>
              <a:ext cx="489800" cy="156758"/>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100"/>
                <a:buFont typeface="Arial"/>
                <a:buNone/>
              </a:pPr>
              <a:endParaRPr sz="1100" b="0" i="0" u="none" strike="noStrike" cap="none">
                <a:solidFill>
                  <a:schemeClr val="lt1"/>
                </a:solidFill>
                <a:latin typeface="Arial"/>
                <a:ea typeface="Arial"/>
                <a:cs typeface="Arial"/>
                <a:sym typeface="Arial"/>
              </a:endParaRPr>
            </a:p>
          </p:txBody>
        </p:sp>
        <p:sp>
          <p:nvSpPr>
            <p:cNvPr id="352" name="Google Shape;352;p12"/>
            <p:cNvSpPr/>
            <p:nvPr/>
          </p:nvSpPr>
          <p:spPr>
            <a:xfrm>
              <a:off x="1004515" y="1956294"/>
              <a:ext cx="1149114" cy="1149114"/>
            </a:xfrm>
            <a:prstGeom prst="ellipse">
              <a:avLst/>
            </a:prstGeom>
            <a:solidFill>
              <a:srgbClr val="0070C0"/>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2"/>
            <p:cNvSpPr txBox="1"/>
            <p:nvPr/>
          </p:nvSpPr>
          <p:spPr>
            <a:xfrm>
              <a:off x="1172799" y="2124578"/>
              <a:ext cx="812546" cy="812546"/>
            </a:xfrm>
            <a:prstGeom prst="rect">
              <a:avLst/>
            </a:prstGeom>
            <a:noFill/>
            <a:ln>
              <a:noFill/>
            </a:ln>
          </p:spPr>
          <p:txBody>
            <a:bodyPr spcFirstLastPara="1" wrap="square" lIns="24125" tIns="24125" rIns="24125" bIns="24125" anchor="ctr" anchorCtr="0">
              <a:noAutofit/>
            </a:bodyPr>
            <a:lstStyle/>
            <a:p>
              <a:pPr marL="0" marR="0" lvl="0" indent="0" algn="ctr" rtl="0">
                <a:lnSpc>
                  <a:spcPct val="90000"/>
                </a:lnSpc>
                <a:spcBef>
                  <a:spcPts val="0"/>
                </a:spcBef>
                <a:spcAft>
                  <a:spcPts val="0"/>
                </a:spcAft>
                <a:buClr>
                  <a:schemeClr val="lt1"/>
                </a:buClr>
                <a:buSzPts val="1900"/>
                <a:buFont typeface="Arial"/>
                <a:buNone/>
              </a:pPr>
              <a:r>
                <a:rPr lang="en-US" sz="1900" b="0" i="0" u="none" strike="noStrike" cap="none">
                  <a:solidFill>
                    <a:schemeClr val="lt1"/>
                  </a:solidFill>
                  <a:latin typeface="Arial"/>
                  <a:ea typeface="Arial"/>
                  <a:cs typeface="Arial"/>
                  <a:sym typeface="Arial"/>
                </a:rPr>
                <a:t>Saliva</a:t>
              </a:r>
              <a:endParaRPr/>
            </a:p>
          </p:txBody>
        </p:sp>
        <p:sp>
          <p:nvSpPr>
            <p:cNvPr id="354" name="Google Shape;354;p12"/>
            <p:cNvSpPr/>
            <p:nvPr/>
          </p:nvSpPr>
          <p:spPr>
            <a:xfrm rot="122999">
              <a:off x="2344426" y="1403358"/>
              <a:ext cx="405022" cy="427470"/>
            </a:xfrm>
            <a:prstGeom prst="rightArrow">
              <a:avLst>
                <a:gd name="adj1" fmla="val 60000"/>
                <a:gd name="adj2" fmla="val 50000"/>
              </a:avLst>
            </a:prstGeom>
            <a:solidFill>
              <a:srgbClr val="A7BA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2"/>
            <p:cNvSpPr txBox="1"/>
            <p:nvPr/>
          </p:nvSpPr>
          <p:spPr>
            <a:xfrm rot="122999">
              <a:off x="2344465" y="1486679"/>
              <a:ext cx="283515" cy="25648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500"/>
                <a:buFont typeface="Arial"/>
                <a:buNone/>
              </a:pPr>
              <a:endParaRPr sz="1500" b="0" i="0" u="none" strike="noStrike" cap="none">
                <a:solidFill>
                  <a:schemeClr val="lt1"/>
                </a:solidFill>
                <a:latin typeface="Arial"/>
                <a:ea typeface="Arial"/>
                <a:cs typeface="Arial"/>
                <a:sym typeface="Arial"/>
              </a:endParaRPr>
            </a:p>
          </p:txBody>
        </p:sp>
        <p:sp>
          <p:nvSpPr>
            <p:cNvPr id="356" name="Google Shape;356;p12"/>
            <p:cNvSpPr/>
            <p:nvPr/>
          </p:nvSpPr>
          <p:spPr>
            <a:xfrm>
              <a:off x="2916598" y="522342"/>
              <a:ext cx="2298229" cy="2298229"/>
            </a:xfrm>
            <a:prstGeom prst="ellipse">
              <a:avLst/>
            </a:prstGeom>
            <a:solidFill>
              <a:srgbClr val="00B050"/>
            </a:solidFill>
            <a:ln w="19050" cap="flat" cmpd="sng">
              <a:solidFill>
                <a:srgbClr val="00B050"/>
              </a:solidFill>
              <a:prstDash val="solid"/>
              <a:miter lim="800000"/>
              <a:headEnd type="none" w="sm" len="sm"/>
              <a:tailEnd type="none" w="sm" len="sm"/>
            </a:ln>
            <a:effectLst>
              <a:outerShdw blurRad="50800" dist="50800" dir="5400000" algn="ctr" rotWithShape="0">
                <a:srgbClr val="00B05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2"/>
            <p:cNvSpPr txBox="1"/>
            <p:nvPr/>
          </p:nvSpPr>
          <p:spPr>
            <a:xfrm>
              <a:off x="3253166" y="858910"/>
              <a:ext cx="1625093" cy="1625093"/>
            </a:xfrm>
            <a:prstGeom prst="rect">
              <a:avLst/>
            </a:prstGeom>
            <a:noFill/>
            <a:ln>
              <a:noFill/>
            </a:ln>
          </p:spPr>
          <p:txBody>
            <a:bodyPr spcFirstLastPara="1" wrap="square" lIns="46975" tIns="46975" rIns="46975" bIns="46975" anchor="ctr" anchorCtr="0">
              <a:noAutofit/>
            </a:bodyPr>
            <a:lstStyle/>
            <a:p>
              <a:pPr marL="0" marR="0" lvl="0" indent="0" algn="ctr" rtl="0">
                <a:lnSpc>
                  <a:spcPct val="90000"/>
                </a:lnSpc>
                <a:spcBef>
                  <a:spcPts val="0"/>
                </a:spcBef>
                <a:spcAft>
                  <a:spcPts val="0"/>
                </a:spcAft>
                <a:buClr>
                  <a:schemeClr val="lt1"/>
                </a:buClr>
                <a:buSzPts val="3700"/>
                <a:buFont typeface="Arial"/>
                <a:buNone/>
              </a:pPr>
              <a:r>
                <a:rPr lang="en-US" sz="3700" b="0" i="0" u="none" strike="noStrike" cap="none">
                  <a:solidFill>
                    <a:schemeClr val="lt1"/>
                  </a:solidFill>
                  <a:latin typeface="Arial"/>
                  <a:ea typeface="Arial"/>
                  <a:cs typeface="Arial"/>
                  <a:sym typeface="Arial"/>
                </a:rPr>
                <a:t>Neutral</a:t>
              </a:r>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5565"/>
    </mc:Choice>
    <mc:Fallback xmlns="">
      <p:transition spd="slow" advTm="35565"/>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endParaRPr lang="en-US" sz="1200"/>
          </a:p>
        </p:txBody>
      </p:sp>
      <p:grpSp>
        <p:nvGrpSpPr>
          <p:cNvPr id="5" name="Group 5"/>
          <p:cNvGrpSpPr/>
          <p:nvPr/>
        </p:nvGrpSpPr>
        <p:grpSpPr>
          <a:xfrm>
            <a:off x="1507" y="0"/>
            <a:ext cx="12188952" cy="1905000"/>
            <a:chOff x="0" y="0"/>
            <a:chExt cx="24377904" cy="3810000"/>
          </a:xfrm>
        </p:grpSpPr>
        <p:sp>
          <p:nvSpPr>
            <p:cNvPr id="6" name="Freeform 6"/>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0070C0"/>
            </a:solidFill>
          </p:spPr>
          <p:txBody>
            <a:bodyPr/>
            <a:lstStyle/>
            <a:p>
              <a:endParaRPr lang="en-US" sz="1200"/>
            </a:p>
          </p:txBody>
        </p:sp>
      </p:grpSp>
      <p:grpSp>
        <p:nvGrpSpPr>
          <p:cNvPr id="7" name="Group 7"/>
          <p:cNvGrpSpPr/>
          <p:nvPr/>
        </p:nvGrpSpPr>
        <p:grpSpPr>
          <a:xfrm>
            <a:off x="0" y="6400800"/>
            <a:ext cx="12192000" cy="457200"/>
            <a:chOff x="0" y="0"/>
            <a:chExt cx="24384000" cy="914400"/>
          </a:xfrm>
        </p:grpSpPr>
        <p:sp>
          <p:nvSpPr>
            <p:cNvPr id="8" name="Freeform 8"/>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0070C0"/>
            </a:solidFill>
          </p:spPr>
          <p:txBody>
            <a:bodyPr/>
            <a:lstStyle/>
            <a:p>
              <a:endParaRPr lang="en-US" sz="1200"/>
            </a:p>
          </p:txBody>
        </p:sp>
      </p:grpSp>
      <p:sp>
        <p:nvSpPr>
          <p:cNvPr id="9" name="TextBox 9"/>
          <p:cNvSpPr txBox="1"/>
          <p:nvPr/>
        </p:nvSpPr>
        <p:spPr>
          <a:xfrm>
            <a:off x="1294105" y="507875"/>
            <a:ext cx="9603756" cy="1536767"/>
          </a:xfrm>
          <a:prstGeom prst="rect">
            <a:avLst/>
          </a:prstGeom>
        </p:spPr>
        <p:txBody>
          <a:bodyPr lIns="0" tIns="0" rIns="0" bIns="0" rtlCol="0" anchor="t">
            <a:spAutoFit/>
          </a:bodyPr>
          <a:lstStyle/>
          <a:p>
            <a:pPr>
              <a:lnSpc>
                <a:spcPts val="6480"/>
              </a:lnSpc>
            </a:pPr>
            <a:r>
              <a:rPr lang="en-US" sz="5400" dirty="0">
                <a:solidFill>
                  <a:srgbClr val="FFFFFF"/>
                </a:solidFill>
                <a:latin typeface="Oswald" pitchFamily="2" charset="77"/>
                <a:ea typeface="DM Serif Display"/>
                <a:cs typeface="DM Serif Display"/>
                <a:sym typeface="DM Serif Display"/>
              </a:rPr>
              <a:t>STEPHAN CURVE  (Normal)</a:t>
            </a:r>
          </a:p>
          <a:p>
            <a:pPr algn="r">
              <a:lnSpc>
                <a:spcPts val="5184"/>
              </a:lnSpc>
            </a:pPr>
            <a:endParaRPr lang="en-US" sz="5400" dirty="0">
              <a:solidFill>
                <a:srgbClr val="FFFFFF"/>
              </a:solidFill>
              <a:latin typeface="DM Serif Display"/>
              <a:ea typeface="DM Serif Display"/>
              <a:cs typeface="DM Serif Display"/>
              <a:sym typeface="DM Serif Display"/>
            </a:endParaRPr>
          </a:p>
        </p:txBody>
      </p:sp>
      <p:sp>
        <p:nvSpPr>
          <p:cNvPr id="10" name="Freeform 10"/>
          <p:cNvSpPr/>
          <p:nvPr/>
        </p:nvSpPr>
        <p:spPr>
          <a:xfrm>
            <a:off x="1541876" y="2541698"/>
            <a:ext cx="9108213" cy="3859102"/>
          </a:xfrm>
          <a:custGeom>
            <a:avLst/>
            <a:gdLst/>
            <a:ahLst/>
            <a:cxnLst/>
            <a:rect l="l" t="t" r="r" b="b"/>
            <a:pathLst>
              <a:path w="13662320" h="5788653">
                <a:moveTo>
                  <a:pt x="0" y="0"/>
                </a:moveTo>
                <a:lnTo>
                  <a:pt x="13662320" y="0"/>
                </a:lnTo>
                <a:lnTo>
                  <a:pt x="13662320" y="5788653"/>
                </a:lnTo>
                <a:lnTo>
                  <a:pt x="0" y="5788653"/>
                </a:lnTo>
                <a:lnTo>
                  <a:pt x="0" y="0"/>
                </a:lnTo>
                <a:close/>
              </a:path>
            </a:pathLst>
          </a:custGeom>
          <a:blipFill>
            <a:blip r:embed="rId2"/>
            <a:stretch>
              <a:fillRect/>
            </a:stretch>
          </a:blipFill>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slow" p14:dur="2000" advTm="68444"/>
    </mc:Choice>
    <mc:Fallback xmlns="">
      <p:transition spd="slow" advTm="6844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endParaRPr lang="en-US" sz="1200"/>
          </a:p>
        </p:txBody>
      </p:sp>
      <p:grpSp>
        <p:nvGrpSpPr>
          <p:cNvPr id="5" name="Group 5"/>
          <p:cNvGrpSpPr/>
          <p:nvPr/>
        </p:nvGrpSpPr>
        <p:grpSpPr>
          <a:xfrm>
            <a:off x="1507" y="0"/>
            <a:ext cx="12188952" cy="1905000"/>
            <a:chOff x="0" y="0"/>
            <a:chExt cx="24377904" cy="3810000"/>
          </a:xfrm>
        </p:grpSpPr>
        <p:sp>
          <p:nvSpPr>
            <p:cNvPr id="6" name="Freeform 6"/>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0070C0"/>
            </a:solidFill>
          </p:spPr>
          <p:txBody>
            <a:bodyPr/>
            <a:lstStyle/>
            <a:p>
              <a:endParaRPr lang="en-US" sz="1200"/>
            </a:p>
          </p:txBody>
        </p:sp>
      </p:grpSp>
      <p:grpSp>
        <p:nvGrpSpPr>
          <p:cNvPr id="7" name="Group 7"/>
          <p:cNvGrpSpPr/>
          <p:nvPr/>
        </p:nvGrpSpPr>
        <p:grpSpPr>
          <a:xfrm>
            <a:off x="0" y="6400800"/>
            <a:ext cx="12192000" cy="457200"/>
            <a:chOff x="0" y="0"/>
            <a:chExt cx="24384000" cy="914400"/>
          </a:xfrm>
        </p:grpSpPr>
        <p:sp>
          <p:nvSpPr>
            <p:cNvPr id="8" name="Freeform 8"/>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0070C0"/>
            </a:solidFill>
          </p:spPr>
          <p:txBody>
            <a:bodyPr/>
            <a:lstStyle/>
            <a:p>
              <a:endParaRPr lang="en-US" sz="1200"/>
            </a:p>
          </p:txBody>
        </p:sp>
      </p:grpSp>
      <p:sp>
        <p:nvSpPr>
          <p:cNvPr id="9" name="TextBox 9"/>
          <p:cNvSpPr txBox="1"/>
          <p:nvPr/>
        </p:nvSpPr>
        <p:spPr>
          <a:xfrm>
            <a:off x="1294104" y="501524"/>
            <a:ext cx="10325401" cy="820738"/>
          </a:xfrm>
          <a:prstGeom prst="rect">
            <a:avLst/>
          </a:prstGeom>
        </p:spPr>
        <p:txBody>
          <a:bodyPr lIns="0" tIns="0" rIns="0" bIns="0" rtlCol="0" anchor="t">
            <a:spAutoFit/>
          </a:bodyPr>
          <a:lstStyle/>
          <a:p>
            <a:pPr>
              <a:lnSpc>
                <a:spcPts val="6400"/>
              </a:lnSpc>
            </a:pPr>
            <a:r>
              <a:rPr lang="en-US" sz="5334" dirty="0">
                <a:solidFill>
                  <a:srgbClr val="FFFFFF"/>
                </a:solidFill>
                <a:latin typeface="Oswald" pitchFamily="2" charset="77"/>
                <a:ea typeface="DM Serif Display"/>
                <a:cs typeface="DM Serif Display"/>
                <a:sym typeface="DM Serif Display"/>
              </a:rPr>
              <a:t>STEPHAN CURVE  (Snacking)</a:t>
            </a:r>
          </a:p>
        </p:txBody>
      </p:sp>
      <p:sp>
        <p:nvSpPr>
          <p:cNvPr id="10" name="Freeform 10"/>
          <p:cNvSpPr/>
          <p:nvPr/>
        </p:nvSpPr>
        <p:spPr>
          <a:xfrm>
            <a:off x="1541876" y="2541698"/>
            <a:ext cx="9108213" cy="3859102"/>
          </a:xfrm>
          <a:custGeom>
            <a:avLst/>
            <a:gdLst/>
            <a:ahLst/>
            <a:cxnLst/>
            <a:rect l="l" t="t" r="r" b="b"/>
            <a:pathLst>
              <a:path w="13662320" h="5788653">
                <a:moveTo>
                  <a:pt x="0" y="0"/>
                </a:moveTo>
                <a:lnTo>
                  <a:pt x="13662320" y="0"/>
                </a:lnTo>
                <a:lnTo>
                  <a:pt x="13662320" y="5788653"/>
                </a:lnTo>
                <a:lnTo>
                  <a:pt x="0" y="5788653"/>
                </a:lnTo>
                <a:lnTo>
                  <a:pt x="0" y="0"/>
                </a:lnTo>
                <a:close/>
              </a:path>
            </a:pathLst>
          </a:custGeom>
          <a:blipFill>
            <a:blip r:embed="rId2"/>
            <a:stretch>
              <a:fillRect/>
            </a:stretch>
          </a:blipFill>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slow" p14:dur="2000" advTm="25364"/>
    </mc:Choice>
    <mc:Fallback xmlns="">
      <p:transition spd="slow" advTm="25364"/>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endParaRPr lang="en-US" sz="1200"/>
          </a:p>
        </p:txBody>
      </p:sp>
      <p:grpSp>
        <p:nvGrpSpPr>
          <p:cNvPr id="5" name="Group 5"/>
          <p:cNvGrpSpPr/>
          <p:nvPr/>
        </p:nvGrpSpPr>
        <p:grpSpPr>
          <a:xfrm>
            <a:off x="1507" y="0"/>
            <a:ext cx="12188952" cy="1905000"/>
            <a:chOff x="0" y="0"/>
            <a:chExt cx="24377904" cy="3810000"/>
          </a:xfrm>
        </p:grpSpPr>
        <p:sp>
          <p:nvSpPr>
            <p:cNvPr id="6" name="Freeform 6"/>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0070C0"/>
            </a:solidFill>
          </p:spPr>
          <p:txBody>
            <a:bodyPr/>
            <a:lstStyle/>
            <a:p>
              <a:endParaRPr lang="en-US" sz="1200"/>
            </a:p>
          </p:txBody>
        </p:sp>
      </p:grpSp>
      <p:grpSp>
        <p:nvGrpSpPr>
          <p:cNvPr id="7" name="Group 7"/>
          <p:cNvGrpSpPr/>
          <p:nvPr/>
        </p:nvGrpSpPr>
        <p:grpSpPr>
          <a:xfrm>
            <a:off x="0" y="6400800"/>
            <a:ext cx="12192000" cy="457200"/>
            <a:chOff x="0" y="0"/>
            <a:chExt cx="24384000" cy="914400"/>
          </a:xfrm>
        </p:grpSpPr>
        <p:sp>
          <p:nvSpPr>
            <p:cNvPr id="8" name="Freeform 8"/>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0070C0"/>
            </a:solidFill>
          </p:spPr>
          <p:txBody>
            <a:bodyPr/>
            <a:lstStyle/>
            <a:p>
              <a:endParaRPr lang="en-US" sz="1200"/>
            </a:p>
          </p:txBody>
        </p:sp>
      </p:grpSp>
      <p:sp>
        <p:nvSpPr>
          <p:cNvPr id="9" name="TextBox 9"/>
          <p:cNvSpPr txBox="1"/>
          <p:nvPr/>
        </p:nvSpPr>
        <p:spPr>
          <a:xfrm>
            <a:off x="1319504" y="507875"/>
            <a:ext cx="10412865" cy="1536767"/>
          </a:xfrm>
          <a:prstGeom prst="rect">
            <a:avLst/>
          </a:prstGeom>
        </p:spPr>
        <p:txBody>
          <a:bodyPr lIns="0" tIns="0" rIns="0" bIns="0" rtlCol="0" anchor="t">
            <a:spAutoFit/>
          </a:bodyPr>
          <a:lstStyle/>
          <a:p>
            <a:pPr>
              <a:lnSpc>
                <a:spcPts val="6480"/>
              </a:lnSpc>
            </a:pPr>
            <a:r>
              <a:rPr lang="en-US" sz="5400" dirty="0">
                <a:solidFill>
                  <a:srgbClr val="FFFFFF"/>
                </a:solidFill>
                <a:latin typeface="Oswald" pitchFamily="2" charset="77"/>
                <a:ea typeface="DM Serif Display"/>
                <a:cs typeface="DM Serif Display"/>
                <a:sym typeface="DM Serif Display"/>
              </a:rPr>
              <a:t>STEPHAN CURVE (Hyposalivation)</a:t>
            </a:r>
          </a:p>
          <a:p>
            <a:pPr algn="r">
              <a:lnSpc>
                <a:spcPts val="5184"/>
              </a:lnSpc>
            </a:pPr>
            <a:endParaRPr lang="en-US" sz="5400" dirty="0">
              <a:solidFill>
                <a:srgbClr val="FFFFFF"/>
              </a:solidFill>
              <a:latin typeface="DM Serif Display"/>
              <a:ea typeface="DM Serif Display"/>
              <a:cs typeface="DM Serif Display"/>
              <a:sym typeface="DM Serif Display"/>
            </a:endParaRPr>
          </a:p>
        </p:txBody>
      </p:sp>
      <p:sp>
        <p:nvSpPr>
          <p:cNvPr id="10" name="Freeform 10"/>
          <p:cNvSpPr/>
          <p:nvPr/>
        </p:nvSpPr>
        <p:spPr>
          <a:xfrm>
            <a:off x="1541876" y="2521504"/>
            <a:ext cx="9108213" cy="3859102"/>
          </a:xfrm>
          <a:custGeom>
            <a:avLst/>
            <a:gdLst/>
            <a:ahLst/>
            <a:cxnLst/>
            <a:rect l="l" t="t" r="r" b="b"/>
            <a:pathLst>
              <a:path w="13662320" h="5788653">
                <a:moveTo>
                  <a:pt x="0" y="0"/>
                </a:moveTo>
                <a:lnTo>
                  <a:pt x="13662320" y="0"/>
                </a:lnTo>
                <a:lnTo>
                  <a:pt x="13662320" y="5788653"/>
                </a:lnTo>
                <a:lnTo>
                  <a:pt x="0" y="5788653"/>
                </a:lnTo>
                <a:lnTo>
                  <a:pt x="0" y="0"/>
                </a:lnTo>
                <a:close/>
              </a:path>
            </a:pathLst>
          </a:custGeom>
          <a:blipFill>
            <a:blip r:embed="rId2"/>
            <a:stretch>
              <a:fillRect/>
            </a:stretch>
          </a:blipFill>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slow" p14:dur="2000" advTm="33598"/>
    </mc:Choice>
    <mc:Fallback xmlns="">
      <p:transition spd="slow" advTm="33598"/>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endParaRPr lang="en-US" sz="1200"/>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endParaRPr lang="en-US" sz="1200"/>
          </a:p>
        </p:txBody>
      </p:sp>
      <p:grpSp>
        <p:nvGrpSpPr>
          <p:cNvPr id="5" name="Group 5"/>
          <p:cNvGrpSpPr/>
          <p:nvPr/>
        </p:nvGrpSpPr>
        <p:grpSpPr>
          <a:xfrm>
            <a:off x="1507" y="0"/>
            <a:ext cx="12188952" cy="1905000"/>
            <a:chOff x="0" y="0"/>
            <a:chExt cx="24377904" cy="3810000"/>
          </a:xfrm>
        </p:grpSpPr>
        <p:sp>
          <p:nvSpPr>
            <p:cNvPr id="6" name="Freeform 6"/>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0070C0"/>
            </a:solidFill>
          </p:spPr>
          <p:txBody>
            <a:bodyPr/>
            <a:lstStyle/>
            <a:p>
              <a:endParaRPr lang="en-US" sz="1200"/>
            </a:p>
          </p:txBody>
        </p:sp>
      </p:grpSp>
      <p:grpSp>
        <p:nvGrpSpPr>
          <p:cNvPr id="7" name="Group 7"/>
          <p:cNvGrpSpPr/>
          <p:nvPr/>
        </p:nvGrpSpPr>
        <p:grpSpPr>
          <a:xfrm>
            <a:off x="0" y="6400800"/>
            <a:ext cx="12192000" cy="457200"/>
            <a:chOff x="0" y="0"/>
            <a:chExt cx="24384000" cy="914400"/>
          </a:xfrm>
        </p:grpSpPr>
        <p:sp>
          <p:nvSpPr>
            <p:cNvPr id="8" name="Freeform 8"/>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0070C0"/>
            </a:solidFill>
          </p:spPr>
          <p:txBody>
            <a:bodyPr/>
            <a:lstStyle/>
            <a:p>
              <a:endParaRPr lang="en-US" sz="1200"/>
            </a:p>
          </p:txBody>
        </p:sp>
      </p:grpSp>
      <p:sp>
        <p:nvSpPr>
          <p:cNvPr id="9" name="TextBox 9"/>
          <p:cNvSpPr txBox="1"/>
          <p:nvPr/>
        </p:nvSpPr>
        <p:spPr>
          <a:xfrm>
            <a:off x="1294105" y="507875"/>
            <a:ext cx="9603756" cy="1536767"/>
          </a:xfrm>
          <a:prstGeom prst="rect">
            <a:avLst/>
          </a:prstGeom>
        </p:spPr>
        <p:txBody>
          <a:bodyPr lIns="0" tIns="0" rIns="0" bIns="0" rtlCol="0" anchor="t">
            <a:spAutoFit/>
          </a:bodyPr>
          <a:lstStyle/>
          <a:p>
            <a:pPr>
              <a:lnSpc>
                <a:spcPts val="6480"/>
              </a:lnSpc>
            </a:pPr>
            <a:r>
              <a:rPr lang="en-US" sz="5400" dirty="0">
                <a:solidFill>
                  <a:srgbClr val="FFFFFF"/>
                </a:solidFill>
                <a:latin typeface="Oswald" pitchFamily="2" charset="77"/>
                <a:ea typeface="DM Serif Display"/>
                <a:cs typeface="DM Serif Display"/>
                <a:sym typeface="DM Serif Display"/>
              </a:rPr>
              <a:t>STEPHAN CURVE  (S+H)</a:t>
            </a:r>
          </a:p>
          <a:p>
            <a:pPr algn="r">
              <a:lnSpc>
                <a:spcPts val="5184"/>
              </a:lnSpc>
            </a:pPr>
            <a:endParaRPr lang="en-US" sz="5400" dirty="0">
              <a:solidFill>
                <a:srgbClr val="FFFFFF"/>
              </a:solidFill>
              <a:latin typeface="DM Serif Display"/>
              <a:ea typeface="DM Serif Display"/>
              <a:cs typeface="DM Serif Display"/>
              <a:sym typeface="DM Serif Display"/>
            </a:endParaRPr>
          </a:p>
        </p:txBody>
      </p:sp>
      <p:sp>
        <p:nvSpPr>
          <p:cNvPr id="10" name="Freeform 10"/>
          <p:cNvSpPr/>
          <p:nvPr/>
        </p:nvSpPr>
        <p:spPr>
          <a:xfrm>
            <a:off x="1517086" y="2521504"/>
            <a:ext cx="9285013" cy="3859102"/>
          </a:xfrm>
          <a:custGeom>
            <a:avLst/>
            <a:gdLst/>
            <a:ahLst/>
            <a:cxnLst/>
            <a:rect l="l" t="t" r="r" b="b"/>
            <a:pathLst>
              <a:path w="13927520" h="5788653">
                <a:moveTo>
                  <a:pt x="0" y="0"/>
                </a:moveTo>
                <a:lnTo>
                  <a:pt x="13927519" y="0"/>
                </a:lnTo>
                <a:lnTo>
                  <a:pt x="13927519" y="5788653"/>
                </a:lnTo>
                <a:lnTo>
                  <a:pt x="0" y="5788653"/>
                </a:lnTo>
                <a:lnTo>
                  <a:pt x="0" y="0"/>
                </a:lnTo>
                <a:close/>
              </a:path>
            </a:pathLst>
          </a:custGeom>
          <a:blipFill>
            <a:blip r:embed="rId2"/>
            <a:stretch>
              <a:fillRect/>
            </a:stretch>
          </a:blipFill>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slow" p14:dur="2000" advTm="24246"/>
    </mc:Choice>
    <mc:Fallback xmlns="">
      <p:transition spd="slow" advTm="2424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nvGrpSpPr>
          <p:cNvPr id="3" name="Group 3"/>
          <p:cNvGrpSpPr/>
          <p:nvPr/>
        </p:nvGrpSpPr>
        <p:grpSpPr>
          <a:xfrm>
            <a:off x="3175" y="6400800"/>
            <a:ext cx="12188825" cy="457200"/>
            <a:chOff x="0" y="0"/>
            <a:chExt cx="24377650" cy="914400"/>
          </a:xfrm>
        </p:grpSpPr>
        <p:sp>
          <p:nvSpPr>
            <p:cNvPr id="4" name="Freeform 4"/>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grpSp>
        <p:nvGrpSpPr>
          <p:cNvPr id="5" name="Group 5"/>
          <p:cNvGrpSpPr/>
          <p:nvPr/>
        </p:nvGrpSpPr>
        <p:grpSpPr>
          <a:xfrm>
            <a:off x="1068387" y="943013"/>
            <a:ext cx="10058400" cy="1450757"/>
            <a:chOff x="0" y="0"/>
            <a:chExt cx="20116800" cy="2901514"/>
          </a:xfrm>
        </p:grpSpPr>
        <p:sp>
          <p:nvSpPr>
            <p:cNvPr id="6" name="Freeform 6"/>
            <p:cNvSpPr/>
            <p:nvPr/>
          </p:nvSpPr>
          <p:spPr>
            <a:xfrm>
              <a:off x="0" y="0"/>
              <a:ext cx="20116800" cy="2901514"/>
            </a:xfrm>
            <a:custGeom>
              <a:avLst/>
              <a:gdLst/>
              <a:ahLst/>
              <a:cxnLst/>
              <a:rect l="l" t="t" r="r" b="b"/>
              <a:pathLst>
                <a:path w="20116800" h="2901514">
                  <a:moveTo>
                    <a:pt x="0" y="0"/>
                  </a:moveTo>
                  <a:lnTo>
                    <a:pt x="20116800" y="0"/>
                  </a:lnTo>
                  <a:lnTo>
                    <a:pt x="20116800" y="2901514"/>
                  </a:lnTo>
                  <a:lnTo>
                    <a:pt x="0" y="2901514"/>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7" name="TextBox 7"/>
            <p:cNvSpPr txBox="1"/>
            <p:nvPr/>
          </p:nvSpPr>
          <p:spPr>
            <a:xfrm>
              <a:off x="0" y="85725"/>
              <a:ext cx="20116800" cy="2815789"/>
            </a:xfrm>
            <a:prstGeom prst="rect">
              <a:avLst/>
            </a:prstGeom>
          </p:spPr>
          <p:txBody>
            <a:bodyPr lIns="0" tIns="0" rIns="0" bIns="0" rtlCol="0" anchor="ctr"/>
            <a:lstStyle/>
            <a:p>
              <a:pPr marL="0" marR="0" lvl="0" indent="0" algn="l" defTabSz="914400" rtl="0" eaLnBrk="1" fontAlgn="auto" latinLnBrk="0" hangingPunct="1">
                <a:lnSpc>
                  <a:spcPts val="5940"/>
                </a:lnSpc>
                <a:spcBef>
                  <a:spcPts val="0"/>
                </a:spcBef>
                <a:spcAft>
                  <a:spcPts val="0"/>
                </a:spcAft>
                <a:buClrTx/>
                <a:buSzTx/>
                <a:buFontTx/>
                <a:buNone/>
                <a:tabLst/>
                <a:defRPr/>
              </a:pPr>
              <a:r>
                <a:rPr kumimoji="0" lang="en-US" sz="5500" b="0" i="0" u="none" strike="noStrike" kern="1200" cap="none" spc="-50" normalizeH="0" baseline="0" noProof="0">
                  <a:ln>
                    <a:noFill/>
                  </a:ln>
                  <a:solidFill>
                    <a:srgbClr val="FFFFFF"/>
                  </a:solidFill>
                  <a:effectLst/>
                  <a:uLnTx/>
                  <a:uFillTx/>
                  <a:latin typeface="DM Serif Display"/>
                  <a:ea typeface="DM Serif Display"/>
                  <a:cs typeface="DM Serif Display"/>
                  <a:sym typeface="DM Serif Display"/>
                </a:rPr>
                <a:t>CURRENT BIOFILM MODEL</a:t>
              </a:r>
            </a:p>
          </p:txBody>
        </p:sp>
      </p:grpSp>
      <p:sp>
        <p:nvSpPr>
          <p:cNvPr id="8" name="TextBox 8"/>
          <p:cNvSpPr txBox="1"/>
          <p:nvPr/>
        </p:nvSpPr>
        <p:spPr>
          <a:xfrm>
            <a:off x="2917306" y="2807746"/>
            <a:ext cx="9173201" cy="1589538"/>
          </a:xfrm>
          <a:prstGeom prst="rect">
            <a:avLst/>
          </a:prstGeom>
        </p:spPr>
        <p:txBody>
          <a:bodyPr lIns="0" tIns="0" rIns="0" bIns="0" rtlCol="0" anchor="t">
            <a:spAutoFit/>
          </a:bodyPr>
          <a:lstStyle/>
          <a:p>
            <a:pPr marL="0" marR="0" lvl="0" indent="0" algn="l" defTabSz="914400" rtl="0" eaLnBrk="1" fontAlgn="auto" latinLnBrk="0" hangingPunct="1">
              <a:lnSpc>
                <a:spcPts val="422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DM Sans 18pt Bold"/>
                <a:ea typeface="DM Sans 18pt Bold"/>
                <a:cs typeface="DM Sans 18pt Bold"/>
                <a:sym typeface="DM Sans 18pt Bold"/>
              </a:rPr>
              <a:t>BIOFILM DYSBIOSIS</a:t>
            </a:r>
          </a:p>
          <a:p>
            <a:pPr marL="0" marR="0" lvl="0" indent="0" algn="l" defTabSz="914400" rtl="0" eaLnBrk="1" fontAlgn="auto" latinLnBrk="0" hangingPunct="1">
              <a:lnSpc>
                <a:spcPts val="422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DM Sans 18pt Bold"/>
                <a:ea typeface="DM Sans 18pt Bold"/>
                <a:cs typeface="DM Sans 18pt Bold"/>
                <a:sym typeface="DM Sans 18pt Bold"/>
              </a:rPr>
              <a:t>SYSTEMIC EFFECTS</a:t>
            </a:r>
          </a:p>
          <a:p>
            <a:pPr marL="0" marR="0" lvl="0" indent="0" algn="l" defTabSz="914400" rtl="0" eaLnBrk="1" fontAlgn="auto" latinLnBrk="0" hangingPunct="1">
              <a:lnSpc>
                <a:spcPts val="4224"/>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DM Sans 18pt Bold"/>
                <a:ea typeface="DM Sans 18pt Bold"/>
                <a:cs typeface="DM Sans 18pt Bold"/>
                <a:sym typeface="DM Sans 18pt Bold"/>
              </a:rPr>
              <a:t>HEREDITARY FACTORS</a:t>
            </a:r>
          </a:p>
        </p:txBody>
      </p:sp>
    </p:spTree>
  </p:cSld>
  <p:clrMapOvr>
    <a:masterClrMapping/>
  </p:clrMapOvr>
  <mc:AlternateContent xmlns:mc="http://schemas.openxmlformats.org/markup-compatibility/2006" xmlns:p14="http://schemas.microsoft.com/office/powerpoint/2010/main">
    <mc:Choice Requires="p14">
      <p:transition spd="slow" p14:dur="2000" advTm="13507"/>
    </mc:Choice>
    <mc:Fallback xmlns="">
      <p:transition spd="slow" advTm="1350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
          <p:cNvSpPr txBox="1"/>
          <p:nvPr/>
        </p:nvSpPr>
        <p:spPr>
          <a:xfrm>
            <a:off x="838200" y="365125"/>
            <a:ext cx="10515600" cy="1325563"/>
          </a:xfrm>
          <a:prstGeom prst="rect">
            <a:avLst/>
          </a:prstGeom>
        </p:spPr>
        <p:txBody>
          <a:bodyPr spcFirstLastPara="1" vert="horz" lIns="91440" tIns="45720" rIns="91440" bIns="45720" rtlCol="0" anchor="ctr" anchorCtr="0">
            <a:normAutofit/>
          </a:bodyPr>
          <a:lstStyle/>
          <a:p>
            <a:pPr marL="0" marR="0" lvl="0" indent="0" algn="ctr" defTabSz="914400" rtl="0" eaLnBrk="1" fontAlgn="auto" latinLnBrk="0" hangingPunct="1">
              <a:lnSpc>
                <a:spcPct val="90000"/>
              </a:lnSpc>
              <a:spcBef>
                <a:spcPct val="0"/>
              </a:spcBef>
              <a:spcAft>
                <a:spcPts val="600"/>
              </a:spcAft>
              <a:buClr>
                <a:srgbClr val="FFFFFF"/>
              </a:buClr>
              <a:buSzPts val="4000"/>
              <a:buFontTx/>
              <a:buNone/>
              <a:tabLst/>
              <a:defRPr/>
            </a:pPr>
            <a:r>
              <a:rPr kumimoji="0" lang="en-US" sz="4400" b="0" i="0" u="none" strike="noStrike" kern="1200" cap="none" spc="0" normalizeH="0" baseline="0" noProof="0" dirty="0">
                <a:ln>
                  <a:noFill/>
                </a:ln>
                <a:solidFill>
                  <a:srgbClr val="F8F9FF"/>
                </a:solidFill>
                <a:effectLst/>
                <a:uLnTx/>
                <a:uFillTx/>
                <a:latin typeface="Oswald" pitchFamily="2" charset="0"/>
                <a:ea typeface="+mn-ea"/>
                <a:cs typeface="+mn-cs"/>
              </a:rPr>
              <a:t>What Do We Know About the Microbiome?</a:t>
            </a:r>
          </a:p>
        </p:txBody>
      </p:sp>
      <p:pic>
        <p:nvPicPr>
          <p:cNvPr id="232" name="Google Shape;232;p3"/>
          <p:cNvPicPr preferRelativeResize="0"/>
          <p:nvPr/>
        </p:nvPicPr>
        <p:blipFill rotWithShape="1">
          <a:blip r:embed="rId3" cstate="screen">
            <a:extLst>
              <a:ext uri="{28A0092B-C50C-407E-A947-70E740481C1C}">
                <a14:useLocalDpi xmlns:a14="http://schemas.microsoft.com/office/drawing/2010/main"/>
              </a:ext>
            </a:extLst>
          </a:blip>
          <a:srcRect/>
          <a:stretch>
            <a:fillRect/>
          </a:stretch>
        </p:blipFill>
        <p:spPr>
          <a:xfrm>
            <a:off x="838200" y="1825625"/>
            <a:ext cx="10515600" cy="435133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26429"/>
    </mc:Choice>
    <mc:Fallback xmlns="">
      <p:transition spd="slow" advTm="2642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
          <p:cNvSpPr txBox="1">
            <a:spLocks noGrp="1"/>
          </p:cNvSpPr>
          <p:nvPr>
            <p:ph type="title"/>
          </p:nvPr>
        </p:nvSpPr>
        <p:spPr>
          <a:xfrm>
            <a:off x="4966611" y="5485100"/>
            <a:ext cx="6947607" cy="107836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1800"/>
              <a:buFont typeface="Gill Sans"/>
              <a:buNone/>
            </a:pPr>
            <a:r>
              <a:rPr lang="en-US" sz="2000" dirty="0">
                <a:latin typeface="Proxima Nova"/>
                <a:ea typeface="Proxima Nova"/>
                <a:cs typeface="Proxima Nova"/>
                <a:sym typeface="Proxima Nova"/>
              </a:rPr>
              <a:t>Johansson I, Witkowska E, Kaveh B, Lif Holgerson P, Tanner AC. The Microbiome in Populations with a Low and High Prevalence of Caries. J Dent Res. 2016 Jan;95(1):80-6.</a:t>
            </a:r>
            <a:endParaRPr sz="2000" dirty="0">
              <a:latin typeface="Proxima Nova"/>
              <a:ea typeface="Proxima Nova"/>
              <a:cs typeface="Proxima Nova"/>
              <a:sym typeface="Proxima Nova"/>
            </a:endParaRPr>
          </a:p>
        </p:txBody>
      </p:sp>
      <p:sp>
        <p:nvSpPr>
          <p:cNvPr id="239" name="Google Shape;239;p4"/>
          <p:cNvSpPr txBox="1">
            <a:spLocks noGrp="1"/>
          </p:cNvSpPr>
          <p:nvPr>
            <p:ph idx="1"/>
          </p:nvPr>
        </p:nvSpPr>
        <p:spPr>
          <a:xfrm>
            <a:off x="4986703" y="1040391"/>
            <a:ext cx="6767657" cy="435133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200"/>
              <a:buNone/>
            </a:pPr>
            <a:r>
              <a:rPr lang="en-US" sz="3200" dirty="0">
                <a:latin typeface="Proxima Nova"/>
                <a:ea typeface="Proxima Nova"/>
                <a:cs typeface="Proxima Nova"/>
                <a:sym typeface="Proxima Nova"/>
              </a:rPr>
              <a:t>“Hence, the role of</a:t>
            </a:r>
            <a:r>
              <a:rPr lang="en-US" sz="3200" dirty="0">
                <a:latin typeface="Gill Sans"/>
                <a:ea typeface="Gill Sans"/>
                <a:cs typeface="Gill Sans"/>
                <a:sym typeface="Gill Sans"/>
              </a:rPr>
              <a:t> </a:t>
            </a:r>
            <a:r>
              <a:rPr lang="en-US" sz="3200" i="1" dirty="0">
                <a:latin typeface="Proxima Nova Semibold"/>
                <a:ea typeface="Proxima Nova Semibold"/>
                <a:cs typeface="Proxima Nova Semibold"/>
                <a:sym typeface="Proxima Nova Semibold"/>
              </a:rPr>
              <a:t>Mutans streptococci</a:t>
            </a:r>
            <a:r>
              <a:rPr lang="en-US" sz="3200" dirty="0">
                <a:latin typeface="Proxima Nova Semibold"/>
                <a:ea typeface="Proxima Nova Semibold"/>
                <a:cs typeface="Proxima Nova Semibold"/>
                <a:sym typeface="Proxima Nova Semibold"/>
              </a:rPr>
              <a:t> </a:t>
            </a:r>
            <a:r>
              <a:rPr lang="en-US" sz="3200" dirty="0">
                <a:latin typeface="Proxima Nova"/>
                <a:ea typeface="Proxima Nova"/>
                <a:cs typeface="Proxima Nova"/>
                <a:sym typeface="Proxima Nova"/>
              </a:rPr>
              <a:t>as a primary caries pathogen appears</a:t>
            </a:r>
            <a:r>
              <a:rPr lang="en-US" sz="3200" dirty="0">
                <a:latin typeface="Gill Sans"/>
                <a:ea typeface="Gill Sans"/>
                <a:cs typeface="Gill Sans"/>
                <a:sym typeface="Gill Sans"/>
              </a:rPr>
              <a:t> </a:t>
            </a:r>
            <a:r>
              <a:rPr lang="en-US" sz="3200" b="1" dirty="0">
                <a:latin typeface="Proxima Nova"/>
                <a:ea typeface="Proxima Nova"/>
                <a:cs typeface="Proxima Nova"/>
                <a:sym typeface="Proxima Nova"/>
              </a:rPr>
              <a:t>less pronounced</a:t>
            </a:r>
            <a:r>
              <a:rPr lang="en-US" sz="3200" b="1" dirty="0">
                <a:latin typeface="Gill Sans"/>
                <a:ea typeface="Gill Sans"/>
                <a:cs typeface="Gill Sans"/>
                <a:sym typeface="Gill Sans"/>
              </a:rPr>
              <a:t> </a:t>
            </a:r>
            <a:r>
              <a:rPr lang="en-US" sz="3200" dirty="0">
                <a:latin typeface="Gill Sans"/>
                <a:ea typeface="Gill Sans"/>
                <a:cs typeface="Gill Sans"/>
                <a:sym typeface="Gill Sans"/>
              </a:rPr>
              <a:t>i</a:t>
            </a:r>
            <a:r>
              <a:rPr lang="en-US" sz="3200" dirty="0">
                <a:latin typeface="Proxima Nova"/>
                <a:ea typeface="Proxima Nova"/>
                <a:cs typeface="Proxima Nova"/>
                <a:sym typeface="Proxima Nova"/>
              </a:rPr>
              <a:t>n populations with prevention programs compared to populations lacking caries treatment and prevention strategies.”</a:t>
            </a:r>
            <a:endParaRPr sz="3200" dirty="0">
              <a:latin typeface="Proxima Nova"/>
              <a:ea typeface="Proxima Nova"/>
              <a:cs typeface="Proxima Nova"/>
              <a:sym typeface="Proxima Nova"/>
            </a:endParaRPr>
          </a:p>
        </p:txBody>
      </p:sp>
      <p:sp>
        <p:nvSpPr>
          <p:cNvPr id="3" name="TextBox 2">
            <a:extLst>
              <a:ext uri="{FF2B5EF4-FFF2-40B4-BE49-F238E27FC236}">
                <a16:creationId xmlns:a16="http://schemas.microsoft.com/office/drawing/2014/main" id="{BE3ECAE2-A8EE-D162-FAE6-9DD033ECEC1D}"/>
              </a:ext>
            </a:extLst>
          </p:cNvPr>
          <p:cNvSpPr txBox="1"/>
          <p:nvPr/>
        </p:nvSpPr>
        <p:spPr>
          <a:xfrm>
            <a:off x="4330194" y="562299"/>
            <a:ext cx="7945582"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Oswald" pitchFamily="2" charset="77"/>
                <a:ea typeface="+mn-ea"/>
                <a:cs typeface="+mn-cs"/>
              </a:rPr>
              <a:t>Prevention Reduces Pathogen Impact</a:t>
            </a:r>
          </a:p>
        </p:txBody>
      </p:sp>
      <p:sp>
        <p:nvSpPr>
          <p:cNvPr id="4" name="Freeform 5">
            <a:extLst>
              <a:ext uri="{FF2B5EF4-FFF2-40B4-BE49-F238E27FC236}">
                <a16:creationId xmlns:a16="http://schemas.microsoft.com/office/drawing/2014/main" id="{570455A5-0361-62FF-8DFC-F22AFFAA12E6}"/>
              </a:ext>
            </a:extLst>
          </p:cNvPr>
          <p:cNvSpPr/>
          <p:nvPr/>
        </p:nvSpPr>
        <p:spPr>
          <a:xfrm>
            <a:off x="-1199914" y="0"/>
            <a:ext cx="5356352" cy="6858000"/>
          </a:xfrm>
          <a:custGeom>
            <a:avLst/>
            <a:gdLst/>
            <a:ahLst/>
            <a:cxnLst/>
            <a:rect l="l" t="t" r="r" b="b"/>
            <a:pathLst>
              <a:path w="7988290" h="10287000">
                <a:moveTo>
                  <a:pt x="0" y="0"/>
                </a:moveTo>
                <a:lnTo>
                  <a:pt x="7988289" y="0"/>
                </a:lnTo>
                <a:lnTo>
                  <a:pt x="7988289"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Neue Haas Grotesk Text Pro"/>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Tm="51909"/>
    </mc:Choice>
    <mc:Fallback xmlns="">
      <p:transition spd="slow" advTm="5190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4" name="Freeform 2">
            <a:extLst>
              <a:ext uri="{FF2B5EF4-FFF2-40B4-BE49-F238E27FC236}">
                <a16:creationId xmlns:a16="http://schemas.microsoft.com/office/drawing/2014/main" id="{92BCF368-A319-0707-5AC1-84954B97E6AC}"/>
              </a:ext>
            </a:extLst>
          </p:cNvPr>
          <p:cNvSpPr/>
          <p:nvPr/>
        </p:nvSpPr>
        <p:spPr>
          <a:xfrm>
            <a:off x="0" y="2387064"/>
            <a:ext cx="5216893" cy="4470935"/>
          </a:xfrm>
          <a:custGeom>
            <a:avLst/>
            <a:gdLst/>
            <a:ahLst/>
            <a:cxnLst/>
            <a:rect l="l" t="t" r="r" b="b"/>
            <a:pathLst>
              <a:path w="9035823" h="6773998">
                <a:moveTo>
                  <a:pt x="0" y="0"/>
                </a:moveTo>
                <a:lnTo>
                  <a:pt x="9035823" y="0"/>
                </a:lnTo>
                <a:lnTo>
                  <a:pt x="9035823" y="6773997"/>
                </a:lnTo>
                <a:lnTo>
                  <a:pt x="0" y="6773997"/>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252" name="Google Shape;252;p6"/>
          <p:cNvSpPr txBox="1">
            <a:spLocks noGrp="1"/>
          </p:cNvSpPr>
          <p:nvPr>
            <p:ph idx="1"/>
          </p:nvPr>
        </p:nvSpPr>
        <p:spPr>
          <a:xfrm>
            <a:off x="5434972" y="1460477"/>
            <a:ext cx="6587405" cy="393704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3200"/>
              <a:buNone/>
            </a:pPr>
            <a:r>
              <a:rPr lang="en-US" sz="3200" dirty="0">
                <a:solidFill>
                  <a:schemeClr val="bg1">
                    <a:lumMod val="25000"/>
                  </a:schemeClr>
                </a:solidFill>
                <a:latin typeface="Proxima Nova" panose="02000506030000020004" pitchFamily="2" charset="0"/>
                <a:ea typeface="Gill Sans"/>
                <a:cs typeface="Gill Sans"/>
                <a:sym typeface="Gill Sans"/>
              </a:rPr>
              <a:t>“</a:t>
            </a:r>
            <a:r>
              <a:rPr lang="en-US" sz="3200" b="1" dirty="0" err="1">
                <a:solidFill>
                  <a:schemeClr val="bg1">
                    <a:lumMod val="25000"/>
                  </a:schemeClr>
                </a:solidFill>
                <a:latin typeface="Proxima Nova" panose="02000506030000020004" pitchFamily="2" charset="0"/>
                <a:ea typeface="Gill Sans"/>
                <a:cs typeface="Gill Sans"/>
                <a:sym typeface="Gill Sans"/>
              </a:rPr>
              <a:t>Scardovia</a:t>
            </a:r>
            <a:r>
              <a:rPr lang="en-US" sz="3200" b="1" dirty="0">
                <a:solidFill>
                  <a:schemeClr val="bg1">
                    <a:lumMod val="25000"/>
                  </a:schemeClr>
                </a:solidFill>
                <a:latin typeface="Proxima Nova" panose="02000506030000020004" pitchFamily="2" charset="0"/>
                <a:ea typeface="Gill Sans"/>
                <a:cs typeface="Gill Sans"/>
                <a:sym typeface="Gill Sans"/>
              </a:rPr>
              <a:t> </a:t>
            </a:r>
            <a:r>
              <a:rPr lang="en-US" sz="3200" b="1" dirty="0" err="1">
                <a:solidFill>
                  <a:schemeClr val="bg1">
                    <a:lumMod val="25000"/>
                  </a:schemeClr>
                </a:solidFill>
                <a:latin typeface="Proxima Nova" panose="02000506030000020004" pitchFamily="2" charset="0"/>
                <a:ea typeface="Gill Sans"/>
                <a:cs typeface="Gill Sans"/>
                <a:sym typeface="Gill Sans"/>
              </a:rPr>
              <a:t>wiggsiae</a:t>
            </a:r>
            <a:r>
              <a:rPr lang="en-US" sz="3200" b="1" dirty="0">
                <a:solidFill>
                  <a:schemeClr val="bg1">
                    <a:lumMod val="25000"/>
                  </a:schemeClr>
                </a:solidFill>
                <a:latin typeface="Proxima Nova" panose="02000506030000020004" pitchFamily="2" charset="0"/>
                <a:ea typeface="Gill Sans"/>
                <a:cs typeface="Gill Sans"/>
                <a:sym typeface="Gill Sans"/>
              </a:rPr>
              <a:t> </a:t>
            </a:r>
            <a:r>
              <a:rPr lang="en-US" sz="3200" dirty="0">
                <a:solidFill>
                  <a:schemeClr val="bg1">
                    <a:lumMod val="25000"/>
                  </a:schemeClr>
                </a:solidFill>
                <a:latin typeface="Proxima Nova" panose="02000506030000020004" pitchFamily="2" charset="0"/>
                <a:ea typeface="Gill Sans"/>
                <a:cs typeface="Gill Sans"/>
                <a:sym typeface="Gill Sans"/>
              </a:rPr>
              <a:t>was significantly associated with severe-ECC children in the presence and absence of S. mutans detection. The major caries-associated species were S. mutans and S. </a:t>
            </a:r>
            <a:r>
              <a:rPr lang="en-US" sz="3200" dirty="0" err="1">
                <a:solidFill>
                  <a:schemeClr val="bg1">
                    <a:lumMod val="25000"/>
                  </a:schemeClr>
                </a:solidFill>
                <a:latin typeface="Proxima Nova" panose="02000506030000020004" pitchFamily="2" charset="0"/>
                <a:ea typeface="Gill Sans"/>
                <a:cs typeface="Gill Sans"/>
                <a:sym typeface="Gill Sans"/>
              </a:rPr>
              <a:t>wiggsiae</a:t>
            </a:r>
            <a:r>
              <a:rPr lang="en-US" sz="3200" dirty="0">
                <a:solidFill>
                  <a:schemeClr val="bg1">
                    <a:lumMod val="25000"/>
                  </a:schemeClr>
                </a:solidFill>
                <a:latin typeface="Proxima Nova" panose="02000506030000020004" pitchFamily="2" charset="0"/>
                <a:ea typeface="Gill Sans"/>
                <a:cs typeface="Gill Sans"/>
                <a:sym typeface="Gill Sans"/>
              </a:rPr>
              <a:t>, the latter of which is a candidate as a newly recognized caries pathogen.” </a:t>
            </a:r>
            <a:endParaRPr sz="3200" dirty="0">
              <a:solidFill>
                <a:schemeClr val="bg1">
                  <a:lumMod val="25000"/>
                </a:schemeClr>
              </a:solidFill>
              <a:latin typeface="Proxima Nova" panose="02000506030000020004" pitchFamily="2" charset="0"/>
            </a:endParaRPr>
          </a:p>
        </p:txBody>
      </p:sp>
      <p:sp>
        <p:nvSpPr>
          <p:cNvPr id="253" name="Google Shape;253;p6"/>
          <p:cNvSpPr txBox="1"/>
          <p:nvPr/>
        </p:nvSpPr>
        <p:spPr>
          <a:xfrm>
            <a:off x="6152860" y="5729642"/>
            <a:ext cx="5869517" cy="63413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US" sz="1800" b="0" i="0" u="none" strike="noStrike" kern="1200" cap="none" spc="0" normalizeH="0" baseline="0" noProof="0" dirty="0">
                <a:ln>
                  <a:noFill/>
                </a:ln>
                <a:solidFill>
                  <a:prstClr val="black"/>
                </a:solidFill>
                <a:effectLst/>
                <a:uLnTx/>
                <a:uFillTx/>
                <a:latin typeface="Proxima Nova" panose="02000506030000020004" pitchFamily="2" charset="0"/>
                <a:ea typeface="Gill Sans"/>
                <a:cs typeface="Gill Sans"/>
                <a:sym typeface="Gill Sans"/>
              </a:rPr>
              <a:t>Tanner AC, </a:t>
            </a:r>
            <a:r>
              <a:rPr kumimoji="0" lang="en-US" sz="1800" b="0" i="0" u="none" strike="noStrike" kern="1200" cap="none" spc="0" normalizeH="0" baseline="0" noProof="0" dirty="0" err="1">
                <a:ln>
                  <a:noFill/>
                </a:ln>
                <a:solidFill>
                  <a:prstClr val="black"/>
                </a:solidFill>
                <a:effectLst/>
                <a:uLnTx/>
                <a:uFillTx/>
                <a:latin typeface="Proxima Nova" panose="02000506030000020004" pitchFamily="2" charset="0"/>
                <a:ea typeface="Gill Sans"/>
                <a:cs typeface="Gill Sans"/>
                <a:sym typeface="Gill Sans"/>
              </a:rPr>
              <a:t>Mathney</a:t>
            </a:r>
            <a:r>
              <a:rPr kumimoji="0" lang="en-US" sz="1800" b="0" i="0" u="none" strike="noStrike" kern="1200" cap="none" spc="0" normalizeH="0" baseline="0" noProof="0" dirty="0">
                <a:ln>
                  <a:noFill/>
                </a:ln>
                <a:solidFill>
                  <a:prstClr val="black"/>
                </a:solidFill>
                <a:effectLst/>
                <a:uLnTx/>
                <a:uFillTx/>
                <a:latin typeface="Proxima Nova" panose="02000506030000020004" pitchFamily="2" charset="0"/>
                <a:ea typeface="Gill Sans"/>
                <a:cs typeface="Gill Sans"/>
                <a:sym typeface="Gill Sans"/>
              </a:rPr>
              <a:t> JM, Kent RL Jr, et al. Cultivable </a:t>
            </a:r>
            <a:r>
              <a:rPr kumimoji="0" lang="en-US" sz="2000" b="0" i="0" u="none" strike="noStrike" kern="1200" cap="none" spc="0" normalizeH="0" baseline="0" noProof="0" dirty="0">
                <a:ln>
                  <a:noFill/>
                </a:ln>
                <a:solidFill>
                  <a:prstClr val="black"/>
                </a:solidFill>
                <a:effectLst/>
                <a:uLnTx/>
                <a:uFillTx/>
                <a:latin typeface="Proxima Nova" panose="02000506030000020004" pitchFamily="2" charset="0"/>
                <a:ea typeface="Gill Sans"/>
                <a:cs typeface="Gill Sans"/>
                <a:sym typeface="Gill Sans"/>
              </a:rPr>
              <a:t>Anaerobic</a:t>
            </a:r>
            <a:r>
              <a:rPr kumimoji="0" lang="en-US" sz="1800" b="0" i="0" u="none" strike="noStrike" kern="1200" cap="none" spc="0" normalizeH="0" baseline="0" noProof="0" dirty="0">
                <a:ln>
                  <a:noFill/>
                </a:ln>
                <a:solidFill>
                  <a:prstClr val="black"/>
                </a:solidFill>
                <a:effectLst/>
                <a:uLnTx/>
                <a:uFillTx/>
                <a:latin typeface="Proxima Nova" panose="02000506030000020004" pitchFamily="2" charset="0"/>
                <a:ea typeface="Gill Sans"/>
                <a:cs typeface="Gill Sans"/>
                <a:sym typeface="Gill Sans"/>
              </a:rPr>
              <a:t> Microbiota of Severe Early Childhood Caries. J Clin </a:t>
            </a:r>
            <a:r>
              <a:rPr kumimoji="0" lang="en-US" sz="1800" b="0" i="0" u="none" strike="noStrike" kern="1200" cap="none" spc="0" normalizeH="0" baseline="0" noProof="0" dirty="0" err="1">
                <a:ln>
                  <a:noFill/>
                </a:ln>
                <a:solidFill>
                  <a:prstClr val="black"/>
                </a:solidFill>
                <a:effectLst/>
                <a:uLnTx/>
                <a:uFillTx/>
                <a:latin typeface="Proxima Nova" panose="02000506030000020004" pitchFamily="2" charset="0"/>
                <a:ea typeface="Gill Sans"/>
                <a:cs typeface="Gill Sans"/>
                <a:sym typeface="Gill Sans"/>
              </a:rPr>
              <a:t>Microbiol</a:t>
            </a:r>
            <a:r>
              <a:rPr kumimoji="0" lang="en-US" sz="1800" b="0" i="0" u="none" strike="noStrike" kern="1200" cap="none" spc="0" normalizeH="0" baseline="0" noProof="0" dirty="0">
                <a:ln>
                  <a:noFill/>
                </a:ln>
                <a:solidFill>
                  <a:prstClr val="black"/>
                </a:solidFill>
                <a:effectLst/>
                <a:uLnTx/>
                <a:uFillTx/>
                <a:latin typeface="Proxima Nova" panose="02000506030000020004" pitchFamily="2" charset="0"/>
                <a:ea typeface="Gill Sans"/>
                <a:cs typeface="Gill Sans"/>
                <a:sym typeface="Gill Sans"/>
              </a:rPr>
              <a:t> 2011 Apr;49(4):1464-74.</a:t>
            </a:r>
            <a:endParaRPr kumimoji="0" sz="1800" b="0" i="0" u="none" strike="noStrike" kern="1200" cap="none" spc="0" normalizeH="0" baseline="0" noProof="0" dirty="0">
              <a:ln>
                <a:noFill/>
              </a:ln>
              <a:solidFill>
                <a:prstClr val="black"/>
              </a:solidFill>
              <a:effectLst/>
              <a:uLnTx/>
              <a:uFillTx/>
              <a:latin typeface="Proxima Nova" panose="02000506030000020004" pitchFamily="2" charset="0"/>
              <a:ea typeface="+mn-ea"/>
              <a:cs typeface="+mn-cs"/>
            </a:endParaRPr>
          </a:p>
        </p:txBody>
      </p:sp>
      <p:sp>
        <p:nvSpPr>
          <p:cNvPr id="3" name="TextBox 2">
            <a:extLst>
              <a:ext uri="{FF2B5EF4-FFF2-40B4-BE49-F238E27FC236}">
                <a16:creationId xmlns:a16="http://schemas.microsoft.com/office/drawing/2014/main" id="{E68F903E-83F6-7DD3-A415-23F62EC5A232}"/>
              </a:ext>
            </a:extLst>
          </p:cNvPr>
          <p:cNvSpPr txBox="1"/>
          <p:nvPr/>
        </p:nvSpPr>
        <p:spPr>
          <a:xfrm>
            <a:off x="1836593" y="494225"/>
            <a:ext cx="8518813"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Oswald" pitchFamily="2" charset="77"/>
                <a:ea typeface="+mn-ea"/>
                <a:cs typeface="+mn-cs"/>
              </a:rPr>
              <a:t>Beyond S. mutans: Meet S. </a:t>
            </a:r>
            <a:r>
              <a:rPr kumimoji="0" lang="en-US" sz="4400" b="0" i="0" u="none" strike="noStrike" kern="1200" cap="none" spc="0" normalizeH="0" baseline="0" noProof="0" dirty="0" err="1">
                <a:ln>
                  <a:noFill/>
                </a:ln>
                <a:solidFill>
                  <a:prstClr val="black"/>
                </a:solidFill>
                <a:effectLst/>
                <a:uLnTx/>
                <a:uFillTx/>
                <a:latin typeface="Oswald" pitchFamily="2" charset="77"/>
                <a:ea typeface="+mn-ea"/>
                <a:cs typeface="+mn-cs"/>
              </a:rPr>
              <a:t>wiggsiae</a:t>
            </a:r>
            <a:endParaRPr kumimoji="0" lang="en-US" sz="4400" b="0" i="0" u="none" strike="noStrike" kern="1200" cap="none" spc="0" normalizeH="0" baseline="0" noProof="0" dirty="0">
              <a:ln>
                <a:noFill/>
              </a:ln>
              <a:solidFill>
                <a:prstClr val="black"/>
              </a:solidFill>
              <a:effectLst/>
              <a:uLnTx/>
              <a:uFillTx/>
              <a:latin typeface="Oswald" pitchFamily="2" charset="77"/>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Tm="25545"/>
    </mc:Choice>
    <mc:Fallback xmlns="">
      <p:transition spd="slow" advTm="2554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7"/>
          <p:cNvSpPr txBox="1">
            <a:spLocks noGrp="1"/>
          </p:cNvSpPr>
          <p:nvPr>
            <p:ph idx="1"/>
          </p:nvPr>
        </p:nvSpPr>
        <p:spPr>
          <a:xfrm>
            <a:off x="546347" y="1559293"/>
            <a:ext cx="6701476" cy="30996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dirty="0">
                <a:solidFill>
                  <a:srgbClr val="00117D"/>
                </a:solidFill>
                <a:latin typeface="Proxima Nova"/>
                <a:ea typeface="Proxima Nova"/>
                <a:cs typeface="Proxima Nova"/>
                <a:sym typeface="Proxima Nova"/>
              </a:rPr>
              <a:t>“We conclude that several species including </a:t>
            </a:r>
            <a:r>
              <a:rPr lang="en-US" sz="3200" i="1" dirty="0">
                <a:solidFill>
                  <a:srgbClr val="00117D"/>
                </a:solidFill>
                <a:latin typeface="Proxima Nova"/>
                <a:ea typeface="Proxima Nova"/>
                <a:cs typeface="Proxima Nova"/>
                <a:sym typeface="Proxima Nova"/>
              </a:rPr>
              <a:t>S. </a:t>
            </a:r>
            <a:r>
              <a:rPr lang="en-US" sz="3200" i="1" dirty="0" err="1">
                <a:solidFill>
                  <a:srgbClr val="00117D"/>
                </a:solidFill>
                <a:latin typeface="Proxima Nova"/>
                <a:ea typeface="Proxima Nova"/>
                <a:cs typeface="Proxima Nova"/>
                <a:sym typeface="Proxima Nova"/>
              </a:rPr>
              <a:t>wiggsiae</a:t>
            </a:r>
            <a:r>
              <a:rPr lang="en-US" sz="3200" i="1" dirty="0">
                <a:solidFill>
                  <a:srgbClr val="00117D"/>
                </a:solidFill>
                <a:latin typeface="Proxima Nova"/>
                <a:ea typeface="Proxima Nova"/>
                <a:cs typeface="Proxima Nova"/>
                <a:sym typeface="Proxima Nova"/>
              </a:rPr>
              <a:t> </a:t>
            </a:r>
            <a:r>
              <a:rPr lang="en-US" sz="3200" dirty="0">
                <a:solidFill>
                  <a:srgbClr val="00117D"/>
                </a:solidFill>
                <a:latin typeface="Proxima Nova"/>
                <a:ea typeface="Proxima Nova"/>
                <a:cs typeface="Proxima Nova"/>
                <a:sym typeface="Proxima Nova"/>
              </a:rPr>
              <a:t>and</a:t>
            </a:r>
            <a:r>
              <a:rPr lang="en-US" sz="3200" dirty="0">
                <a:solidFill>
                  <a:srgbClr val="00117D"/>
                </a:solidFill>
                <a:latin typeface="Gill Sans"/>
                <a:ea typeface="Gill Sans"/>
                <a:cs typeface="Gill Sans"/>
                <a:sym typeface="Gill Sans"/>
              </a:rPr>
              <a:t> </a:t>
            </a:r>
            <a:r>
              <a:rPr lang="en-US" sz="3200" b="1" i="1" dirty="0" err="1">
                <a:solidFill>
                  <a:srgbClr val="00117D"/>
                </a:solidFill>
                <a:latin typeface="Proxima Nova"/>
                <a:ea typeface="Proxima Nova"/>
                <a:cs typeface="Proxima Nova"/>
                <a:sym typeface="Proxima Nova"/>
              </a:rPr>
              <a:t>Slakia</a:t>
            </a:r>
            <a:r>
              <a:rPr lang="en-US" sz="3200" b="1" i="1" dirty="0">
                <a:solidFill>
                  <a:srgbClr val="00117D"/>
                </a:solidFill>
                <a:latin typeface="Proxima Nova"/>
                <a:ea typeface="Proxima Nova"/>
                <a:cs typeface="Proxima Nova"/>
                <a:sym typeface="Proxima Nova"/>
              </a:rPr>
              <a:t> </a:t>
            </a:r>
            <a:r>
              <a:rPr lang="en-US" sz="3200" b="1" i="1" dirty="0" err="1">
                <a:solidFill>
                  <a:srgbClr val="00117D"/>
                </a:solidFill>
                <a:latin typeface="Proxima Nova"/>
                <a:ea typeface="Proxima Nova"/>
                <a:cs typeface="Proxima Nova"/>
                <a:sym typeface="Proxima Nova"/>
              </a:rPr>
              <a:t>exigua</a:t>
            </a:r>
            <a:r>
              <a:rPr lang="en-US" sz="3200" b="1" i="1" dirty="0">
                <a:solidFill>
                  <a:srgbClr val="00117D"/>
                </a:solidFill>
                <a:latin typeface="Gill Sans"/>
                <a:ea typeface="Gill Sans"/>
                <a:cs typeface="Gill Sans"/>
                <a:sym typeface="Gill Sans"/>
              </a:rPr>
              <a:t> </a:t>
            </a:r>
            <a:r>
              <a:rPr lang="en-US" sz="3200" dirty="0">
                <a:solidFill>
                  <a:srgbClr val="00117D"/>
                </a:solidFill>
                <a:latin typeface="Proxima Nova"/>
                <a:ea typeface="Proxima Nova"/>
                <a:cs typeface="Proxima Nova"/>
                <a:sym typeface="Proxima Nova"/>
              </a:rPr>
              <a:t>are associated with the etiology of advanced dental caries, that successful treatment is accompanied by a change in the microbiota, and that severe ECC is diverse, with influences from selected bacteria or from diet.” </a:t>
            </a:r>
            <a:endParaRPr sz="3200" dirty="0">
              <a:solidFill>
                <a:srgbClr val="00117D"/>
              </a:solidFill>
              <a:latin typeface="Proxima Nova"/>
              <a:ea typeface="Proxima Nova"/>
              <a:cs typeface="Proxima Nova"/>
              <a:sym typeface="Proxima Nova"/>
            </a:endParaRPr>
          </a:p>
        </p:txBody>
      </p:sp>
      <p:sp>
        <p:nvSpPr>
          <p:cNvPr id="268" name="Google Shape;268;p7"/>
          <p:cNvSpPr txBox="1"/>
          <p:nvPr/>
        </p:nvSpPr>
        <p:spPr>
          <a:xfrm>
            <a:off x="642595" y="5976217"/>
            <a:ext cx="9725676" cy="63413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56082"/>
              </a:buClr>
              <a:buSzPts val="1800"/>
              <a:buFont typeface="Arial"/>
              <a:buNone/>
              <a:tabLst/>
              <a:defRPr/>
            </a:pPr>
            <a:r>
              <a:rPr kumimoji="0" lang="en-US" sz="1800" b="0" i="0" u="none" strike="noStrike" kern="1200" cap="none" spc="0" normalizeH="0" baseline="0" noProof="0" dirty="0">
                <a:ln>
                  <a:noFill/>
                </a:ln>
                <a:solidFill>
                  <a:prstClr val="black"/>
                </a:solidFill>
                <a:effectLst/>
                <a:uLnTx/>
                <a:uFillTx/>
                <a:latin typeface="Proxima Nova"/>
                <a:ea typeface="Proxima Nova"/>
                <a:cs typeface="Proxima Nova"/>
                <a:sym typeface="Proxima Nova"/>
              </a:rPr>
              <a:t>Tanner ACR, Kent RL, Lif Holgerson P, et al. Microbiota of severe early childhood caries before and after therapy. JDR November 2011. 90(11):1298-1305.</a:t>
            </a:r>
            <a:endParaRPr kumimoji="0" sz="1800" b="0" i="0" u="none" strike="noStrike" kern="1200" cap="none" spc="0" normalizeH="0" baseline="0" noProof="0" dirty="0">
              <a:ln>
                <a:noFill/>
              </a:ln>
              <a:solidFill>
                <a:prstClr val="black"/>
              </a:solidFill>
              <a:effectLst/>
              <a:uLnTx/>
              <a:uFillTx/>
              <a:latin typeface="Proxima Nova"/>
              <a:ea typeface="Proxima Nova"/>
              <a:cs typeface="Proxima Nova"/>
              <a:sym typeface="Proxima Nova"/>
            </a:endParaRPr>
          </a:p>
        </p:txBody>
      </p:sp>
      <p:pic>
        <p:nvPicPr>
          <p:cNvPr id="269" name="Google Shape;269;p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07705" y="1559293"/>
            <a:ext cx="4684296" cy="4168957"/>
          </a:xfrm>
          <a:prstGeom prst="rect">
            <a:avLst/>
          </a:prstGeom>
          <a:noFill/>
          <a:ln>
            <a:noFill/>
          </a:ln>
        </p:spPr>
      </p:pic>
      <p:sp>
        <p:nvSpPr>
          <p:cNvPr id="270" name="Google Shape;270;p7"/>
          <p:cNvSpPr txBox="1"/>
          <p:nvPr/>
        </p:nvSpPr>
        <p:spPr>
          <a:xfrm>
            <a:off x="477349" y="537000"/>
            <a:ext cx="7530869" cy="800189"/>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A15"/>
                </a:solidFill>
                <a:effectLst/>
                <a:uLnTx/>
                <a:uFillTx/>
                <a:latin typeface="Oswald"/>
                <a:ea typeface="Oswald"/>
                <a:cs typeface="Oswald"/>
                <a:sym typeface="Oswald"/>
              </a:rPr>
              <a:t>Treat the Decay, Change the Bugs</a:t>
            </a:r>
            <a:endParaRPr kumimoji="0" sz="4000" b="0" i="0" u="none" strike="noStrike" kern="1200" cap="none" spc="0" normalizeH="0" baseline="0" noProof="0" dirty="0">
              <a:ln>
                <a:noFill/>
              </a:ln>
              <a:solidFill>
                <a:srgbClr val="000A15"/>
              </a:solidFill>
              <a:effectLst/>
              <a:uLnTx/>
              <a:uFillTx/>
              <a:latin typeface="Oswald"/>
              <a:ea typeface="Oswald"/>
              <a:cs typeface="Oswald"/>
              <a:sym typeface="Oswald"/>
            </a:endParaRPr>
          </a:p>
        </p:txBody>
      </p:sp>
    </p:spTree>
  </p:cSld>
  <p:clrMapOvr>
    <a:masterClrMapping/>
  </p:clrMapOvr>
  <mc:AlternateContent xmlns:mc="http://schemas.openxmlformats.org/markup-compatibility/2006" xmlns:p14="http://schemas.microsoft.com/office/powerpoint/2010/main">
    <mc:Choice Requires="p14">
      <p:transition spd="slow" p14:dur="2000" advTm="4366"/>
    </mc:Choice>
    <mc:Fallback xmlns="">
      <p:transition spd="slow" advTm="436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8"/>
          <p:cNvSpPr txBox="1">
            <a:spLocks noGrp="1"/>
          </p:cNvSpPr>
          <p:nvPr>
            <p:ph idx="1"/>
          </p:nvPr>
        </p:nvSpPr>
        <p:spPr>
          <a:xfrm>
            <a:off x="475795" y="1625400"/>
            <a:ext cx="6151833" cy="3607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3200"/>
              <a:buNone/>
            </a:pPr>
            <a:r>
              <a:rPr lang="en-US" sz="3200" dirty="0">
                <a:solidFill>
                  <a:schemeClr val="bg1">
                    <a:lumMod val="25000"/>
                  </a:schemeClr>
                </a:solidFill>
                <a:latin typeface="Proxima Nova"/>
                <a:ea typeface="Proxima Nova"/>
                <a:cs typeface="Proxima Nova"/>
                <a:sym typeface="Proxima Nova"/>
              </a:rPr>
              <a:t>“A high salivary </a:t>
            </a:r>
            <a:r>
              <a:rPr lang="en-US" sz="3200" b="1" i="1" dirty="0">
                <a:solidFill>
                  <a:schemeClr val="bg1">
                    <a:lumMod val="25000"/>
                  </a:schemeClr>
                </a:solidFill>
                <a:latin typeface="Proxima Nova"/>
                <a:ea typeface="Proxima Nova"/>
                <a:cs typeface="Proxima Nova"/>
                <a:sym typeface="Proxima Nova"/>
              </a:rPr>
              <a:t>Candida</a:t>
            </a:r>
            <a:r>
              <a:rPr lang="en-US" sz="3200" b="1" dirty="0">
                <a:solidFill>
                  <a:schemeClr val="bg1">
                    <a:lumMod val="25000"/>
                  </a:schemeClr>
                </a:solidFill>
                <a:latin typeface="Proxima Nova"/>
                <a:ea typeface="Proxima Nova"/>
                <a:cs typeface="Proxima Nova"/>
                <a:sym typeface="Proxima Nova"/>
              </a:rPr>
              <a:t> </a:t>
            </a:r>
            <a:r>
              <a:rPr lang="en-US" sz="3200" dirty="0">
                <a:solidFill>
                  <a:schemeClr val="bg1">
                    <a:lumMod val="25000"/>
                  </a:schemeClr>
                </a:solidFill>
                <a:latin typeface="Proxima Nova"/>
                <a:ea typeface="Proxima Nova"/>
                <a:cs typeface="Proxima Nova"/>
                <a:sym typeface="Proxima Nova"/>
              </a:rPr>
              <a:t>carriage rate and the presence of specific species of this fungus (such as </a:t>
            </a:r>
            <a:r>
              <a:rPr lang="en-US" sz="3200" i="1" dirty="0">
                <a:solidFill>
                  <a:schemeClr val="bg1">
                    <a:lumMod val="25000"/>
                  </a:schemeClr>
                </a:solidFill>
                <a:latin typeface="Proxima Nova"/>
                <a:ea typeface="Proxima Nova"/>
                <a:cs typeface="Proxima Nova"/>
                <a:sym typeface="Proxima Nova"/>
              </a:rPr>
              <a:t>C. albicans, C. </a:t>
            </a:r>
            <a:r>
              <a:rPr lang="en-US" sz="3200" i="1" dirty="0" err="1">
                <a:solidFill>
                  <a:schemeClr val="bg1">
                    <a:lumMod val="25000"/>
                  </a:schemeClr>
                </a:solidFill>
                <a:latin typeface="Proxima Nova"/>
                <a:ea typeface="Proxima Nova"/>
                <a:cs typeface="Proxima Nova"/>
                <a:sym typeface="Proxima Nova"/>
              </a:rPr>
              <a:t>dubliniensis</a:t>
            </a:r>
            <a:r>
              <a:rPr lang="en-US" sz="3200" i="1" dirty="0">
                <a:solidFill>
                  <a:schemeClr val="bg1">
                    <a:lumMod val="25000"/>
                  </a:schemeClr>
                </a:solidFill>
                <a:latin typeface="Proxima Nova"/>
                <a:ea typeface="Proxima Nova"/>
                <a:cs typeface="Proxima Nova"/>
                <a:sym typeface="Proxima Nova"/>
              </a:rPr>
              <a:t> </a:t>
            </a:r>
            <a:r>
              <a:rPr lang="en-US" sz="3200" dirty="0">
                <a:solidFill>
                  <a:schemeClr val="bg1">
                    <a:lumMod val="25000"/>
                  </a:schemeClr>
                </a:solidFill>
                <a:latin typeface="Proxima Nova"/>
                <a:ea typeface="Proxima Nova"/>
                <a:cs typeface="Proxima Nova"/>
                <a:sym typeface="Proxima Nova"/>
              </a:rPr>
              <a:t>and</a:t>
            </a:r>
            <a:r>
              <a:rPr lang="en-US" sz="3200" i="1" dirty="0">
                <a:solidFill>
                  <a:schemeClr val="bg1">
                    <a:lumMod val="25000"/>
                  </a:schemeClr>
                </a:solidFill>
                <a:latin typeface="Proxima Nova"/>
                <a:ea typeface="Proxima Nova"/>
                <a:cs typeface="Proxima Nova"/>
                <a:sym typeface="Proxima Nova"/>
              </a:rPr>
              <a:t> C. </a:t>
            </a:r>
            <a:r>
              <a:rPr lang="en-US" sz="3200" i="1" dirty="0" err="1">
                <a:solidFill>
                  <a:schemeClr val="bg1">
                    <a:lumMod val="25000"/>
                  </a:schemeClr>
                </a:solidFill>
                <a:latin typeface="Proxima Nova"/>
                <a:ea typeface="Proxima Nova"/>
                <a:cs typeface="Proxima Nova"/>
                <a:sym typeface="Proxima Nova"/>
              </a:rPr>
              <a:t>Parapsilosis</a:t>
            </a:r>
            <a:r>
              <a:rPr lang="en-US" sz="3200" dirty="0">
                <a:solidFill>
                  <a:schemeClr val="bg1">
                    <a:lumMod val="25000"/>
                  </a:schemeClr>
                </a:solidFill>
                <a:latin typeface="Proxima Nova"/>
                <a:ea typeface="Proxima Nova"/>
                <a:cs typeface="Proxima Nova"/>
                <a:sym typeface="Proxima Nova"/>
              </a:rPr>
              <a:t>) appear to be related to the severity of caries experienced by preschool children.” </a:t>
            </a:r>
            <a:endParaRPr sz="3200" dirty="0">
              <a:solidFill>
                <a:schemeClr val="bg1">
                  <a:lumMod val="25000"/>
                </a:schemeClr>
              </a:solidFill>
              <a:latin typeface="Proxima Nova"/>
              <a:ea typeface="Proxima Nova"/>
              <a:cs typeface="Proxima Nova"/>
              <a:sym typeface="Proxima Nova"/>
            </a:endParaRPr>
          </a:p>
        </p:txBody>
      </p:sp>
      <p:sp>
        <p:nvSpPr>
          <p:cNvPr id="276" name="Google Shape;276;p8"/>
          <p:cNvSpPr txBox="1"/>
          <p:nvPr/>
        </p:nvSpPr>
        <p:spPr>
          <a:xfrm>
            <a:off x="547350" y="5755125"/>
            <a:ext cx="11458721" cy="634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FF"/>
              </a:buClr>
              <a:buSzPts val="1800"/>
              <a:buFont typeface="Arial"/>
              <a:buNone/>
              <a:tabLst/>
              <a:defRPr/>
            </a:pPr>
            <a:r>
              <a:rPr kumimoji="0" lang="en-US" sz="2000" b="0" i="0" u="none" strike="noStrike" kern="1200" cap="none" spc="0" normalizeH="0" baseline="0" noProof="0" dirty="0">
                <a:ln>
                  <a:noFill/>
                </a:ln>
                <a:solidFill>
                  <a:prstClr val="black"/>
                </a:solidFill>
                <a:effectLst/>
                <a:uLnTx/>
                <a:uFillTx/>
                <a:latin typeface="Proxima Nova"/>
                <a:ea typeface="Proxima Nova"/>
                <a:cs typeface="Proxima Nova"/>
                <a:sym typeface="Proxima Nova"/>
              </a:rPr>
              <a:t>Lozano Moraga CP, Rodríguez Martínez GA, </a:t>
            </a:r>
            <a:r>
              <a:rPr kumimoji="0" lang="en-US" sz="2000" b="0" i="0" u="none" strike="noStrike" kern="1200" cap="none" spc="0" normalizeH="0" baseline="0" noProof="0" dirty="0" err="1">
                <a:ln>
                  <a:noFill/>
                </a:ln>
                <a:solidFill>
                  <a:prstClr val="black"/>
                </a:solidFill>
                <a:effectLst/>
                <a:uLnTx/>
                <a:uFillTx/>
                <a:latin typeface="Proxima Nova"/>
                <a:ea typeface="Proxima Nova"/>
                <a:cs typeface="Proxima Nova"/>
                <a:sym typeface="Proxima Nova"/>
              </a:rPr>
              <a:t>Lefimil</a:t>
            </a:r>
            <a:r>
              <a:rPr kumimoji="0" lang="en-US" sz="2000" b="0" i="0" u="none" strike="noStrike" kern="1200" cap="none" spc="0" normalizeH="0" baseline="0" noProof="0" dirty="0">
                <a:ln>
                  <a:noFill/>
                </a:ln>
                <a:solidFill>
                  <a:prstClr val="black"/>
                </a:solidFill>
                <a:effectLst/>
                <a:uLnTx/>
                <a:uFillTx/>
                <a:latin typeface="Proxima Nova"/>
                <a:ea typeface="Proxima Nova"/>
                <a:cs typeface="Proxima Nova"/>
                <a:sym typeface="Proxima Nova"/>
              </a:rPr>
              <a:t> Puente CA, Morales Bozo IC, et al. Prevalence of Candida albicans and carriage of Candida non-albicans in the saliva of preschool children, according to their caries status. Acta </a:t>
            </a:r>
            <a:r>
              <a:rPr kumimoji="0" lang="en-US" sz="2000" b="0" i="0" u="none" strike="noStrike" kern="1200" cap="none" spc="0" normalizeH="0" baseline="0" noProof="0" dirty="0" err="1">
                <a:ln>
                  <a:noFill/>
                </a:ln>
                <a:solidFill>
                  <a:prstClr val="black"/>
                </a:solidFill>
                <a:effectLst/>
                <a:uLnTx/>
                <a:uFillTx/>
                <a:latin typeface="Proxima Nova"/>
                <a:ea typeface="Proxima Nova"/>
                <a:cs typeface="Proxima Nova"/>
                <a:sym typeface="Proxima Nova"/>
              </a:rPr>
              <a:t>Odontol</a:t>
            </a:r>
            <a:r>
              <a:rPr kumimoji="0" lang="en-US" sz="2000" b="0" i="0" u="none" strike="noStrike" kern="1200" cap="none" spc="0" normalizeH="0" baseline="0" noProof="0" dirty="0">
                <a:ln>
                  <a:noFill/>
                </a:ln>
                <a:solidFill>
                  <a:prstClr val="black"/>
                </a:solidFill>
                <a:effectLst/>
                <a:uLnTx/>
                <a:uFillTx/>
                <a:latin typeface="Proxima Nova"/>
                <a:ea typeface="Proxima Nova"/>
                <a:cs typeface="Proxima Nova"/>
                <a:sym typeface="Proxima Nova"/>
              </a:rPr>
              <a:t> Scand. 2017 Jan;75(1):30-35. 61 2-5 </a:t>
            </a:r>
            <a:r>
              <a:rPr kumimoji="0" lang="en-US" sz="2000" b="0" i="0" u="none" strike="noStrike" kern="1200" cap="none" spc="0" normalizeH="0" baseline="0" noProof="0" dirty="0" err="1">
                <a:ln>
                  <a:noFill/>
                </a:ln>
                <a:solidFill>
                  <a:prstClr val="black"/>
                </a:solidFill>
                <a:effectLst/>
                <a:uLnTx/>
                <a:uFillTx/>
                <a:latin typeface="Proxima Nova"/>
                <a:ea typeface="Proxima Nova"/>
                <a:cs typeface="Proxima Nova"/>
                <a:sym typeface="Proxima Nova"/>
              </a:rPr>
              <a:t>yro</a:t>
            </a:r>
            <a:r>
              <a:rPr kumimoji="0" lang="en-US" sz="2000" b="0" i="0" u="none" strike="noStrike" kern="1200" cap="none" spc="0" normalizeH="0" baseline="0" noProof="0" dirty="0">
                <a:ln>
                  <a:noFill/>
                </a:ln>
                <a:solidFill>
                  <a:prstClr val="black"/>
                </a:solidFill>
                <a:effectLst/>
                <a:uLnTx/>
                <a:uFillTx/>
                <a:latin typeface="Proxima Nova"/>
                <a:ea typeface="Proxima Nova"/>
                <a:cs typeface="Proxima Nova"/>
                <a:sym typeface="Proxima Nova"/>
              </a:rPr>
              <a:t>. ICDAS </a:t>
            </a:r>
            <a:endParaRPr kumimoji="0" sz="2000" b="0" i="0" u="none" strike="noStrike" kern="1200" cap="none" spc="0" normalizeH="0" baseline="0" noProof="0" dirty="0">
              <a:ln>
                <a:noFill/>
              </a:ln>
              <a:solidFill>
                <a:prstClr val="black"/>
              </a:solidFill>
              <a:effectLst/>
              <a:uLnTx/>
              <a:uFillTx/>
              <a:latin typeface="Proxima Nova"/>
              <a:ea typeface="Proxima Nova"/>
              <a:cs typeface="Proxima Nova"/>
              <a:sym typeface="Proxima Nova"/>
            </a:endParaRPr>
          </a:p>
          <a:p>
            <a:pPr marL="0" marR="0" lvl="0" indent="0" algn="l" defTabSz="914400" rtl="0" eaLnBrk="1" fontAlgn="auto" latinLnBrk="0" hangingPunct="1">
              <a:lnSpc>
                <a:spcPct val="100000"/>
              </a:lnSpc>
              <a:spcBef>
                <a:spcPts val="0"/>
              </a:spcBef>
              <a:spcAft>
                <a:spcPts val="0"/>
              </a:spcAft>
              <a:buClr>
                <a:srgbClr val="FFFFFF"/>
              </a:buClr>
              <a:buSzPts val="2400"/>
              <a:buFont typeface="Arial"/>
              <a:buNone/>
              <a:tabLst/>
              <a:defRPr/>
            </a:pPr>
            <a:r>
              <a:rPr kumimoji="0" lang="en-US" sz="2000" b="0" i="0" u="none" strike="noStrike" kern="1200" cap="none" spc="0" normalizeH="0" baseline="0" noProof="0" dirty="0">
                <a:ln>
                  <a:noFill/>
                </a:ln>
                <a:solidFill>
                  <a:srgbClr val="FFFFFF"/>
                </a:solidFill>
                <a:effectLst/>
                <a:uLnTx/>
                <a:uFillTx/>
                <a:latin typeface="Gill Sans"/>
                <a:ea typeface="Gill Sans"/>
                <a:cs typeface="Gill Sans"/>
                <a:sym typeface="Gill Sans"/>
              </a:rPr>
              <a:t> </a:t>
            </a:r>
            <a:endParaRPr kumimoji="0" sz="20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r" defTabSz="914400" rtl="0" eaLnBrk="1" fontAlgn="auto" latinLnBrk="0" hangingPunct="1">
              <a:lnSpc>
                <a:spcPct val="80000"/>
              </a:lnSpc>
              <a:spcBef>
                <a:spcPts val="1000"/>
              </a:spcBef>
              <a:spcAft>
                <a:spcPts val="0"/>
              </a:spcAft>
              <a:buClr>
                <a:prstClr val="black"/>
              </a:buClr>
              <a:buSzPts val="2400"/>
              <a:buFont typeface="Arial"/>
              <a:buNone/>
              <a:tabLst/>
              <a:defRPr/>
            </a:pPr>
            <a:endParaRPr kumimoji="0" sz="2000" b="0" i="0" u="none" strike="noStrike" kern="1200" cap="none" spc="0" normalizeH="0" baseline="0" noProof="0" dirty="0">
              <a:ln>
                <a:noFill/>
              </a:ln>
              <a:solidFill>
                <a:srgbClr val="FFFFFF"/>
              </a:solidFill>
              <a:effectLst/>
              <a:uLnTx/>
              <a:uFillTx/>
              <a:latin typeface="Gill Sans"/>
              <a:ea typeface="Gill Sans"/>
              <a:cs typeface="Gill Sans"/>
              <a:sym typeface="Gill Sans"/>
            </a:endParaRPr>
          </a:p>
        </p:txBody>
      </p:sp>
      <p:sp>
        <p:nvSpPr>
          <p:cNvPr id="277" name="Google Shape;277;p8"/>
          <p:cNvSpPr txBox="1"/>
          <p:nvPr/>
        </p:nvSpPr>
        <p:spPr>
          <a:xfrm>
            <a:off x="475795" y="331425"/>
            <a:ext cx="7532424" cy="800189"/>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Oswald"/>
                <a:ea typeface="Oswald"/>
                <a:cs typeface="Oswald"/>
                <a:sym typeface="Oswald"/>
              </a:rPr>
              <a:t>High Candida = High Risk in Kids</a:t>
            </a:r>
            <a:endParaRPr kumimoji="0" sz="4000" b="1" i="0" u="none" strike="noStrike" kern="1200" cap="none" spc="0" normalizeH="0" baseline="0" noProof="0" dirty="0">
              <a:ln>
                <a:noFill/>
              </a:ln>
              <a:solidFill>
                <a:prstClr val="black"/>
              </a:solidFill>
              <a:effectLst/>
              <a:uLnTx/>
              <a:uFillTx/>
              <a:latin typeface="Oswald"/>
              <a:ea typeface="Oswald"/>
              <a:cs typeface="Oswald"/>
              <a:sym typeface="Oswald"/>
            </a:endParaRPr>
          </a:p>
        </p:txBody>
      </p:sp>
      <p:pic>
        <p:nvPicPr>
          <p:cNvPr id="3" name="Picture 2">
            <a:extLst>
              <a:ext uri="{FF2B5EF4-FFF2-40B4-BE49-F238E27FC236}">
                <a16:creationId xmlns:a16="http://schemas.microsoft.com/office/drawing/2014/main" id="{01BBC029-5A8B-BA43-6C5E-3C9BF0052F1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981165" y="1190479"/>
            <a:ext cx="4697986" cy="422452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mc:AlternateContent xmlns:mc="http://schemas.openxmlformats.org/markup-compatibility/2006" xmlns:p14="http://schemas.microsoft.com/office/powerpoint/2010/main">
    <mc:Choice Requires="p14">
      <p:transition spd="slow" p14:dur="2000" advTm="10802"/>
    </mc:Choice>
    <mc:Fallback xmlns="">
      <p:transition spd="slow" advTm="1080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alphaModFix amt="35000"/>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3" name="TextBox 3"/>
          <p:cNvSpPr txBox="1"/>
          <p:nvPr/>
        </p:nvSpPr>
        <p:spPr>
          <a:xfrm>
            <a:off x="758410" y="1442856"/>
            <a:ext cx="9752377" cy="3795911"/>
          </a:xfrm>
          <a:prstGeom prst="rect">
            <a:avLst/>
          </a:prstGeom>
        </p:spPr>
        <p:txBody>
          <a:bodyPr wrap="square" lIns="0" tIns="0" rIns="0" bIns="0" rtlCol="0" anchor="t">
            <a:spAutoFit/>
          </a:bodyPr>
          <a:lstStyle/>
          <a:p>
            <a:pPr marL="0" marR="0" lvl="0" indent="0" algn="ctr" defTabSz="914400" rtl="0" eaLnBrk="1" fontAlgn="auto" latinLnBrk="0" hangingPunct="1">
              <a:lnSpc>
                <a:spcPts val="3666"/>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25000"/>
                  </a:prstClr>
                </a:solidFill>
                <a:effectLst/>
                <a:uLnTx/>
                <a:uFillTx/>
                <a:latin typeface="Proxima Nova" panose="02000506030000020004" pitchFamily="2" charset="0"/>
                <a:ea typeface="DM Sans"/>
                <a:cs typeface="DM Sans"/>
                <a:sym typeface="DM Sans"/>
              </a:rPr>
              <a:t>“Dental plaque, previously considered a polymicrobial community of unspecific pathogenicity, is recognized as </a:t>
            </a:r>
            <a:r>
              <a:rPr kumimoji="0" lang="en-US" sz="3200" b="1" i="0" u="none" strike="noStrike" kern="1200" cap="none" spc="0" normalizeH="0" baseline="0" noProof="0" dirty="0">
                <a:ln>
                  <a:noFill/>
                </a:ln>
                <a:solidFill>
                  <a:prstClr val="white">
                    <a:lumMod val="25000"/>
                  </a:prstClr>
                </a:solidFill>
                <a:effectLst/>
                <a:uLnTx/>
                <a:uFillTx/>
                <a:latin typeface="Proxima Nova" panose="02000506030000020004" pitchFamily="2" charset="0"/>
                <a:ea typeface="DM Sans Bold"/>
                <a:cs typeface="DM Sans Bold"/>
                <a:sym typeface="DM Sans Bold"/>
              </a:rPr>
              <a:t>microbial biofilms</a:t>
            </a:r>
            <a:r>
              <a:rPr kumimoji="0" lang="en-US" sz="3200" b="1" i="0" u="none" strike="noStrike" kern="1200" cap="none" spc="0" normalizeH="0" baseline="0" noProof="0" dirty="0">
                <a:ln>
                  <a:noFill/>
                </a:ln>
                <a:solidFill>
                  <a:prstClr val="white">
                    <a:lumMod val="25000"/>
                  </a:prstClr>
                </a:solidFill>
                <a:effectLst/>
                <a:uLnTx/>
                <a:uFillTx/>
                <a:latin typeface="Proxima Nova" panose="02000506030000020004" pitchFamily="2" charset="0"/>
                <a:ea typeface="DM Sans"/>
                <a:cs typeface="DM Sans"/>
                <a:sym typeface="DM Sans"/>
              </a:rPr>
              <a:t> </a:t>
            </a:r>
            <a:r>
              <a:rPr kumimoji="0" lang="en-US" sz="3200" b="0" i="0" u="none" strike="noStrike" kern="1200" cap="none" spc="0" normalizeH="0" baseline="0" noProof="0" dirty="0">
                <a:ln>
                  <a:noFill/>
                </a:ln>
                <a:solidFill>
                  <a:prstClr val="white">
                    <a:lumMod val="25000"/>
                  </a:prstClr>
                </a:solidFill>
                <a:effectLst/>
                <a:uLnTx/>
                <a:uFillTx/>
                <a:latin typeface="Proxima Nova" panose="02000506030000020004" pitchFamily="2" charset="0"/>
                <a:ea typeface="DM Sans"/>
                <a:cs typeface="DM Sans"/>
                <a:sym typeface="DM Sans"/>
              </a:rPr>
              <a:t>with healthy, cariogenic, or </a:t>
            </a:r>
            <a:r>
              <a:rPr kumimoji="0" lang="en-US" sz="3200" b="0" i="0" u="none" strike="noStrike" kern="1200" cap="none" spc="0" normalizeH="0" baseline="0" noProof="0" dirty="0" err="1">
                <a:ln>
                  <a:noFill/>
                </a:ln>
                <a:solidFill>
                  <a:prstClr val="white">
                    <a:lumMod val="25000"/>
                  </a:prstClr>
                </a:solidFill>
                <a:effectLst/>
                <a:uLnTx/>
                <a:uFillTx/>
                <a:latin typeface="Proxima Nova" panose="02000506030000020004" pitchFamily="2" charset="0"/>
                <a:ea typeface="DM Sans"/>
                <a:cs typeface="DM Sans"/>
                <a:sym typeface="DM Sans"/>
              </a:rPr>
              <a:t>periodontopathogenic</a:t>
            </a:r>
            <a:r>
              <a:rPr kumimoji="0" lang="en-US" sz="3200" b="0" i="0" u="none" strike="noStrike" kern="1200" cap="none" spc="0" normalizeH="0" baseline="0" noProof="0" dirty="0">
                <a:ln>
                  <a:noFill/>
                </a:ln>
                <a:solidFill>
                  <a:prstClr val="white">
                    <a:lumMod val="25000"/>
                  </a:prstClr>
                </a:solidFill>
                <a:effectLst/>
                <a:uLnTx/>
                <a:uFillTx/>
                <a:latin typeface="Proxima Nova" panose="02000506030000020004" pitchFamily="2" charset="0"/>
                <a:ea typeface="DM Sans"/>
                <a:cs typeface="DM Sans"/>
                <a:sym typeface="DM Sans"/>
              </a:rPr>
              <a:t> profiles, resulting from specific ecologic determinants and host factors. The "one pathogen, one disease" paradigm of oral infections has been replaced by a </a:t>
            </a:r>
            <a:r>
              <a:rPr kumimoji="0" lang="en-US" sz="3200" b="0" i="0" u="none" strike="noStrike" kern="1200" cap="none" spc="0" normalizeH="0" baseline="0" noProof="0" dirty="0">
                <a:ln>
                  <a:noFill/>
                </a:ln>
                <a:solidFill>
                  <a:prstClr val="white">
                    <a:lumMod val="25000"/>
                  </a:prstClr>
                </a:solidFill>
                <a:effectLst/>
                <a:uLnTx/>
                <a:uFillTx/>
                <a:latin typeface="Proxima Nova" panose="02000506030000020004" pitchFamily="2" charset="0"/>
                <a:ea typeface="DM Sans Bold"/>
                <a:cs typeface="DM Sans Bold"/>
                <a:sym typeface="DM Sans Bold"/>
              </a:rPr>
              <a:t>holistic concept of a microbial community </a:t>
            </a:r>
            <a:r>
              <a:rPr kumimoji="0" lang="en-US" sz="3200" b="0" i="0" u="none" strike="noStrike" kern="1200" cap="none" spc="0" normalizeH="0" baseline="0" noProof="0" dirty="0">
                <a:ln>
                  <a:noFill/>
                </a:ln>
                <a:solidFill>
                  <a:prstClr val="white">
                    <a:lumMod val="25000"/>
                  </a:prstClr>
                </a:solidFill>
                <a:effectLst/>
                <a:uLnTx/>
                <a:uFillTx/>
                <a:latin typeface="Proxima Nova" panose="02000506030000020004" pitchFamily="2" charset="0"/>
                <a:ea typeface="DM Sans"/>
                <a:cs typeface="DM Sans"/>
                <a:sym typeface="DM Sans"/>
              </a:rPr>
              <a:t>as the entity of pathogenicity.” </a:t>
            </a:r>
          </a:p>
        </p:txBody>
      </p:sp>
      <p:sp>
        <p:nvSpPr>
          <p:cNvPr id="4" name="TextBox 4"/>
          <p:cNvSpPr txBox="1"/>
          <p:nvPr/>
        </p:nvSpPr>
        <p:spPr>
          <a:xfrm>
            <a:off x="180378" y="6046114"/>
            <a:ext cx="11831244" cy="564257"/>
          </a:xfrm>
          <a:prstGeom prst="rect">
            <a:avLst/>
          </a:prstGeom>
        </p:spPr>
        <p:txBody>
          <a:bodyPr lIns="0" tIns="0" rIns="0" bIns="0" rtlCol="0" anchor="t">
            <a:spAutoFit/>
          </a:bodyPr>
          <a:lstStyle/>
          <a:p>
            <a:pPr marL="0" marR="0" lvl="0" indent="0" algn="l" defTabSz="914400" rtl="0" eaLnBrk="1" fontAlgn="auto" latinLnBrk="0" hangingPunct="1">
              <a:lnSpc>
                <a:spcPts val="2239"/>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E2841"/>
                </a:solidFill>
                <a:effectLst/>
                <a:uLnTx/>
                <a:uFillTx/>
                <a:latin typeface="Gill Sans Light"/>
                <a:ea typeface="Gill Sans Light"/>
                <a:cs typeface="Gill Sans Light"/>
                <a:sym typeface="Gill Sans Light"/>
              </a:rPr>
              <a:t>Colombo APV, Tanner ACR, The Role of Bacterial Biofilms in Dental Caries and Periodontal and Peri-implant Diseases: A Historical Perspective. J Dent Res. 2019 Apr;98(4):373-385. </a:t>
            </a:r>
            <a:r>
              <a:rPr kumimoji="0" lang="en-US" sz="2000" b="0" i="0" u="none" strike="noStrike" kern="1200" cap="none" spc="0" normalizeH="0" baseline="0" noProof="0" dirty="0" err="1">
                <a:ln>
                  <a:noFill/>
                </a:ln>
                <a:solidFill>
                  <a:srgbClr val="0E2841"/>
                </a:solidFill>
                <a:effectLst/>
                <a:uLnTx/>
                <a:uFillTx/>
                <a:latin typeface="Gill Sans Light"/>
                <a:ea typeface="Gill Sans Light"/>
                <a:cs typeface="Gill Sans Light"/>
                <a:sym typeface="Gill Sans Light"/>
              </a:rPr>
              <a:t>doi</a:t>
            </a:r>
            <a:r>
              <a:rPr kumimoji="0" lang="en-US" sz="2000" b="0" i="0" u="none" strike="noStrike" kern="1200" cap="none" spc="0" normalizeH="0" baseline="0" noProof="0" dirty="0">
                <a:ln>
                  <a:noFill/>
                </a:ln>
                <a:solidFill>
                  <a:srgbClr val="0E2841"/>
                </a:solidFill>
                <a:effectLst/>
                <a:uLnTx/>
                <a:uFillTx/>
                <a:latin typeface="Gill Sans Light"/>
                <a:ea typeface="Gill Sans Light"/>
                <a:cs typeface="Gill Sans Light"/>
                <a:sym typeface="Gill Sans Light"/>
              </a:rPr>
              <a:t>: 10.1177/0022034519830686.</a:t>
            </a:r>
          </a:p>
        </p:txBody>
      </p:sp>
      <p:sp>
        <p:nvSpPr>
          <p:cNvPr id="5" name="TextBox 5"/>
          <p:cNvSpPr txBox="1"/>
          <p:nvPr/>
        </p:nvSpPr>
        <p:spPr>
          <a:xfrm>
            <a:off x="685801" y="368794"/>
            <a:ext cx="7751167" cy="459421"/>
          </a:xfrm>
          <a:prstGeom prst="rect">
            <a:avLst/>
          </a:prstGeom>
        </p:spPr>
        <p:txBody>
          <a:bodyPr lIns="0" tIns="0" rIns="0" bIns="0" rtlCol="0" anchor="t">
            <a:spAutoFit/>
          </a:bodyPr>
          <a:lstStyle/>
          <a:p>
            <a:pPr marL="0" marR="0" lvl="0" indent="0" algn="l" defTabSz="914400" rtl="0" eaLnBrk="1" fontAlgn="auto" latinLnBrk="0" hangingPunct="1">
              <a:lnSpc>
                <a:spcPts val="3528"/>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Oswald" pitchFamily="2" charset="77"/>
                <a:ea typeface="DM Serif Display"/>
                <a:cs typeface="DM Serif Display"/>
                <a:sym typeface="DM Serif Display"/>
              </a:rPr>
              <a:t>Holistic microbial community</a:t>
            </a:r>
          </a:p>
        </p:txBody>
      </p:sp>
    </p:spTree>
  </p:cSld>
  <p:clrMapOvr>
    <a:masterClrMapping/>
  </p:clrMapOvr>
  <mc:AlternateContent xmlns:mc="http://schemas.openxmlformats.org/markup-compatibility/2006" xmlns:p14="http://schemas.microsoft.com/office/powerpoint/2010/main">
    <mc:Choice Requires="p14">
      <p:transition spd="slow" p14:dur="2000" advTm="60339"/>
    </mc:Choice>
    <mc:Fallback xmlns="">
      <p:transition spd="slow" advTm="6033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08798" y="3854848"/>
            <a:ext cx="11046143" cy="2568177"/>
            <a:chOff x="0" y="0"/>
            <a:chExt cx="22092285" cy="5136354"/>
          </a:xfrm>
        </p:grpSpPr>
        <p:sp>
          <p:nvSpPr>
            <p:cNvPr id="3" name="Freeform 3"/>
            <p:cNvSpPr/>
            <p:nvPr/>
          </p:nvSpPr>
          <p:spPr>
            <a:xfrm>
              <a:off x="0" y="0"/>
              <a:ext cx="21507211" cy="1594942"/>
            </a:xfrm>
            <a:custGeom>
              <a:avLst/>
              <a:gdLst/>
              <a:ahLst/>
              <a:cxnLst/>
              <a:rect l="l" t="t" r="r" b="b"/>
              <a:pathLst>
                <a:path w="21507211" h="1594942">
                  <a:moveTo>
                    <a:pt x="0" y="0"/>
                  </a:moveTo>
                  <a:lnTo>
                    <a:pt x="21507211" y="0"/>
                  </a:lnTo>
                  <a:lnTo>
                    <a:pt x="21507211" y="1594942"/>
                  </a:lnTo>
                  <a:lnTo>
                    <a:pt x="0" y="1594942"/>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4" name="TextBox 4"/>
            <p:cNvSpPr txBox="1"/>
            <p:nvPr/>
          </p:nvSpPr>
          <p:spPr>
            <a:xfrm>
              <a:off x="585074" y="3579512"/>
              <a:ext cx="21507211" cy="1556842"/>
            </a:xfrm>
            <a:prstGeom prst="rect">
              <a:avLst/>
            </a:prstGeom>
          </p:spPr>
          <p:txBody>
            <a:bodyPr lIns="0" tIns="0" rIns="0" bIns="0" rtlCol="0" anchor="ctr"/>
            <a:lstStyle/>
            <a:p>
              <a:pPr marL="0" marR="0" lvl="0" indent="0" algn="l" defTabSz="914400" rtl="0" eaLnBrk="1" fontAlgn="auto" latinLnBrk="0" hangingPunct="1">
                <a:lnSpc>
                  <a:spcPts val="1728"/>
                </a:lnSpc>
                <a:spcBef>
                  <a:spcPts val="0"/>
                </a:spcBef>
                <a:spcAft>
                  <a:spcPts val="0"/>
                </a:spcAft>
                <a:buClrTx/>
                <a:buSzTx/>
                <a:buFontTx/>
                <a:buNone/>
                <a:tabLst/>
                <a:defRPr/>
              </a:pPr>
              <a:r>
                <a:rPr kumimoji="0" lang="en-US" sz="2000" b="0" i="0" u="none" strike="noStrike" kern="1200" cap="none" spc="-33" normalizeH="0" baseline="0" noProof="0" dirty="0" err="1">
                  <a:ln>
                    <a:noFill/>
                  </a:ln>
                  <a:solidFill>
                    <a:srgbClr val="545454"/>
                  </a:solidFill>
                  <a:effectLst/>
                  <a:uLnTx/>
                  <a:uFillTx/>
                  <a:latin typeface="Proxima Nova"/>
                  <a:ea typeface="Proxima Nova"/>
                  <a:cs typeface="Proxima Nova"/>
                  <a:sym typeface="Proxima Nova"/>
                </a:rPr>
                <a:t>Mosaddad</a:t>
              </a:r>
              <a:r>
                <a:rPr kumimoji="0" lang="en-US" sz="2000" b="0" i="0" u="none" strike="noStrike" kern="1200" cap="none" spc="-33" normalizeH="0" baseline="0" noProof="0" dirty="0">
                  <a:ln>
                    <a:noFill/>
                  </a:ln>
                  <a:solidFill>
                    <a:srgbClr val="545454"/>
                  </a:solidFill>
                  <a:effectLst/>
                  <a:uLnTx/>
                  <a:uFillTx/>
                  <a:latin typeface="Proxima Nova"/>
                  <a:ea typeface="Proxima Nova"/>
                  <a:cs typeface="Proxima Nova"/>
                  <a:sym typeface="Proxima Nova"/>
                </a:rPr>
                <a:t> SA, Tahmasebi E, Yazdanian A, Rezvani MB, </a:t>
              </a:r>
              <a:r>
                <a:rPr kumimoji="0" lang="en-US" sz="2000" b="0" i="0" u="none" strike="noStrike" kern="1200" cap="none" spc="-33" normalizeH="0" baseline="0" noProof="0" dirty="0" err="1">
                  <a:ln>
                    <a:noFill/>
                  </a:ln>
                  <a:solidFill>
                    <a:srgbClr val="545454"/>
                  </a:solidFill>
                  <a:effectLst/>
                  <a:uLnTx/>
                  <a:uFillTx/>
                  <a:latin typeface="Proxima Nova"/>
                  <a:ea typeface="Proxima Nova"/>
                  <a:cs typeface="Proxima Nova"/>
                  <a:sym typeface="Proxima Nova"/>
                </a:rPr>
                <a:t>Seifalian</a:t>
              </a:r>
              <a:r>
                <a:rPr kumimoji="0" lang="en-US" sz="2000" b="0" i="0" u="none" strike="noStrike" kern="1200" cap="none" spc="-33" normalizeH="0" baseline="0" noProof="0" dirty="0">
                  <a:ln>
                    <a:noFill/>
                  </a:ln>
                  <a:solidFill>
                    <a:srgbClr val="545454"/>
                  </a:solidFill>
                  <a:effectLst/>
                  <a:uLnTx/>
                  <a:uFillTx/>
                  <a:latin typeface="Proxima Nova"/>
                  <a:ea typeface="Proxima Nova"/>
                  <a:cs typeface="Proxima Nova"/>
                  <a:sym typeface="Proxima Nova"/>
                </a:rPr>
                <a:t> A. Oral microbial biofilms: an update. </a:t>
              </a:r>
              <a:r>
                <a:rPr kumimoji="0" lang="en-US" sz="2000" b="0" i="0" u="none" strike="noStrike" kern="1200" cap="none" spc="-33" normalizeH="0" baseline="0" noProof="0" dirty="0" err="1">
                  <a:ln>
                    <a:noFill/>
                  </a:ln>
                  <a:solidFill>
                    <a:srgbClr val="545454"/>
                  </a:solidFill>
                  <a:effectLst/>
                  <a:uLnTx/>
                  <a:uFillTx/>
                  <a:latin typeface="Proxima Nova"/>
                  <a:ea typeface="Proxima Nova"/>
                  <a:cs typeface="Proxima Nova"/>
                  <a:sym typeface="Proxima Nova"/>
                </a:rPr>
                <a:t>Eur</a:t>
              </a:r>
              <a:r>
                <a:rPr kumimoji="0" lang="en-US" sz="2000" b="0" i="0" u="none" strike="noStrike" kern="1200" cap="none" spc="-33" normalizeH="0" baseline="0" noProof="0" dirty="0">
                  <a:ln>
                    <a:noFill/>
                  </a:ln>
                  <a:solidFill>
                    <a:srgbClr val="545454"/>
                  </a:solidFill>
                  <a:effectLst/>
                  <a:uLnTx/>
                  <a:uFillTx/>
                  <a:latin typeface="Proxima Nova"/>
                  <a:ea typeface="Proxima Nova"/>
                  <a:cs typeface="Proxima Nova"/>
                  <a:sym typeface="Proxima Nova"/>
                </a:rPr>
                <a:t> J Clin </a:t>
              </a:r>
              <a:r>
                <a:rPr kumimoji="0" lang="en-US" sz="2000" b="0" i="0" u="none" strike="noStrike" kern="1200" cap="none" spc="-33" normalizeH="0" baseline="0" noProof="0" dirty="0" err="1">
                  <a:ln>
                    <a:noFill/>
                  </a:ln>
                  <a:solidFill>
                    <a:srgbClr val="545454"/>
                  </a:solidFill>
                  <a:effectLst/>
                  <a:uLnTx/>
                  <a:uFillTx/>
                  <a:latin typeface="Proxima Nova"/>
                  <a:ea typeface="Proxima Nova"/>
                  <a:cs typeface="Proxima Nova"/>
                  <a:sym typeface="Proxima Nova"/>
                </a:rPr>
                <a:t>Microbiol</a:t>
              </a:r>
              <a:r>
                <a:rPr kumimoji="0" lang="en-US" sz="2000" b="0" i="0" u="none" strike="noStrike" kern="1200" cap="none" spc="-33" normalizeH="0" baseline="0" noProof="0" dirty="0">
                  <a:ln>
                    <a:noFill/>
                  </a:ln>
                  <a:solidFill>
                    <a:srgbClr val="545454"/>
                  </a:solidFill>
                  <a:effectLst/>
                  <a:uLnTx/>
                  <a:uFillTx/>
                  <a:latin typeface="Proxima Nova"/>
                  <a:ea typeface="Proxima Nova"/>
                  <a:cs typeface="Proxima Nova"/>
                  <a:sym typeface="Proxima Nova"/>
                </a:rPr>
                <a:t> Infect Dis. 2019 Aug 1. </a:t>
              </a:r>
              <a:r>
                <a:rPr kumimoji="0" lang="en-US" sz="2000" b="0" i="0" u="none" strike="noStrike" kern="1200" cap="none" spc="-33" normalizeH="0" baseline="0" noProof="0" dirty="0" err="1">
                  <a:ln>
                    <a:noFill/>
                  </a:ln>
                  <a:solidFill>
                    <a:srgbClr val="545454"/>
                  </a:solidFill>
                  <a:effectLst/>
                  <a:uLnTx/>
                  <a:uFillTx/>
                  <a:latin typeface="Proxima Nova"/>
                  <a:ea typeface="Proxima Nova"/>
                  <a:cs typeface="Proxima Nova"/>
                  <a:sym typeface="Proxima Nova"/>
                </a:rPr>
                <a:t>doi</a:t>
              </a:r>
              <a:r>
                <a:rPr kumimoji="0" lang="en-US" sz="2000" b="0" i="0" u="none" strike="noStrike" kern="1200" cap="none" spc="-33" normalizeH="0" baseline="0" noProof="0" dirty="0">
                  <a:ln>
                    <a:noFill/>
                  </a:ln>
                  <a:solidFill>
                    <a:srgbClr val="545454"/>
                  </a:solidFill>
                  <a:effectLst/>
                  <a:uLnTx/>
                  <a:uFillTx/>
                  <a:latin typeface="Proxima Nova"/>
                  <a:ea typeface="Proxima Nova"/>
                  <a:cs typeface="Proxima Nova"/>
                  <a:sym typeface="Proxima Nova"/>
                </a:rPr>
                <a:t>: 10.1007/s10096-019-03641-9. </a:t>
              </a:r>
            </a:p>
          </p:txBody>
        </p:sp>
      </p:grpSp>
      <p:grpSp>
        <p:nvGrpSpPr>
          <p:cNvPr id="5" name="Group 5"/>
          <p:cNvGrpSpPr/>
          <p:nvPr/>
        </p:nvGrpSpPr>
        <p:grpSpPr>
          <a:xfrm>
            <a:off x="316261" y="1141161"/>
            <a:ext cx="7375419" cy="4480851"/>
            <a:chOff x="0" y="0"/>
            <a:chExt cx="13506652" cy="9204818"/>
          </a:xfrm>
        </p:grpSpPr>
        <p:sp>
          <p:nvSpPr>
            <p:cNvPr id="6" name="Freeform 6"/>
            <p:cNvSpPr/>
            <p:nvPr/>
          </p:nvSpPr>
          <p:spPr>
            <a:xfrm>
              <a:off x="0" y="0"/>
              <a:ext cx="13506652" cy="9204819"/>
            </a:xfrm>
            <a:custGeom>
              <a:avLst/>
              <a:gdLst/>
              <a:ahLst/>
              <a:cxnLst/>
              <a:rect l="l" t="t" r="r" b="b"/>
              <a:pathLst>
                <a:path w="13506652" h="9204819">
                  <a:moveTo>
                    <a:pt x="0" y="0"/>
                  </a:moveTo>
                  <a:lnTo>
                    <a:pt x="13506652" y="0"/>
                  </a:lnTo>
                  <a:lnTo>
                    <a:pt x="13506652" y="9204819"/>
                  </a:lnTo>
                  <a:lnTo>
                    <a:pt x="0" y="9204819"/>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7" name="TextBox 7"/>
            <p:cNvSpPr txBox="1"/>
            <p:nvPr/>
          </p:nvSpPr>
          <p:spPr>
            <a:xfrm>
              <a:off x="0" y="-95250"/>
              <a:ext cx="13506652" cy="9300068"/>
            </a:xfrm>
            <a:prstGeom prst="rect">
              <a:avLst/>
            </a:prstGeom>
          </p:spPr>
          <p:txBody>
            <a:bodyPr lIns="0" tIns="0" rIns="0" bIns="0" rtlCol="0" anchor="ctr"/>
            <a:lstStyle/>
            <a:p>
              <a:pPr marL="0" marR="0" lvl="0" indent="0" algn="ctr" defTabSz="914400" rtl="0" eaLnBrk="1" fontAlgn="auto" latinLnBrk="0" hangingPunct="1">
                <a:lnSpc>
                  <a:spcPts val="374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“The oral microbiome of each person is quite distinct. Consequently, commonly taken measures for disease prevention </a:t>
              </a:r>
              <a:r>
                <a:rPr kumimoji="0" lang="en-US" sz="3200" b="1" i="0" u="sng"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cannot be exactly the same </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for other individuals. The chance for developing tooth decay in individuals is dependent on factors such as immune system and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oral microbiome</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a:t>
              </a:r>
            </a:p>
          </p:txBody>
        </p:sp>
      </p:grpSp>
      <p:sp>
        <p:nvSpPr>
          <p:cNvPr id="8" name="Freeform 8"/>
          <p:cNvSpPr/>
          <p:nvPr/>
        </p:nvSpPr>
        <p:spPr>
          <a:xfrm>
            <a:off x="7984217" y="1616704"/>
            <a:ext cx="3877728" cy="3205553"/>
          </a:xfrm>
          <a:custGeom>
            <a:avLst/>
            <a:gdLst/>
            <a:ahLst/>
            <a:cxnLst/>
            <a:rect l="l" t="t" r="r" b="b"/>
            <a:pathLst>
              <a:path w="7335322" h="5840352">
                <a:moveTo>
                  <a:pt x="0" y="0"/>
                </a:moveTo>
                <a:lnTo>
                  <a:pt x="7335322" y="0"/>
                </a:lnTo>
                <a:lnTo>
                  <a:pt x="7335322" y="5840352"/>
                </a:lnTo>
                <a:lnTo>
                  <a:pt x="0" y="5840352"/>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9" name="TextBox 9"/>
          <p:cNvSpPr txBox="1"/>
          <p:nvPr/>
        </p:nvSpPr>
        <p:spPr>
          <a:xfrm>
            <a:off x="1473185" y="505731"/>
            <a:ext cx="3940964" cy="635430"/>
          </a:xfrm>
          <a:prstGeom prst="rect">
            <a:avLst/>
          </a:prstGeom>
        </p:spPr>
        <p:txBody>
          <a:bodyPr lIns="0" tIns="0" rIns="0" bIns="0" rtlCol="0" anchor="t">
            <a:spAutoFit/>
          </a:bodyPr>
          <a:lstStyle/>
          <a:p>
            <a:pPr marL="0" marR="0" lvl="0" indent="0" algn="l" defTabSz="914400" rtl="0" eaLnBrk="1" fontAlgn="auto" latinLnBrk="0" hangingPunct="1">
              <a:lnSpc>
                <a:spcPts val="5413"/>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Oswald" pitchFamily="2" charset="77"/>
                <a:ea typeface="DM Serif Display"/>
                <a:cs typeface="DM Serif Display"/>
                <a:sym typeface="DM Serif Display"/>
              </a:rPr>
              <a:t>Individualized Care</a:t>
            </a:r>
          </a:p>
        </p:txBody>
      </p:sp>
      <p:pic>
        <p:nvPicPr>
          <p:cNvPr id="12" name="Picture 11">
            <a:extLst>
              <a:ext uri="{FF2B5EF4-FFF2-40B4-BE49-F238E27FC236}">
                <a16:creationId xmlns:a16="http://schemas.microsoft.com/office/drawing/2014/main" id="{9697DEC0-B988-B770-3D3D-D8D90C7E586C}"/>
              </a:ext>
            </a:extLst>
          </p:cNvPr>
          <p:cNvPicPr>
            <a:picLocks noChangeAspect="1"/>
          </p:cNvPicPr>
          <p:nvPr/>
        </p:nvPicPr>
        <p:blipFill>
          <a:blip r:embed="rId4"/>
          <a:stretch>
            <a:fillRect/>
          </a:stretch>
        </p:blipFill>
        <p:spPr>
          <a:xfrm>
            <a:off x="0" y="6392891"/>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8933"/>
    </mc:Choice>
    <mc:Fallback xmlns="">
      <p:transition spd="slow" advTm="28933"/>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1"/>
          <p:cNvSpPr txBox="1"/>
          <p:nvPr/>
        </p:nvSpPr>
        <p:spPr>
          <a:xfrm>
            <a:off x="124897" y="5530218"/>
            <a:ext cx="12067103" cy="3471467"/>
          </a:xfrm>
          <a:prstGeom prst="rect">
            <a:avLst/>
          </a:prstGeom>
          <a:noFill/>
          <a:ln>
            <a:noFill/>
          </a:ln>
        </p:spPr>
        <p:txBody>
          <a:bodyPr spcFirstLastPara="1" wrap="square" lIns="0" tIns="45700" rIns="0" bIns="45700" anchor="t" anchorCtr="0">
            <a:normAutofit/>
          </a:bodyPr>
          <a:lstStyle/>
          <a:p>
            <a:pPr marL="0" marR="0" lvl="0" indent="0" algn="ctr" defTabSz="914400" rtl="0" eaLnBrk="1" fontAlgn="auto" latinLnBrk="0" hangingPunct="1">
              <a:lnSpc>
                <a:spcPct val="100000"/>
              </a:lnSpc>
              <a:spcBef>
                <a:spcPts val="0"/>
              </a:spcBef>
              <a:spcAft>
                <a:spcPts val="0"/>
              </a:spcAft>
              <a:buClr>
                <a:srgbClr val="FFFFFF"/>
              </a:buClr>
              <a:buSzPts val="4000"/>
              <a:buFont typeface="Calibri"/>
              <a:buNone/>
              <a:tabLst/>
              <a:defRPr/>
            </a:pPr>
            <a:r>
              <a:rPr kumimoji="0" lang="en-US" sz="4000" b="0" i="0" u="none" strike="noStrike" kern="1200" cap="none" spc="0" normalizeH="0" baseline="0" noProof="0" dirty="0">
                <a:ln>
                  <a:noFill/>
                </a:ln>
                <a:solidFill>
                  <a:prstClr val="black"/>
                </a:solidFill>
                <a:effectLst/>
                <a:uLnTx/>
                <a:uFillTx/>
                <a:latin typeface="Oswald"/>
                <a:ea typeface="Oswald"/>
                <a:cs typeface="Oswald"/>
                <a:sym typeface="Oswald"/>
              </a:rPr>
              <a:t>Does Dental Caries Have Systemic Effects?</a:t>
            </a:r>
            <a:endParaRPr kumimoji="0"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ctr" defTabSz="914400" rtl="0" eaLnBrk="1" fontAlgn="auto" latinLnBrk="0" hangingPunct="1">
              <a:lnSpc>
                <a:spcPct val="100000"/>
              </a:lnSpc>
              <a:spcBef>
                <a:spcPts val="600"/>
              </a:spcBef>
              <a:spcAft>
                <a:spcPts val="0"/>
              </a:spcAft>
              <a:buClr>
                <a:srgbClr val="FFFFFF"/>
              </a:buClr>
              <a:buSzPts val="2000"/>
              <a:buFont typeface="Calibri"/>
              <a:buNone/>
              <a:tabLst/>
              <a:defRPr/>
            </a:pPr>
            <a:r>
              <a:rPr kumimoji="0" lang="en-US" sz="1800" b="0" i="0" u="none" strike="noStrike" kern="1200" cap="none" spc="0" normalizeH="0" baseline="0" noProof="0" dirty="0">
                <a:ln>
                  <a:noFill/>
                </a:ln>
                <a:solidFill>
                  <a:srgbClr val="FFFFFF"/>
                </a:solidFill>
                <a:effectLst/>
                <a:uLnTx/>
                <a:uFillTx/>
                <a:latin typeface="Proxima Nova"/>
                <a:ea typeface="Proxima Nova"/>
                <a:cs typeface="Proxima Nova"/>
                <a:sym typeface="Proxima Nova"/>
              </a:rPr>
              <a:t>WELLNESSDENTISTRYNETWORK.COM</a:t>
            </a:r>
            <a:endParaRPr kumimoji="0" sz="1200" b="0" i="0" u="none" strike="noStrike" kern="1200" cap="none" spc="0" normalizeH="0" baseline="0" noProof="0" dirty="0">
              <a:ln>
                <a:noFill/>
              </a:ln>
              <a:solidFill>
                <a:prstClr val="black"/>
              </a:solidFill>
              <a:effectLst/>
              <a:uLnTx/>
              <a:uFillTx/>
              <a:latin typeface="Proxima Nova"/>
              <a:ea typeface="Proxima Nova"/>
              <a:cs typeface="Proxima Nova"/>
              <a:sym typeface="Proxima Nova"/>
            </a:endParaRPr>
          </a:p>
        </p:txBody>
      </p:sp>
      <p:pic>
        <p:nvPicPr>
          <p:cNvPr id="300" name="Google Shape;300;p11"/>
          <p:cNvPicPr preferRelativeResize="0"/>
          <p:nvPr/>
        </p:nvPicPr>
        <p:blipFill rotWithShape="1">
          <a:blip r:embed="rId3">
            <a:alphaModFix/>
          </a:blip>
          <a:srcRect/>
          <a:stretch/>
        </p:blipFill>
        <p:spPr>
          <a:xfrm>
            <a:off x="2521937" y="119250"/>
            <a:ext cx="7148125" cy="5545350"/>
          </a:xfrm>
          <a:prstGeom prst="rect">
            <a:avLst/>
          </a:prstGeom>
          <a:noFill/>
          <a:ln>
            <a:noFill/>
          </a:ln>
        </p:spPr>
      </p:pic>
      <p:pic>
        <p:nvPicPr>
          <p:cNvPr id="3" name="Picture 2">
            <a:extLst>
              <a:ext uri="{FF2B5EF4-FFF2-40B4-BE49-F238E27FC236}">
                <a16:creationId xmlns:a16="http://schemas.microsoft.com/office/drawing/2014/main" id="{41B389BF-2221-5B06-D088-4EF1A1F37CA7}"/>
              </a:ext>
            </a:extLst>
          </p:cNvPr>
          <p:cNvPicPr>
            <a:picLocks noChangeAspect="1"/>
          </p:cNvPicPr>
          <p:nvPr/>
        </p:nvPicPr>
        <p:blipFill>
          <a:blip r:embed="rId4"/>
          <a:stretch>
            <a:fillRect/>
          </a:stretch>
        </p:blipFill>
        <p:spPr>
          <a:xfrm>
            <a:off x="0" y="6400800"/>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2275"/>
    </mc:Choice>
    <mc:Fallback xmlns="">
      <p:transition spd="slow" advTm="32275"/>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0060" y="1444831"/>
            <a:ext cx="6892290" cy="3693319"/>
          </a:xfrm>
          <a:prstGeom prst="rect">
            <a:avLst/>
          </a:prstGeom>
        </p:spPr>
        <p:txBody>
          <a:bodyPr wrap="square" lIns="0" tIns="0" rIns="0" bIns="0" rtlCol="0" anchor="t">
            <a:spAutoFit/>
          </a:bodyPr>
          <a:lstStyle/>
          <a:p>
            <a:pPr marL="0" marR="0" lvl="0" indent="0" algn="ctr" defTabSz="914400" rtl="0" eaLnBrk="1" fontAlgn="auto" latinLnBrk="0" hangingPunct="1">
              <a:lnSpc>
                <a:spcPts val="3552"/>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“Most of the patients were edentulous (76.9</a:t>
            </a:r>
            <a:r>
              <a:rPr kumimoji="0" lang="en-US" sz="3200" b="0" i="1" u="none" strike="noStrike" kern="1200" cap="none" spc="0" normalizeH="0" baseline="0" noProof="0" dirty="0">
                <a:ln>
                  <a:noFill/>
                </a:ln>
                <a:solidFill>
                  <a:srgbClr val="404040"/>
                </a:solidFill>
                <a:effectLst/>
                <a:uLnTx/>
                <a:uFillTx/>
                <a:latin typeface="Proxima Nova Italics"/>
                <a:ea typeface="Proxima Nova Italics"/>
                <a:cs typeface="Proxima Nova Italics"/>
                <a:sym typeface="Proxima Nova Italics"/>
              </a:rPr>
              <a:t>%). </a:t>
            </a:r>
            <a:r>
              <a:rPr kumimoji="0" lang="en-US" sz="3200" b="1" i="1" u="none" strike="noStrike" kern="1200" cap="none" spc="0" normalizeH="0" baseline="0" noProof="0" dirty="0">
                <a:ln>
                  <a:noFill/>
                </a:ln>
                <a:solidFill>
                  <a:srgbClr val="404040"/>
                </a:solidFill>
                <a:effectLst/>
                <a:uLnTx/>
                <a:uFillTx/>
                <a:latin typeface="Proxima Nova Bold Italics"/>
                <a:ea typeface="Proxima Nova Bold Italics"/>
                <a:cs typeface="Proxima Nova Bold Italics"/>
                <a:sym typeface="Proxima Nova Bold Italics"/>
              </a:rPr>
              <a:t>SM</a:t>
            </a:r>
            <a:r>
              <a:rPr kumimoji="0" lang="en-US" sz="3200" b="0" i="1" u="none" strike="noStrike" kern="1200" cap="none" spc="0" normalizeH="0" baseline="0" noProof="0" dirty="0">
                <a:ln>
                  <a:noFill/>
                </a:ln>
                <a:solidFill>
                  <a:srgbClr val="404040"/>
                </a:solidFill>
                <a:effectLst/>
                <a:uLnTx/>
                <a:uFillTx/>
                <a:latin typeface="Proxima Nova Italics"/>
                <a:ea typeface="Proxima Nova Italics"/>
                <a:cs typeface="Proxima Nova Italics"/>
                <a:sym typeface="Proxima Nova Italics"/>
              </a:rPr>
              <a:t>, PI, PG and TD </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were detected in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100.0%</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 92.0%, 15.3% and 30.7% of the oral samples, respectively. SM was the most prevalent targeted bacteria in atherosclerotic plaques, detected in 100% of the samples.”</a:t>
            </a:r>
          </a:p>
        </p:txBody>
      </p:sp>
      <p:sp>
        <p:nvSpPr>
          <p:cNvPr id="3" name="TextBox 3"/>
          <p:cNvSpPr txBox="1"/>
          <p:nvPr/>
        </p:nvSpPr>
        <p:spPr>
          <a:xfrm>
            <a:off x="651510" y="5576675"/>
            <a:ext cx="11105209" cy="692497"/>
          </a:xfrm>
          <a:prstGeom prst="rect">
            <a:avLst/>
          </a:prstGeom>
        </p:spPr>
        <p:txBody>
          <a:bodyPr lIns="0" tIns="0" rIns="0" bIns="0" rtlCol="0" anchor="t">
            <a:spAutoFit/>
          </a:bodyPr>
          <a:lstStyle/>
          <a:p>
            <a:pPr marL="0" marR="0" lvl="0" indent="0" algn="l" defTabSz="914400" rtl="0" eaLnBrk="1" fontAlgn="auto" latinLnBrk="0" hangingPunct="1">
              <a:lnSpc>
                <a:spcPts val="184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45454"/>
                </a:solidFill>
                <a:effectLst/>
                <a:uLnTx/>
                <a:uFillTx/>
                <a:latin typeface="Proxima Nova"/>
                <a:ea typeface="Proxima Nova"/>
                <a:cs typeface="Proxima Nova"/>
                <a:sym typeface="Proxima Nova"/>
              </a:rPr>
              <a:t>Fernandes CP, Oliveira FAF, Silva PGDB, Alves APNN, Mota MRL, et al. Molecular analysis of oral bacteria in dental biofilm and atherosclerotic plaques of patients with vascular disease. International Journal of Cardiology.  2014. 174(3):71-712. 13 patients </a:t>
            </a:r>
          </a:p>
        </p:txBody>
      </p:sp>
      <p:sp>
        <p:nvSpPr>
          <p:cNvPr id="4" name="Freeform 4"/>
          <p:cNvSpPr/>
          <p:nvPr/>
        </p:nvSpPr>
        <p:spPr>
          <a:xfrm>
            <a:off x="7578090" y="1281325"/>
            <a:ext cx="4452949" cy="4307945"/>
          </a:xfrm>
          <a:custGeom>
            <a:avLst/>
            <a:gdLst/>
            <a:ahLst/>
            <a:cxnLst/>
            <a:rect l="l" t="t" r="r" b="b"/>
            <a:pathLst>
              <a:path w="8926771" h="6889495">
                <a:moveTo>
                  <a:pt x="0" y="0"/>
                </a:moveTo>
                <a:lnTo>
                  <a:pt x="8926772" y="0"/>
                </a:lnTo>
                <a:lnTo>
                  <a:pt x="8926772" y="6889494"/>
                </a:lnTo>
                <a:lnTo>
                  <a:pt x="0" y="6889494"/>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5" name="TextBox 5"/>
          <p:cNvSpPr txBox="1"/>
          <p:nvPr/>
        </p:nvSpPr>
        <p:spPr>
          <a:xfrm>
            <a:off x="-526147" y="370940"/>
            <a:ext cx="10295355" cy="635367"/>
          </a:xfrm>
          <a:prstGeom prst="rect">
            <a:avLst/>
          </a:prstGeom>
        </p:spPr>
        <p:txBody>
          <a:bodyPr lIns="0" tIns="0" rIns="0" bIns="0" rtlCol="0" anchor="t">
            <a:spAutoFit/>
          </a:bodyPr>
          <a:lstStyle/>
          <a:p>
            <a:pPr marL="0" marR="0" lvl="0" indent="0" algn="ctr" defTabSz="914400" rtl="0" eaLnBrk="1" fontAlgn="auto" latinLnBrk="0" hangingPunct="1">
              <a:lnSpc>
                <a:spcPts val="5413"/>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172C55"/>
                </a:solidFill>
                <a:effectLst/>
                <a:uLnTx/>
                <a:uFillTx/>
                <a:latin typeface="Oswald" pitchFamily="2" charset="77"/>
                <a:ea typeface="DM Serif Display"/>
                <a:cs typeface="DM Serif Display"/>
                <a:sym typeface="DM Serif Display"/>
              </a:rPr>
              <a:t>Dental Care Doesn’t Stop with Dentures </a:t>
            </a:r>
          </a:p>
        </p:txBody>
      </p:sp>
      <p:pic>
        <p:nvPicPr>
          <p:cNvPr id="7" name="Picture 6">
            <a:extLst>
              <a:ext uri="{FF2B5EF4-FFF2-40B4-BE49-F238E27FC236}">
                <a16:creationId xmlns:a16="http://schemas.microsoft.com/office/drawing/2014/main" id="{60B3F391-22D6-0DC7-6A49-D58182A7F74E}"/>
              </a:ext>
            </a:extLst>
          </p:cNvPr>
          <p:cNvPicPr>
            <a:picLocks noChangeAspect="1"/>
          </p:cNvPicPr>
          <p:nvPr/>
        </p:nvPicPr>
        <p:blipFill>
          <a:blip r:embed="rId3"/>
          <a:stretch>
            <a:fillRect/>
          </a:stretch>
        </p:blipFill>
        <p:spPr>
          <a:xfrm>
            <a:off x="0" y="6400800"/>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2318"/>
    </mc:Choice>
    <mc:Fallback xmlns="">
      <p:transition spd="slow" advTm="72318"/>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45347" y="1624742"/>
            <a:ext cx="6398070" cy="2960041"/>
          </a:xfrm>
          <a:prstGeom prst="rect">
            <a:avLst/>
          </a:prstGeom>
        </p:spPr>
        <p:txBody>
          <a:bodyPr wrap="square" lIns="0" tIns="0" rIns="0" bIns="0" rtlCol="0" anchor="t">
            <a:spAutoFit/>
          </a:bodyPr>
          <a:lstStyle/>
          <a:p>
            <a:pPr marL="0" marR="0" lvl="0" indent="0" algn="ctr" defTabSz="914400" rtl="0" eaLnBrk="1" fontAlgn="auto" latinLnBrk="0" hangingPunct="1">
              <a:lnSpc>
                <a:spcPts val="3936"/>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“The micro-organism most frequently detected in heart valve samples was the </a:t>
            </a:r>
          </a:p>
          <a:p>
            <a:pPr marL="0" marR="0" lvl="0" indent="0" algn="ctr" defTabSz="914400" rtl="0" eaLnBrk="1" fontAlgn="auto" latinLnBrk="0" hangingPunct="1">
              <a:lnSpc>
                <a:spcPts val="3936"/>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S. mutans (89.3%), </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followed by P. intermedia (19.1%), P. </a:t>
            </a:r>
            <a:r>
              <a:rPr kumimoji="0" lang="en-US" sz="3200" b="0" i="0" u="none" strike="noStrike" kern="1200" cap="none" spc="0" normalizeH="0" baseline="0" noProof="0" dirty="0" err="1">
                <a:ln>
                  <a:noFill/>
                </a:ln>
                <a:solidFill>
                  <a:srgbClr val="404040"/>
                </a:solidFill>
                <a:effectLst/>
                <a:uLnTx/>
                <a:uFillTx/>
                <a:latin typeface="Proxima Nova"/>
                <a:ea typeface="Proxima Nova"/>
                <a:cs typeface="Proxima Nova"/>
                <a:sym typeface="Proxima Nova"/>
              </a:rPr>
              <a:t>gingivalis</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 (4.2%), and T. </a:t>
            </a:r>
            <a:r>
              <a:rPr kumimoji="0" lang="en-US" sz="3200" b="0" i="0" u="none" strike="noStrike" kern="1200" cap="none" spc="0" normalizeH="0" baseline="0" noProof="0" dirty="0" err="1">
                <a:ln>
                  <a:noFill/>
                </a:ln>
                <a:solidFill>
                  <a:srgbClr val="404040"/>
                </a:solidFill>
                <a:effectLst/>
                <a:uLnTx/>
                <a:uFillTx/>
                <a:latin typeface="Proxima Nova"/>
                <a:ea typeface="Proxima Nova"/>
                <a:cs typeface="Proxima Nova"/>
                <a:sym typeface="Proxima Nova"/>
              </a:rPr>
              <a:t>denticola</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 (2.1%).” </a:t>
            </a:r>
          </a:p>
        </p:txBody>
      </p:sp>
      <p:sp>
        <p:nvSpPr>
          <p:cNvPr id="3" name="TextBox 3"/>
          <p:cNvSpPr txBox="1"/>
          <p:nvPr/>
        </p:nvSpPr>
        <p:spPr>
          <a:xfrm>
            <a:off x="247831" y="5410392"/>
            <a:ext cx="7421699" cy="1179362"/>
          </a:xfrm>
          <a:prstGeom prst="rect">
            <a:avLst/>
          </a:prstGeom>
        </p:spPr>
        <p:txBody>
          <a:bodyPr wrap="square" lIns="0" tIns="0" rIns="0" bIns="0" rtlCol="0" anchor="t">
            <a:spAutoFit/>
          </a:bodyPr>
          <a:lstStyle/>
          <a:p>
            <a:pPr marL="0" marR="0" lvl="0" indent="0" algn="l" defTabSz="914400" rtl="0" eaLnBrk="1" fontAlgn="auto" latinLnBrk="0" hangingPunct="1">
              <a:lnSpc>
                <a:spcPts val="176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45454"/>
                </a:solidFill>
                <a:effectLst/>
                <a:uLnTx/>
                <a:uFillTx/>
                <a:latin typeface="Proxima Nova"/>
                <a:ea typeface="Proxima Nova"/>
                <a:cs typeface="Proxima Nova"/>
                <a:sym typeface="Proxima Nova"/>
              </a:rPr>
              <a:t>Oliveira FA, Forte CP, Silva PG, Lopes CB, Montenegro RC et al. Molecular Analysis of Oral Bacteria in Heart Valve of Patients With Cardiovascular Disease by Real-Time Polymerase Chain Reaction. Medicine (Baltimore). 2015 Nov;94(47):e2067. 42 ad CVD </a:t>
            </a:r>
          </a:p>
          <a:p>
            <a:pPr marL="0" marR="0" lvl="0" indent="0" algn="l" defTabSz="914400" rtl="0" eaLnBrk="1" fontAlgn="auto" latinLnBrk="0" hangingPunct="1">
              <a:lnSpc>
                <a:spcPts val="1919"/>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45454"/>
                </a:solidFill>
                <a:effectLst/>
                <a:uLnTx/>
                <a:uFillTx/>
                <a:latin typeface="DM Sans"/>
                <a:ea typeface="DM Sans"/>
                <a:cs typeface="DM Sans"/>
                <a:sym typeface="DM Sans"/>
              </a:rPr>
              <a:t>.</a:t>
            </a:r>
          </a:p>
        </p:txBody>
      </p:sp>
      <p:sp>
        <p:nvSpPr>
          <p:cNvPr id="4" name="Freeform 4"/>
          <p:cNvSpPr/>
          <p:nvPr/>
        </p:nvSpPr>
        <p:spPr>
          <a:xfrm rot="-5400000">
            <a:off x="6874118" y="566816"/>
            <a:ext cx="6433497" cy="5299868"/>
          </a:xfrm>
          <a:custGeom>
            <a:avLst/>
            <a:gdLst/>
            <a:ahLst/>
            <a:cxnLst/>
            <a:rect l="l" t="t" r="r" b="b"/>
            <a:pathLst>
              <a:path w="10287000" h="7964111">
                <a:moveTo>
                  <a:pt x="0" y="0"/>
                </a:moveTo>
                <a:lnTo>
                  <a:pt x="10287000" y="0"/>
                </a:lnTo>
                <a:lnTo>
                  <a:pt x="10287000" y="7964112"/>
                </a:lnTo>
                <a:lnTo>
                  <a:pt x="0" y="7964112"/>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5" name="TextBox 5"/>
          <p:cNvSpPr txBox="1"/>
          <p:nvPr/>
        </p:nvSpPr>
        <p:spPr>
          <a:xfrm>
            <a:off x="1632862" y="458163"/>
            <a:ext cx="4852605" cy="635367"/>
          </a:xfrm>
          <a:prstGeom prst="rect">
            <a:avLst/>
          </a:prstGeom>
        </p:spPr>
        <p:txBody>
          <a:bodyPr wrap="square" lIns="0" tIns="0" rIns="0" bIns="0" rtlCol="0" anchor="t">
            <a:spAutoFit/>
          </a:bodyPr>
          <a:lstStyle/>
          <a:p>
            <a:pPr marL="0" marR="0" lvl="0" indent="0" algn="l" defTabSz="914400" rtl="0" eaLnBrk="1" fontAlgn="auto" latinLnBrk="0" hangingPunct="1">
              <a:lnSpc>
                <a:spcPts val="5413"/>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172C55"/>
                </a:solidFill>
                <a:effectLst/>
                <a:uLnTx/>
                <a:uFillTx/>
                <a:latin typeface="Oswald"/>
                <a:ea typeface="Oswald"/>
                <a:cs typeface="Oswald"/>
                <a:sym typeface="Oswald"/>
              </a:rPr>
              <a:t>A Matter of the Heart</a:t>
            </a:r>
          </a:p>
        </p:txBody>
      </p:sp>
      <p:pic>
        <p:nvPicPr>
          <p:cNvPr id="7" name="Picture 6">
            <a:extLst>
              <a:ext uri="{FF2B5EF4-FFF2-40B4-BE49-F238E27FC236}">
                <a16:creationId xmlns:a16="http://schemas.microsoft.com/office/drawing/2014/main" id="{910876A6-2DB2-9E75-949D-46656519CA4F}"/>
              </a:ext>
            </a:extLst>
          </p:cNvPr>
          <p:cNvPicPr>
            <a:picLocks noChangeAspect="1"/>
          </p:cNvPicPr>
          <p:nvPr/>
        </p:nvPicPr>
        <p:blipFill>
          <a:blip r:embed="rId3"/>
          <a:stretch>
            <a:fillRect/>
          </a:stretch>
        </p:blipFill>
        <p:spPr>
          <a:xfrm>
            <a:off x="0" y="6433498"/>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6380"/>
    </mc:Choice>
    <mc:Fallback xmlns="">
      <p:transition spd="slow" advTm="2638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8C6EA8-2895-E219-9260-D48F3252EE72}"/>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5C84DDE2-091F-106F-5939-D8A6AD98D16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398986" y="576908"/>
            <a:ext cx="4650775" cy="4858692"/>
          </a:xfrm>
          <a:prstGeom prst="rect">
            <a:avLst/>
          </a:prstGeom>
        </p:spPr>
      </p:pic>
      <p:pic>
        <p:nvPicPr>
          <p:cNvPr id="5" name="Picture 4">
            <a:extLst>
              <a:ext uri="{FF2B5EF4-FFF2-40B4-BE49-F238E27FC236}">
                <a16:creationId xmlns:a16="http://schemas.microsoft.com/office/drawing/2014/main" id="{3887B1EA-B88C-C0A2-A541-6F0B14FFA9F5}"/>
              </a:ext>
            </a:extLst>
          </p:cNvPr>
          <p:cNvPicPr>
            <a:picLocks noChangeAspect="1"/>
          </p:cNvPicPr>
          <p:nvPr/>
        </p:nvPicPr>
        <p:blipFill>
          <a:blip r:embed="rId3"/>
          <a:stretch>
            <a:fillRect/>
          </a:stretch>
        </p:blipFill>
        <p:spPr>
          <a:xfrm>
            <a:off x="424881" y="245296"/>
            <a:ext cx="7273158" cy="1566808"/>
          </a:xfrm>
          <a:prstGeom prst="rect">
            <a:avLst/>
          </a:prstGeom>
        </p:spPr>
      </p:pic>
      <p:sp>
        <p:nvSpPr>
          <p:cNvPr id="6" name="TextBox 4">
            <a:extLst>
              <a:ext uri="{FF2B5EF4-FFF2-40B4-BE49-F238E27FC236}">
                <a16:creationId xmlns:a16="http://schemas.microsoft.com/office/drawing/2014/main" id="{D3935CBC-2E0F-2C95-7B41-2310080039FA}"/>
              </a:ext>
            </a:extLst>
          </p:cNvPr>
          <p:cNvSpPr txBox="1"/>
          <p:nvPr/>
        </p:nvSpPr>
        <p:spPr>
          <a:xfrm>
            <a:off x="486866" y="2112301"/>
            <a:ext cx="6737707" cy="3385542"/>
          </a:xfrm>
          <a:prstGeom prst="rect">
            <a:avLst/>
          </a:prstGeom>
        </p:spPr>
        <p:txBody>
          <a:bodyPr wrap="square" lIns="0" tIns="0" rIns="0" bIns="0" rtlCol="0" anchor="t">
            <a:spAutoFit/>
          </a:bodyPr>
          <a:lstStyle/>
          <a:p>
            <a:pPr marL="0" marR="0" lvl="0" indent="0" algn="ctr" defTabSz="914400" rtl="0" eaLnBrk="1" fontAlgn="auto" latinLnBrk="0" hangingPunct="1">
              <a:lnSpc>
                <a:spcPts val="3264"/>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8FBF8"/>
                </a:solidFill>
                <a:effectLst/>
                <a:uLnTx/>
                <a:uFillTx/>
                <a:latin typeface="Proxima Nova"/>
                <a:ea typeface="Proxima Nova"/>
                <a:cs typeface="Proxima Nova"/>
                <a:sym typeface="Proxima Nova"/>
              </a:rPr>
              <a:t>“A statistically significant high </a:t>
            </a:r>
            <a:r>
              <a:rPr kumimoji="0" lang="en-US" sz="3200" b="0" i="0" u="none" strike="noStrike" kern="1200" cap="none" spc="0" normalizeH="0" baseline="0" noProof="0" dirty="0" err="1">
                <a:ln>
                  <a:noFill/>
                </a:ln>
                <a:solidFill>
                  <a:srgbClr val="F8FBF8"/>
                </a:solidFill>
                <a:effectLst/>
                <a:uLnTx/>
                <a:uFillTx/>
                <a:latin typeface="Proxima Nova"/>
                <a:ea typeface="Proxima Nova"/>
                <a:cs typeface="Proxima Nova"/>
                <a:sym typeface="Proxima Nova"/>
              </a:rPr>
              <a:t>Cnm</a:t>
            </a:r>
            <a:r>
              <a:rPr kumimoji="0" lang="en-US" sz="3200" b="0" i="0" u="none" strike="noStrike" kern="1200" cap="none" spc="0" normalizeH="0" baseline="0" noProof="0" dirty="0">
                <a:ln>
                  <a:noFill/>
                </a:ln>
                <a:solidFill>
                  <a:srgbClr val="F8FBF8"/>
                </a:solidFill>
                <a:effectLst/>
                <a:uLnTx/>
                <a:uFillTx/>
                <a:latin typeface="Proxima Nova"/>
                <a:ea typeface="Proxima Nova"/>
                <a:cs typeface="Proxima Nova"/>
                <a:sym typeface="Proxima Nova"/>
              </a:rPr>
              <a:t>-positive rate was observed in patients with CES, non-CES infarct, ICH, and RIA. Specific types of </a:t>
            </a:r>
            <a:r>
              <a:rPr kumimoji="0" lang="en-US" sz="3200" b="1" i="0" u="none" strike="noStrike" kern="1200" cap="none" spc="0" normalizeH="0" baseline="0" noProof="0" dirty="0">
                <a:ln>
                  <a:noFill/>
                </a:ln>
                <a:solidFill>
                  <a:srgbClr val="F8FBF8"/>
                </a:solidFill>
                <a:effectLst/>
                <a:uLnTx/>
                <a:uFillTx/>
                <a:latin typeface="Proxima Nova Bold"/>
                <a:ea typeface="Proxima Nova Bold"/>
                <a:cs typeface="Proxima Nova Bold"/>
                <a:sym typeface="Proxima Nova Bold"/>
              </a:rPr>
              <a:t>oral SM can be a risk factor</a:t>
            </a:r>
            <a:r>
              <a:rPr kumimoji="0" lang="en-US" sz="3200" b="0" i="0" u="none" strike="noStrike" kern="1200" cap="none" spc="0" normalizeH="0" baseline="0" noProof="0" dirty="0">
                <a:ln>
                  <a:noFill/>
                </a:ln>
                <a:solidFill>
                  <a:srgbClr val="F8FBF8"/>
                </a:solidFill>
                <a:effectLst/>
                <a:uLnTx/>
                <a:uFillTx/>
                <a:latin typeface="Proxima Nova"/>
                <a:ea typeface="Proxima Nova"/>
                <a:cs typeface="Proxima Nova"/>
                <a:sym typeface="Proxima Nova"/>
              </a:rPr>
              <a:t> for cardioembolic infarct, intracerebral hemorrhage, and intracranial aneurysm rupture.”</a:t>
            </a:r>
          </a:p>
        </p:txBody>
      </p:sp>
      <p:sp>
        <p:nvSpPr>
          <p:cNvPr id="7" name="TextBox 5">
            <a:extLst>
              <a:ext uri="{FF2B5EF4-FFF2-40B4-BE49-F238E27FC236}">
                <a16:creationId xmlns:a16="http://schemas.microsoft.com/office/drawing/2014/main" id="{BC836622-B8D1-2190-DC46-E0B023468A58}"/>
              </a:ext>
            </a:extLst>
          </p:cNvPr>
          <p:cNvSpPr txBox="1"/>
          <p:nvPr/>
        </p:nvSpPr>
        <p:spPr>
          <a:xfrm>
            <a:off x="340740" y="6009554"/>
            <a:ext cx="11729414" cy="872034"/>
          </a:xfrm>
          <a:prstGeom prst="rect">
            <a:avLst/>
          </a:prstGeom>
        </p:spPr>
        <p:txBody>
          <a:bodyPr lIns="0" tIns="0" rIns="0" bIns="0" rtlCol="0" anchor="t">
            <a:sp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D9D9D9"/>
                </a:solidFill>
                <a:effectLst/>
                <a:uLnTx/>
                <a:uFillTx/>
                <a:latin typeface="Proxima Nova"/>
                <a:ea typeface="Proxima Nova"/>
                <a:cs typeface="Proxima Nova"/>
                <a:sym typeface="Proxima Nova"/>
              </a:rPr>
              <a:t>Inenaga</a:t>
            </a:r>
            <a:r>
              <a:rPr kumimoji="0" lang="en-US" sz="2000" b="0" i="0" u="none" strike="noStrike" kern="1200" cap="none" spc="0" normalizeH="0" baseline="0" noProof="0" dirty="0">
                <a:ln>
                  <a:noFill/>
                </a:ln>
                <a:solidFill>
                  <a:srgbClr val="D9D9D9"/>
                </a:solidFill>
                <a:effectLst/>
                <a:uLnTx/>
                <a:uFillTx/>
                <a:latin typeface="Proxima Nova"/>
                <a:ea typeface="Proxima Nova"/>
                <a:cs typeface="Proxima Nova"/>
                <a:sym typeface="Proxima Nova"/>
              </a:rPr>
              <a:t> C, </a:t>
            </a:r>
            <a:r>
              <a:rPr kumimoji="0" lang="en-US" sz="2000" b="0" i="0" u="none" strike="noStrike" kern="1200" cap="none" spc="0" normalizeH="0" baseline="0" noProof="0" dirty="0" err="1">
                <a:ln>
                  <a:noFill/>
                </a:ln>
                <a:solidFill>
                  <a:srgbClr val="D9D9D9"/>
                </a:solidFill>
                <a:effectLst/>
                <a:uLnTx/>
                <a:uFillTx/>
                <a:latin typeface="Proxima Nova"/>
                <a:ea typeface="Proxima Nova"/>
                <a:cs typeface="Proxima Nova"/>
                <a:sym typeface="Proxima Nova"/>
              </a:rPr>
              <a:t>Hokamura</a:t>
            </a:r>
            <a:r>
              <a:rPr kumimoji="0" lang="en-US" sz="2000" b="0" i="0" u="none" strike="noStrike" kern="1200" cap="none" spc="0" normalizeH="0" baseline="0" noProof="0" dirty="0">
                <a:ln>
                  <a:noFill/>
                </a:ln>
                <a:solidFill>
                  <a:srgbClr val="D9D9D9"/>
                </a:solidFill>
                <a:effectLst/>
                <a:uLnTx/>
                <a:uFillTx/>
                <a:latin typeface="Proxima Nova"/>
                <a:ea typeface="Proxima Nova"/>
                <a:cs typeface="Proxima Nova"/>
                <a:sym typeface="Proxima Nova"/>
              </a:rPr>
              <a:t> K, Nakano K, Nomura R, Naka S, et al. A Potential New Risk Factor for Stroke: Streptococcus Mutans With Collagen-Binding Protein. World </a:t>
            </a:r>
            <a:r>
              <a:rPr kumimoji="0" lang="en-US" sz="2000" b="0" i="0" u="none" strike="noStrike" kern="1200" cap="none" spc="0" normalizeH="0" baseline="0" noProof="0" dirty="0" err="1">
                <a:ln>
                  <a:noFill/>
                </a:ln>
                <a:solidFill>
                  <a:srgbClr val="D9D9D9"/>
                </a:solidFill>
                <a:effectLst/>
                <a:uLnTx/>
                <a:uFillTx/>
                <a:latin typeface="Proxima Nova"/>
                <a:ea typeface="Proxima Nova"/>
                <a:cs typeface="Proxima Nova"/>
                <a:sym typeface="Proxima Nova"/>
              </a:rPr>
              <a:t>Neurosurg</a:t>
            </a:r>
            <a:r>
              <a:rPr kumimoji="0" lang="en-US" sz="2000" b="0" i="0" u="none" strike="noStrike" kern="1200" cap="none" spc="0" normalizeH="0" baseline="0" noProof="0" dirty="0">
                <a:ln>
                  <a:noFill/>
                </a:ln>
                <a:solidFill>
                  <a:srgbClr val="D9D9D9"/>
                </a:solidFill>
                <a:effectLst/>
                <a:uLnTx/>
                <a:uFillTx/>
                <a:latin typeface="Proxima Nova"/>
                <a:ea typeface="Proxima Nova"/>
                <a:cs typeface="Proxima Nova"/>
                <a:sym typeface="Proxima Nova"/>
              </a:rPr>
              <a:t>. 2018 May;113:e77-e81. </a:t>
            </a:r>
            <a:r>
              <a:rPr kumimoji="0" lang="en-US" sz="2000" b="0" i="0" u="none" strike="noStrike" kern="1200" cap="none" spc="0" normalizeH="0" baseline="0" noProof="0" dirty="0" err="1">
                <a:ln>
                  <a:noFill/>
                </a:ln>
                <a:solidFill>
                  <a:srgbClr val="D9D9D9"/>
                </a:solidFill>
                <a:effectLst/>
                <a:uLnTx/>
                <a:uFillTx/>
                <a:latin typeface="Proxima Nova"/>
                <a:ea typeface="Proxima Nova"/>
                <a:cs typeface="Proxima Nova"/>
                <a:sym typeface="Proxima Nova"/>
              </a:rPr>
              <a:t>doi</a:t>
            </a:r>
            <a:r>
              <a:rPr kumimoji="0" lang="en-US" sz="2000" b="0" i="0" u="none" strike="noStrike" kern="1200" cap="none" spc="0" normalizeH="0" baseline="0" noProof="0" dirty="0">
                <a:ln>
                  <a:noFill/>
                </a:ln>
                <a:solidFill>
                  <a:srgbClr val="D9D9D9"/>
                </a:solidFill>
                <a:effectLst/>
                <a:uLnTx/>
                <a:uFillTx/>
                <a:latin typeface="Proxima Nova"/>
                <a:ea typeface="Proxima Nova"/>
                <a:cs typeface="Proxima Nova"/>
                <a:sym typeface="Proxima Nova"/>
              </a:rPr>
              <a:t>: 10.1016/j.wneu.2018.01.158. </a:t>
            </a:r>
            <a:r>
              <a:rPr kumimoji="0" lang="en-US" sz="2000" b="0" i="0" u="none" strike="noStrike" kern="1200" cap="none" spc="0" normalizeH="0" baseline="0" noProof="0" dirty="0" err="1">
                <a:ln>
                  <a:noFill/>
                </a:ln>
                <a:solidFill>
                  <a:srgbClr val="D9D9D9"/>
                </a:solidFill>
                <a:effectLst/>
                <a:uLnTx/>
                <a:uFillTx/>
                <a:latin typeface="Proxima Nova"/>
                <a:ea typeface="Proxima Nova"/>
                <a:cs typeface="Proxima Nova"/>
                <a:sym typeface="Proxima Nova"/>
              </a:rPr>
              <a:t>Epub</a:t>
            </a:r>
            <a:r>
              <a:rPr kumimoji="0" lang="en-US" sz="2000" b="0" i="0" u="none" strike="noStrike" kern="1200" cap="none" spc="0" normalizeH="0" baseline="0" noProof="0" dirty="0">
                <a:ln>
                  <a:noFill/>
                </a:ln>
                <a:solidFill>
                  <a:srgbClr val="D9D9D9"/>
                </a:solidFill>
                <a:effectLst/>
                <a:uLnTx/>
                <a:uFillTx/>
                <a:latin typeface="Proxima Nova"/>
                <a:ea typeface="Proxima Nova"/>
                <a:cs typeface="Proxima Nova"/>
                <a:sym typeface="Proxima Nova"/>
              </a:rPr>
              <a:t> 2018 Feb 6.    Saliva 429 / 79 health vol. </a:t>
            </a:r>
          </a:p>
          <a:p>
            <a:pPr marL="0" marR="0" lvl="0" indent="0" algn="l" defTabSz="914400" rtl="0" eaLnBrk="1" fontAlgn="auto" latinLnBrk="0" hangingPunct="1">
              <a:lnSpc>
                <a:spcPts val="168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D9D9D9"/>
              </a:solidFill>
              <a:effectLst/>
              <a:uLnTx/>
              <a:uFillTx/>
              <a:latin typeface="Proxima Nova"/>
              <a:ea typeface="Proxima Nova"/>
              <a:cs typeface="Proxima Nova"/>
              <a:sym typeface="Proxima Nova"/>
            </a:endParaRPr>
          </a:p>
        </p:txBody>
      </p:sp>
    </p:spTree>
    <p:extLst>
      <p:ext uri="{BB962C8B-B14F-4D97-AF65-F5344CB8AC3E}">
        <p14:creationId xmlns:p14="http://schemas.microsoft.com/office/powerpoint/2010/main" val="763043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alphaModFix amt="35000"/>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3" name="TextBox 3"/>
          <p:cNvSpPr txBox="1"/>
          <p:nvPr/>
        </p:nvSpPr>
        <p:spPr>
          <a:xfrm>
            <a:off x="544076" y="1338467"/>
            <a:ext cx="10568983" cy="2693045"/>
          </a:xfrm>
          <a:prstGeom prst="rect">
            <a:avLst/>
          </a:prstGeom>
        </p:spPr>
        <p:txBody>
          <a:bodyPr lIns="0" tIns="0" rIns="0" bIns="0" rtlCol="0" anchor="t">
            <a:spAutoFit/>
          </a:bodyPr>
          <a:lstStyle/>
          <a:p>
            <a:pPr marL="0" marR="0" lvl="0" indent="0" algn="ctr" defTabSz="914400" rtl="0" eaLnBrk="1" fontAlgn="auto" latinLnBrk="0" hangingPunct="1">
              <a:lnSpc>
                <a:spcPts val="3456"/>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“The present study adds considerable evidence for the involvement of oral commensal bacteria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S. mutans </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strain in human CVDs via its ability to colonize and populate in oral environment and spread throughout bloodstream to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cardiovascular system forming biofilms and atherosclerotic plaques</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a:t>
            </a:r>
          </a:p>
        </p:txBody>
      </p:sp>
      <p:sp>
        <p:nvSpPr>
          <p:cNvPr id="4" name="TextBox 4"/>
          <p:cNvSpPr txBox="1"/>
          <p:nvPr/>
        </p:nvSpPr>
        <p:spPr>
          <a:xfrm>
            <a:off x="544076" y="6064770"/>
            <a:ext cx="10836935" cy="793230"/>
          </a:xfrm>
          <a:prstGeom prst="rect">
            <a:avLst/>
          </a:prstGeom>
        </p:spPr>
        <p:txBody>
          <a:bodyPr lIns="0" tIns="0" rIns="0" bIns="0" rtlCol="0" anchor="t">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Adil </a:t>
            </a:r>
            <a:r>
              <a:rPr kumimoji="0" lang="en-US" sz="2000" b="0" i="0" u="none" strike="noStrike" kern="1200" cap="none" spc="0" normalizeH="0" baseline="0" noProof="0" dirty="0" err="1">
                <a:ln>
                  <a:noFill/>
                </a:ln>
                <a:solidFill>
                  <a:srgbClr val="000000"/>
                </a:solidFill>
                <a:effectLst/>
                <a:uLnTx/>
                <a:uFillTx/>
                <a:latin typeface="Proxima Nova"/>
                <a:ea typeface="Proxima Nova"/>
                <a:cs typeface="Proxima Nova"/>
                <a:sym typeface="Proxima Nova"/>
              </a:rPr>
              <a:t>Ateyah</a:t>
            </a:r>
            <a:r>
              <a:rPr kumimoji="0" lang="en-US" sz="2000" b="0" i="0" u="none" strike="noStrike" kern="1200" cap="none" spc="0" normalizeH="0" baseline="0" noProof="0" dirty="0">
                <a:ln>
                  <a:noFill/>
                </a:ln>
                <a:solidFill>
                  <a:srgbClr val="000000"/>
                </a:solidFill>
                <a:effectLst/>
                <a:uLnTx/>
                <a:uFillTx/>
                <a:latin typeface="Proxima Nova"/>
                <a:ea typeface="Proxima Nova"/>
                <a:cs typeface="Proxima Nova"/>
                <a:sym typeface="Proxima Nova"/>
              </a:rPr>
              <a:t> A. A. AL-Nasrawi1 , Haider Ali Muhammed1 , Ali Kadhim Aljarah1Linkage between Cariogenic Streptococcus Mutans and Atherosclerotic Plaques of Cardiovascular Disease Patients in Iraqi Population. Medico-legal Update, July-September 2020. 20(3): 941-947. 86 ad</a:t>
            </a:r>
          </a:p>
          <a:p>
            <a:pPr marL="0" marR="0" lvl="0" indent="0" algn="r" defTabSz="914400" rtl="0" eaLnBrk="1" fontAlgn="auto" latinLnBrk="0" hangingPunct="1">
              <a:lnSpc>
                <a:spcPts val="128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Proxima Nova"/>
              <a:ea typeface="Proxima Nova"/>
              <a:cs typeface="Proxima Nova"/>
              <a:sym typeface="Proxima Nova"/>
            </a:endParaRPr>
          </a:p>
        </p:txBody>
      </p:sp>
      <p:sp>
        <p:nvSpPr>
          <p:cNvPr id="5" name="TextBox 5"/>
          <p:cNvSpPr txBox="1"/>
          <p:nvPr/>
        </p:nvSpPr>
        <p:spPr>
          <a:xfrm>
            <a:off x="935144" y="351519"/>
            <a:ext cx="5160856" cy="639406"/>
          </a:xfrm>
          <a:prstGeom prst="rect">
            <a:avLst/>
          </a:prstGeom>
        </p:spPr>
        <p:txBody>
          <a:bodyPr wrap="square" lIns="0" tIns="0" rIns="0" bIns="0" rtlCol="0" anchor="t">
            <a:spAutoFit/>
          </a:bodyPr>
          <a:lstStyle/>
          <a:p>
            <a:pPr marL="0" marR="0" lvl="0" indent="0" algn="l" defTabSz="914400" rtl="0" eaLnBrk="1" fontAlgn="auto" latinLnBrk="0" hangingPunct="1">
              <a:lnSpc>
                <a:spcPts val="5413"/>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172C55"/>
                </a:solidFill>
                <a:effectLst/>
                <a:uLnTx/>
                <a:uFillTx/>
                <a:latin typeface="Oswald"/>
                <a:ea typeface="Oswald"/>
                <a:cs typeface="Oswald"/>
                <a:sym typeface="Oswald"/>
              </a:rPr>
              <a:t>From Mouth to  Heart</a:t>
            </a:r>
          </a:p>
        </p:txBody>
      </p:sp>
    </p:spTree>
  </p:cSld>
  <p:clrMapOvr>
    <a:masterClrMapping/>
  </p:clrMapOvr>
  <mc:AlternateContent xmlns:mc="http://schemas.openxmlformats.org/markup-compatibility/2006" xmlns:p14="http://schemas.microsoft.com/office/powerpoint/2010/main">
    <mc:Choice Requires="p14">
      <p:transition spd="slow" p14:dur="2000" advTm="22970"/>
    </mc:Choice>
    <mc:Fallback xmlns="">
      <p:transition spd="slow" advTm="2297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16"/>
          <p:cNvSpPr txBox="1"/>
          <p:nvPr/>
        </p:nvSpPr>
        <p:spPr>
          <a:xfrm>
            <a:off x="2861746" y="5122266"/>
            <a:ext cx="11266147" cy="3471467"/>
          </a:xfrm>
          <a:prstGeom prst="rect">
            <a:avLst/>
          </a:prstGeom>
          <a:noFill/>
          <a:ln>
            <a:noFill/>
          </a:ln>
        </p:spPr>
        <p:txBody>
          <a:bodyPr spcFirstLastPara="1" wrap="square" lIns="0" tIns="45700" rIns="0" bIns="45700" anchor="t" anchorCtr="0">
            <a:normAutofit/>
          </a:bodyPr>
          <a:lstStyle/>
          <a:p>
            <a:pPr marL="0" marR="0" lvl="0" indent="0" algn="l" defTabSz="914400" rtl="0" eaLnBrk="1" fontAlgn="auto" latinLnBrk="0" hangingPunct="1">
              <a:lnSpc>
                <a:spcPct val="100000"/>
              </a:lnSpc>
              <a:spcBef>
                <a:spcPts val="0"/>
              </a:spcBef>
              <a:spcAft>
                <a:spcPts val="0"/>
              </a:spcAft>
              <a:buClr>
                <a:srgbClr val="FFFFFF"/>
              </a:buClr>
              <a:buSzPts val="4800"/>
              <a:buFont typeface="Calibri"/>
              <a:buNone/>
              <a:tabLst/>
              <a:defRPr/>
            </a:pPr>
            <a:r>
              <a:rPr kumimoji="0" lang="en-US" sz="4800" b="0" i="0" u="none" strike="noStrike" kern="1200" cap="none" spc="0" normalizeH="0" baseline="0" noProof="0" dirty="0">
                <a:ln>
                  <a:noFill/>
                </a:ln>
                <a:solidFill>
                  <a:prstClr val="black"/>
                </a:solidFill>
                <a:effectLst/>
                <a:uLnTx/>
                <a:uFillTx/>
                <a:latin typeface="Oswald"/>
                <a:ea typeface="Oswald"/>
                <a:cs typeface="Oswald"/>
                <a:sym typeface="Oswald"/>
              </a:rPr>
              <a:t>What Role Do Genetics Play?</a:t>
            </a:r>
            <a:endParaRPr kumimoji="0" sz="18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341" name="Google Shape;341;p16"/>
          <p:cNvPicPr preferRelativeResize="0"/>
          <p:nvPr/>
        </p:nvPicPr>
        <p:blipFill rotWithShape="1">
          <a:blip r:embed="rId3">
            <a:alphaModFix/>
          </a:blip>
          <a:srcRect/>
          <a:stretch/>
        </p:blipFill>
        <p:spPr>
          <a:xfrm>
            <a:off x="2861746" y="402346"/>
            <a:ext cx="6468508" cy="4719920"/>
          </a:xfrm>
          <a:prstGeom prst="rect">
            <a:avLst/>
          </a:prstGeom>
          <a:noFill/>
          <a:ln>
            <a:noFill/>
          </a:ln>
        </p:spPr>
      </p:pic>
      <p:pic>
        <p:nvPicPr>
          <p:cNvPr id="3" name="Picture 2">
            <a:extLst>
              <a:ext uri="{FF2B5EF4-FFF2-40B4-BE49-F238E27FC236}">
                <a16:creationId xmlns:a16="http://schemas.microsoft.com/office/drawing/2014/main" id="{E9603CD2-C13D-EA63-85EE-5F69B15E8F0F}"/>
              </a:ext>
            </a:extLst>
          </p:cNvPr>
          <p:cNvPicPr>
            <a:picLocks noChangeAspect="1"/>
          </p:cNvPicPr>
          <p:nvPr/>
        </p:nvPicPr>
        <p:blipFill>
          <a:blip r:embed="rId4"/>
          <a:stretch>
            <a:fillRect/>
          </a:stretch>
        </p:blipFill>
        <p:spPr>
          <a:xfrm>
            <a:off x="0" y="6400800"/>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6618"/>
    </mc:Choice>
    <mc:Fallback xmlns="">
      <p:transition spd="slow" advTm="86618"/>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5942" y="1858057"/>
            <a:ext cx="7095008" cy="3141886"/>
          </a:xfrm>
          <a:prstGeom prst="rect">
            <a:avLst/>
          </a:prstGeom>
        </p:spPr>
        <p:txBody>
          <a:bodyPr wrap="square" lIns="0" tIns="0" rIns="0" bIns="0" rtlCol="0" anchor="t">
            <a:spAutoFit/>
          </a:bodyPr>
          <a:lstStyle/>
          <a:p>
            <a:pPr marL="0" marR="0" lvl="0" indent="0" algn="ctr" defTabSz="914400" rtl="0" eaLnBrk="1" fontAlgn="auto" latinLnBrk="0" hangingPunct="1">
              <a:lnSpc>
                <a:spcPts val="3456"/>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“300 individuals tested for polymorphism of gene beta defensin 1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DEFB1</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 Saliva contained one of three variants. Individuals who carries a G-20A copy had DMFT and DMFS scores that were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five-times higher </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than for people who had other variants.” </a:t>
            </a:r>
          </a:p>
        </p:txBody>
      </p:sp>
      <p:sp>
        <p:nvSpPr>
          <p:cNvPr id="3" name="TextBox 3"/>
          <p:cNvSpPr txBox="1"/>
          <p:nvPr/>
        </p:nvSpPr>
        <p:spPr>
          <a:xfrm>
            <a:off x="405128" y="5878416"/>
            <a:ext cx="11381744" cy="704873"/>
          </a:xfrm>
          <a:prstGeom prst="rect">
            <a:avLst/>
          </a:prstGeom>
        </p:spPr>
        <p:txBody>
          <a:bodyPr lIns="0" tIns="0" rIns="0" bIns="0" rtlCol="0" anchor="t">
            <a:spAutoFit/>
          </a:bodyPr>
          <a:lstStyle/>
          <a:p>
            <a:pPr marL="0" marR="0" lvl="0" indent="0" algn="l" defTabSz="914400" rtl="0" eaLnBrk="1" fontAlgn="auto" latinLnBrk="0" hangingPunct="1">
              <a:lnSpc>
                <a:spcPts val="1919"/>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45454"/>
                </a:solidFill>
                <a:effectLst/>
                <a:uLnTx/>
                <a:uFillTx/>
                <a:latin typeface="Proxima Nova" panose="02000506030000020004" pitchFamily="2" charset="0"/>
                <a:ea typeface="DM Sans"/>
                <a:cs typeface="DM Sans"/>
                <a:sym typeface="DM Sans"/>
              </a:rPr>
              <a:t>Ozturk A, </a:t>
            </a:r>
            <a:r>
              <a:rPr kumimoji="0" lang="en-US" sz="2000" b="0" i="0" u="none" strike="noStrike" kern="1200" cap="none" spc="0" normalizeH="0" baseline="0" noProof="0" dirty="0" err="1">
                <a:ln>
                  <a:noFill/>
                </a:ln>
                <a:solidFill>
                  <a:srgbClr val="545454"/>
                </a:solidFill>
                <a:effectLst/>
                <a:uLnTx/>
                <a:uFillTx/>
                <a:latin typeface="Proxima Nova" panose="02000506030000020004" pitchFamily="2" charset="0"/>
                <a:ea typeface="DM Sans"/>
                <a:cs typeface="DM Sans"/>
                <a:sym typeface="DM Sans"/>
              </a:rPr>
              <a:t>Famili</a:t>
            </a:r>
            <a:r>
              <a:rPr kumimoji="0" lang="en-US" sz="2000" b="0" i="0" u="none" strike="noStrike" kern="1200" cap="none" spc="0" normalizeH="0" baseline="0" noProof="0" dirty="0">
                <a:ln>
                  <a:noFill/>
                </a:ln>
                <a:solidFill>
                  <a:srgbClr val="545454"/>
                </a:solidFill>
                <a:effectLst/>
                <a:uLnTx/>
                <a:uFillTx/>
                <a:latin typeface="Proxima Nova" panose="02000506030000020004" pitchFamily="2" charset="0"/>
                <a:ea typeface="DM Sans"/>
                <a:cs typeface="DM Sans"/>
                <a:sym typeface="DM Sans"/>
              </a:rPr>
              <a:t> P, Vieira AR. The antimicrobial peptide DEFB1 is associated with caries. J Dent Res. 2010 Jun;89(6):631-6.  </a:t>
            </a:r>
          </a:p>
          <a:p>
            <a:pPr marL="0" marR="0" lvl="0" indent="0" algn="r" defTabSz="914400" rtl="0" eaLnBrk="1" fontAlgn="auto" latinLnBrk="0" hangingPunct="1">
              <a:lnSpc>
                <a:spcPts val="1536"/>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45454"/>
              </a:solidFill>
              <a:effectLst/>
              <a:uLnTx/>
              <a:uFillTx/>
              <a:latin typeface="DM Sans"/>
              <a:ea typeface="DM Sans"/>
              <a:cs typeface="DM Sans"/>
              <a:sym typeface="DM Sans"/>
            </a:endParaRPr>
          </a:p>
        </p:txBody>
      </p:sp>
      <p:sp>
        <p:nvSpPr>
          <p:cNvPr id="4" name="Freeform 4"/>
          <p:cNvSpPr/>
          <p:nvPr/>
        </p:nvSpPr>
        <p:spPr>
          <a:xfrm>
            <a:off x="7973853" y="1426397"/>
            <a:ext cx="4218147" cy="4005205"/>
          </a:xfrm>
          <a:custGeom>
            <a:avLst/>
            <a:gdLst/>
            <a:ahLst/>
            <a:cxnLst/>
            <a:rect l="l" t="t" r="r" b="b"/>
            <a:pathLst>
              <a:path w="9132920" h="7599251">
                <a:moveTo>
                  <a:pt x="0" y="0"/>
                </a:moveTo>
                <a:lnTo>
                  <a:pt x="9132919" y="0"/>
                </a:lnTo>
                <a:lnTo>
                  <a:pt x="9132919" y="7599251"/>
                </a:lnTo>
                <a:lnTo>
                  <a:pt x="0" y="7599251"/>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5" name="TextBox 5"/>
          <p:cNvSpPr txBox="1"/>
          <p:nvPr/>
        </p:nvSpPr>
        <p:spPr>
          <a:xfrm>
            <a:off x="110013" y="359308"/>
            <a:ext cx="9796728" cy="635430"/>
          </a:xfrm>
          <a:prstGeom prst="rect">
            <a:avLst/>
          </a:prstGeom>
        </p:spPr>
        <p:txBody>
          <a:bodyPr wrap="square" lIns="0" tIns="0" rIns="0" bIns="0" rtlCol="0" anchor="t">
            <a:spAutoFit/>
          </a:bodyPr>
          <a:lstStyle/>
          <a:p>
            <a:pPr marL="0" marR="0" lvl="0" indent="0" algn="ctr" defTabSz="914400" rtl="0" eaLnBrk="1" fontAlgn="auto" latinLnBrk="0" hangingPunct="1">
              <a:lnSpc>
                <a:spcPts val="5413"/>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172C55"/>
                </a:solidFill>
                <a:effectLst/>
                <a:uLnTx/>
                <a:uFillTx/>
                <a:latin typeface="Oswald"/>
                <a:ea typeface="Oswald"/>
                <a:cs typeface="Oswald"/>
                <a:sym typeface="Oswald"/>
              </a:rPr>
              <a:t>Gene Variant Linked to Higher Risk of Tooth Decay</a:t>
            </a:r>
          </a:p>
        </p:txBody>
      </p:sp>
      <p:pic>
        <p:nvPicPr>
          <p:cNvPr id="7" name="Picture 6">
            <a:extLst>
              <a:ext uri="{FF2B5EF4-FFF2-40B4-BE49-F238E27FC236}">
                <a16:creationId xmlns:a16="http://schemas.microsoft.com/office/drawing/2014/main" id="{7427FD8C-699F-D1B2-786C-16244705E068}"/>
              </a:ext>
            </a:extLst>
          </p:cNvPr>
          <p:cNvPicPr>
            <a:picLocks noChangeAspect="1"/>
          </p:cNvPicPr>
          <p:nvPr/>
        </p:nvPicPr>
        <p:blipFill>
          <a:blip r:embed="rId3"/>
          <a:stretch>
            <a:fillRect/>
          </a:stretch>
        </p:blipFill>
        <p:spPr>
          <a:xfrm>
            <a:off x="0" y="6400800"/>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7972"/>
    </mc:Choice>
    <mc:Fallback xmlns="">
      <p:transition spd="slow" advTm="57972"/>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1852" y="1529323"/>
            <a:ext cx="6976188" cy="3411190"/>
          </a:xfrm>
          <a:prstGeom prst="rect">
            <a:avLst/>
          </a:prstGeom>
        </p:spPr>
        <p:txBody>
          <a:bodyPr wrap="square" lIns="0" tIns="0" rIns="0" bIns="0" rtlCol="0" anchor="t">
            <a:spAutoFit/>
          </a:bodyPr>
          <a:lstStyle/>
          <a:p>
            <a:pPr marL="0" marR="0" lvl="0" indent="0" algn="ctr" defTabSz="914400" rtl="0" eaLnBrk="1" fontAlgn="auto" latinLnBrk="0" hangingPunct="1">
              <a:lnSpc>
                <a:spcPts val="384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“Dental caries is influenced by a complex interplay of genetic and environmental factors, including dietary habits…Statistically, significant associations were seen in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TAS2R38</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(bitter) and TAS1R2 (sweet) </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for caries risk and/or protection.” </a:t>
            </a:r>
          </a:p>
        </p:txBody>
      </p:sp>
      <p:sp>
        <p:nvSpPr>
          <p:cNvPr id="3" name="TextBox 3"/>
          <p:cNvSpPr txBox="1"/>
          <p:nvPr/>
        </p:nvSpPr>
        <p:spPr>
          <a:xfrm>
            <a:off x="685799" y="5754991"/>
            <a:ext cx="10820400" cy="679225"/>
          </a:xfrm>
          <a:prstGeom prst="rect">
            <a:avLst/>
          </a:prstGeom>
        </p:spPr>
        <p:txBody>
          <a:bodyPr lIns="0" tIns="0" rIns="0" bIns="0" rtlCol="0" anchor="t">
            <a:spAutoFit/>
          </a:bodyPr>
          <a:lstStyle/>
          <a:p>
            <a:pPr marL="0" marR="0" lvl="0" indent="0" algn="l" defTabSz="914400" rtl="0" eaLnBrk="1" fontAlgn="auto" latinLnBrk="0" hangingPunct="1">
              <a:lnSpc>
                <a:spcPts val="184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45454"/>
                </a:solidFill>
                <a:effectLst/>
                <a:uLnTx/>
                <a:uFillTx/>
                <a:latin typeface="Proxima Nova" panose="02000506030000020004" pitchFamily="2" charset="0"/>
                <a:ea typeface="DM Sans"/>
                <a:cs typeface="DM Sans"/>
                <a:sym typeface="DM Sans"/>
              </a:rPr>
              <a:t>Wendell S, Wang X, Brown M, Cooper ME et al. Taste genes associated with dental caries. JDR Nov 2010. 89(11):1198-1202. </a:t>
            </a:r>
          </a:p>
          <a:p>
            <a:pPr marL="0" marR="0" lvl="0" indent="0" algn="r" defTabSz="914400" rtl="0" eaLnBrk="1" fontAlgn="auto" latinLnBrk="0" hangingPunct="1">
              <a:lnSpc>
                <a:spcPts val="1472"/>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45454"/>
              </a:solidFill>
              <a:effectLst/>
              <a:uLnTx/>
              <a:uFillTx/>
              <a:latin typeface="DM Sans"/>
              <a:ea typeface="DM Sans"/>
              <a:cs typeface="DM Sans"/>
              <a:sym typeface="DM Sans"/>
            </a:endParaRPr>
          </a:p>
        </p:txBody>
      </p:sp>
      <p:sp>
        <p:nvSpPr>
          <p:cNvPr id="4" name="Freeform 4"/>
          <p:cNvSpPr/>
          <p:nvPr/>
        </p:nvSpPr>
        <p:spPr>
          <a:xfrm>
            <a:off x="7612380" y="1103009"/>
            <a:ext cx="4535017" cy="4212683"/>
          </a:xfrm>
          <a:custGeom>
            <a:avLst/>
            <a:gdLst/>
            <a:ahLst/>
            <a:cxnLst/>
            <a:rect l="l" t="t" r="r" b="b"/>
            <a:pathLst>
              <a:path w="9418694" h="7333071">
                <a:moveTo>
                  <a:pt x="0" y="0"/>
                </a:moveTo>
                <a:lnTo>
                  <a:pt x="9418695" y="0"/>
                </a:lnTo>
                <a:lnTo>
                  <a:pt x="9418695" y="7333071"/>
                </a:lnTo>
                <a:lnTo>
                  <a:pt x="0" y="7333071"/>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
        <p:nvSpPr>
          <p:cNvPr id="5" name="TextBox 5"/>
          <p:cNvSpPr txBox="1"/>
          <p:nvPr/>
        </p:nvSpPr>
        <p:spPr>
          <a:xfrm>
            <a:off x="334728" y="467579"/>
            <a:ext cx="8489785" cy="635430"/>
          </a:xfrm>
          <a:prstGeom prst="rect">
            <a:avLst/>
          </a:prstGeom>
        </p:spPr>
        <p:txBody>
          <a:bodyPr wrap="square" lIns="0" tIns="0" rIns="0" bIns="0" rtlCol="0" anchor="t">
            <a:spAutoFit/>
          </a:bodyPr>
          <a:lstStyle/>
          <a:p>
            <a:pPr marL="0" marR="0" lvl="0" indent="0" algn="ctr" defTabSz="914400" rtl="0" eaLnBrk="1" fontAlgn="auto" latinLnBrk="0" hangingPunct="1">
              <a:lnSpc>
                <a:spcPts val="5413"/>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172C55"/>
                </a:solidFill>
                <a:effectLst/>
                <a:uLnTx/>
                <a:uFillTx/>
                <a:latin typeface="Oswald"/>
                <a:ea typeface="Oswald"/>
                <a:cs typeface="Oswald"/>
                <a:sym typeface="Oswald"/>
              </a:rPr>
              <a:t>Your Sweet Tooth Might Be in Your Genes</a:t>
            </a:r>
          </a:p>
        </p:txBody>
      </p:sp>
      <p:pic>
        <p:nvPicPr>
          <p:cNvPr id="7" name="Picture 6">
            <a:extLst>
              <a:ext uri="{FF2B5EF4-FFF2-40B4-BE49-F238E27FC236}">
                <a16:creationId xmlns:a16="http://schemas.microsoft.com/office/drawing/2014/main" id="{555764E9-63A0-CCC2-7BAC-F38D7EDF4D1B}"/>
              </a:ext>
            </a:extLst>
          </p:cNvPr>
          <p:cNvPicPr>
            <a:picLocks noChangeAspect="1"/>
          </p:cNvPicPr>
          <p:nvPr/>
        </p:nvPicPr>
        <p:blipFill>
          <a:blip r:embed="rId3"/>
          <a:stretch>
            <a:fillRect/>
          </a:stretch>
        </p:blipFill>
        <p:spPr>
          <a:xfrm>
            <a:off x="0" y="6400800"/>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5161"/>
    </mc:Choice>
    <mc:Fallback xmlns="">
      <p:transition spd="slow" advTm="105161"/>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5801" y="1655630"/>
            <a:ext cx="5574589" cy="3546740"/>
          </a:xfrm>
          <a:prstGeom prst="rect">
            <a:avLst/>
          </a:prstGeom>
        </p:spPr>
        <p:txBody>
          <a:bodyPr wrap="square" lIns="0" tIns="0" rIns="0" bIns="0" rtlCol="0" anchor="t">
            <a:spAutoFit/>
          </a:bodyPr>
          <a:lstStyle/>
          <a:p>
            <a:pPr marL="0" marR="0" lvl="0" indent="0" algn="ctr" defTabSz="914400" rtl="0" eaLnBrk="1" fontAlgn="auto" latinLnBrk="0" hangingPunct="1">
              <a:lnSpc>
                <a:spcPts val="4032"/>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“We identified a significant genetic association between dental caries of the anterior mandibular teeth and </a:t>
            </a:r>
            <a:r>
              <a:rPr kumimoji="0" lang="en-US" sz="3200" b="1" i="0" u="none" strike="noStrike" kern="1200" cap="none" spc="0" normalizeH="0" baseline="0" noProof="0" dirty="0">
                <a:ln>
                  <a:noFill/>
                </a:ln>
                <a:solidFill>
                  <a:srgbClr val="404040"/>
                </a:solidFill>
                <a:effectLst/>
                <a:uLnTx/>
                <a:uFillTx/>
                <a:latin typeface="Proxima Nova Bold"/>
                <a:ea typeface="Proxima Nova Bold"/>
                <a:cs typeface="Proxima Nova Bold"/>
                <a:sym typeface="Proxima Nova Bold"/>
              </a:rPr>
              <a:t>LYZL2</a:t>
            </a:r>
            <a:r>
              <a:rPr kumimoji="0" lang="en-US" sz="3200" b="0" i="0" u="none" strike="noStrike" kern="1200" cap="none" spc="0" normalizeH="0" baseline="0" noProof="0" dirty="0">
                <a:ln>
                  <a:noFill/>
                </a:ln>
                <a:solidFill>
                  <a:srgbClr val="404040"/>
                </a:solidFill>
                <a:effectLst/>
                <a:uLnTx/>
                <a:uFillTx/>
                <a:latin typeface="Proxima Nova"/>
                <a:ea typeface="Proxima Nova"/>
                <a:cs typeface="Proxima Nova"/>
                <a:sym typeface="Proxima Nova"/>
              </a:rPr>
              <a:t>, which codes a bacteriolytic agent thought to be involved in host defense.” </a:t>
            </a:r>
          </a:p>
        </p:txBody>
      </p:sp>
      <p:sp>
        <p:nvSpPr>
          <p:cNvPr id="3" name="TextBox 3"/>
          <p:cNvSpPr txBox="1"/>
          <p:nvPr/>
        </p:nvSpPr>
        <p:spPr>
          <a:xfrm>
            <a:off x="440488" y="5769659"/>
            <a:ext cx="11080952" cy="713080"/>
          </a:xfrm>
          <a:prstGeom prst="rect">
            <a:avLst/>
          </a:prstGeom>
        </p:spPr>
        <p:txBody>
          <a:bodyPr wrap="square" lIns="0" tIns="0" rIns="0" bIns="0" rtlCol="0" anchor="t">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45454"/>
                </a:solidFill>
                <a:effectLst/>
                <a:uLnTx/>
                <a:uFillTx/>
                <a:latin typeface="Proxima Nova"/>
                <a:ea typeface="Proxima Nova"/>
                <a:cs typeface="Proxima Nova"/>
                <a:sym typeface="Proxima Nova"/>
              </a:rPr>
              <a:t>Shaffer JR, Feingold E, et al. </a:t>
            </a:r>
            <a:r>
              <a:rPr kumimoji="0" lang="en-US" sz="2000" b="1" i="0" u="none" strike="noStrike" kern="1200" cap="none" spc="0" normalizeH="0" baseline="0" noProof="0" dirty="0">
                <a:ln>
                  <a:noFill/>
                </a:ln>
                <a:solidFill>
                  <a:srgbClr val="545454"/>
                </a:solidFill>
                <a:effectLst/>
                <a:uLnTx/>
                <a:uFillTx/>
                <a:latin typeface="Proxima Nova Bold"/>
                <a:ea typeface="Proxima Nova Bold"/>
                <a:cs typeface="Proxima Nova Bold"/>
                <a:sym typeface="Proxima Nova Bold"/>
              </a:rPr>
              <a:t>GENOME WIDE ASSOCIATION STUDY </a:t>
            </a:r>
            <a:r>
              <a:rPr kumimoji="0" lang="en-US" sz="2000" b="0" i="0" u="none" strike="noStrike" kern="1200" cap="none" spc="0" normalizeH="0" baseline="0" noProof="0" dirty="0">
                <a:ln>
                  <a:noFill/>
                </a:ln>
                <a:solidFill>
                  <a:srgbClr val="545454"/>
                </a:solidFill>
                <a:effectLst/>
                <a:uLnTx/>
                <a:uFillTx/>
                <a:latin typeface="Proxima Nova"/>
                <a:ea typeface="Proxima Nova"/>
                <a:cs typeface="Proxima Nova"/>
                <a:sym typeface="Proxima Nova"/>
              </a:rPr>
              <a:t>of Dental Caries Patterns in the Permanent Dentition. Dent Res. 2013 Jan;92(1):38-44. 920/18-75/518,997GS </a:t>
            </a:r>
          </a:p>
          <a:p>
            <a:pPr marL="0" marR="0" lvl="0" indent="0" algn="l" defTabSz="914400" rtl="0" eaLnBrk="1" fontAlgn="auto" latinLnBrk="0" hangingPunct="1">
              <a:lnSpc>
                <a:spcPts val="256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545454"/>
              </a:solidFill>
              <a:effectLst/>
              <a:uLnTx/>
              <a:uFillTx/>
              <a:latin typeface="Proxima Nova"/>
              <a:ea typeface="Proxima Nova"/>
              <a:cs typeface="Proxima Nova"/>
              <a:sym typeface="Proxima Nova"/>
            </a:endParaRPr>
          </a:p>
        </p:txBody>
      </p:sp>
      <p:sp>
        <p:nvSpPr>
          <p:cNvPr id="4" name="TextBox 4"/>
          <p:cNvSpPr txBox="1"/>
          <p:nvPr/>
        </p:nvSpPr>
        <p:spPr>
          <a:xfrm>
            <a:off x="440488" y="540513"/>
            <a:ext cx="9414849" cy="635430"/>
          </a:xfrm>
          <a:prstGeom prst="rect">
            <a:avLst/>
          </a:prstGeom>
        </p:spPr>
        <p:txBody>
          <a:bodyPr wrap="square" lIns="0" tIns="0" rIns="0" bIns="0" rtlCol="0" anchor="t">
            <a:spAutoFit/>
          </a:bodyPr>
          <a:lstStyle/>
          <a:p>
            <a:pPr marL="0" marR="0" lvl="0" indent="0" algn="ctr" defTabSz="914400" rtl="0" eaLnBrk="1" fontAlgn="auto" latinLnBrk="0" hangingPunct="1">
              <a:lnSpc>
                <a:spcPts val="5413"/>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172C55"/>
                </a:solidFill>
                <a:effectLst/>
                <a:uLnTx/>
                <a:uFillTx/>
                <a:latin typeface="Oswald"/>
                <a:ea typeface="Oswald"/>
                <a:cs typeface="Oswald"/>
                <a:sym typeface="Oswald"/>
              </a:rPr>
              <a:t>Host Defense Gene LYZL2 Associated with Caries</a:t>
            </a:r>
          </a:p>
        </p:txBody>
      </p:sp>
      <p:pic>
        <p:nvPicPr>
          <p:cNvPr id="6" name="Picture 5">
            <a:extLst>
              <a:ext uri="{FF2B5EF4-FFF2-40B4-BE49-F238E27FC236}">
                <a16:creationId xmlns:a16="http://schemas.microsoft.com/office/drawing/2014/main" id="{0A92CEC5-2D45-F51C-61F7-06DFF2D9640D}"/>
              </a:ext>
            </a:extLst>
          </p:cNvPr>
          <p:cNvPicPr>
            <a:picLocks noChangeAspect="1"/>
          </p:cNvPicPr>
          <p:nvPr/>
        </p:nvPicPr>
        <p:blipFill>
          <a:blip r:embed="rId2"/>
          <a:stretch>
            <a:fillRect/>
          </a:stretch>
        </p:blipFill>
        <p:spPr>
          <a:xfrm>
            <a:off x="6614720" y="1573691"/>
            <a:ext cx="5245809" cy="3710618"/>
          </a:xfrm>
          <a:prstGeom prst="rect">
            <a:avLst/>
          </a:prstGeom>
        </p:spPr>
      </p:pic>
      <p:pic>
        <p:nvPicPr>
          <p:cNvPr id="7" name="Picture 6">
            <a:extLst>
              <a:ext uri="{FF2B5EF4-FFF2-40B4-BE49-F238E27FC236}">
                <a16:creationId xmlns:a16="http://schemas.microsoft.com/office/drawing/2014/main" id="{53ED41F5-EA83-E8FA-E67C-9D349FDB6E1B}"/>
              </a:ext>
            </a:extLst>
          </p:cNvPr>
          <p:cNvPicPr>
            <a:picLocks noChangeAspect="1"/>
          </p:cNvPicPr>
          <p:nvPr/>
        </p:nvPicPr>
        <p:blipFill>
          <a:blip r:embed="rId3"/>
          <a:stretch>
            <a:fillRect/>
          </a:stretch>
        </p:blipFill>
        <p:spPr>
          <a:xfrm>
            <a:off x="0" y="6400800"/>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7089"/>
    </mc:Choice>
    <mc:Fallback xmlns="">
      <p:transition spd="slow" advTm="11708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nvGrpSpPr>
          <p:cNvPr id="10" name="Group 10"/>
          <p:cNvGrpSpPr/>
          <p:nvPr/>
        </p:nvGrpSpPr>
        <p:grpSpPr>
          <a:xfrm>
            <a:off x="-3175"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4270B7"/>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grpSp>
        <p:nvGrpSpPr>
          <p:cNvPr id="12" name="Group 12"/>
          <p:cNvGrpSpPr/>
          <p:nvPr/>
        </p:nvGrpSpPr>
        <p:grpSpPr>
          <a:xfrm>
            <a:off x="6223" y="5288877"/>
            <a:ext cx="12188952" cy="155007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grpSp>
      <p:sp>
        <p:nvSpPr>
          <p:cNvPr id="14" name="TextBox 14"/>
          <p:cNvSpPr txBox="1"/>
          <p:nvPr/>
        </p:nvSpPr>
        <p:spPr>
          <a:xfrm>
            <a:off x="-1199476" y="5703869"/>
            <a:ext cx="10558481" cy="677878"/>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Oswald" pitchFamily="2" charset="77"/>
                <a:ea typeface="Gill Sans Light"/>
                <a:cs typeface="Gill Sans Light"/>
                <a:sym typeface="Gill Sans Light"/>
              </a:rPr>
              <a:t>CURRENT DENTAL CARIES GENES</a:t>
            </a:r>
          </a:p>
        </p:txBody>
      </p:sp>
      <p:sp>
        <p:nvSpPr>
          <p:cNvPr id="15" name="TextBox 15"/>
          <p:cNvSpPr txBox="1"/>
          <p:nvPr/>
        </p:nvSpPr>
        <p:spPr>
          <a:xfrm>
            <a:off x="415375" y="527981"/>
            <a:ext cx="6253189" cy="4337726"/>
          </a:xfrm>
          <a:prstGeom prst="rect">
            <a:avLst/>
          </a:prstGeom>
        </p:spPr>
        <p:txBody>
          <a:bodyPr lIns="0" tIns="0" rIns="0" bIns="0" rtlCol="0" anchor="t">
            <a:spAutoFit/>
          </a:bodyPr>
          <a:lstStyle/>
          <a:p>
            <a:pPr marL="0" marR="0" lvl="0" indent="0" algn="l" defTabSz="914400" rtl="0" eaLnBrk="1" fontAlgn="auto" latinLnBrk="0" hangingPunct="1">
              <a:lnSpc>
                <a:spcPts val="384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Proxima Nova" panose="02000506030000020004" pitchFamily="2" charset="0"/>
                <a:ea typeface="Gill Sans Light"/>
                <a:cs typeface="Gill Sans Light"/>
                <a:sym typeface="Gill Sans Light"/>
              </a:rPr>
              <a:t>Enamel Formation Genes: 7  (AMELX, ENAM)</a:t>
            </a:r>
          </a:p>
          <a:p>
            <a:pPr marL="0" marR="0" lvl="0" indent="0" algn="l" defTabSz="914400" rtl="0" eaLnBrk="1" fontAlgn="auto" latinLnBrk="0" hangingPunct="1">
              <a:lnSpc>
                <a:spcPts val="384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Proxima Nova" panose="02000506030000020004" pitchFamily="2" charset="0"/>
                <a:ea typeface="Gill Sans Light"/>
                <a:cs typeface="Gill Sans Light"/>
                <a:sym typeface="Gill Sans Light"/>
              </a:rPr>
              <a:t>Immune Response Genes: 7 </a:t>
            </a:r>
          </a:p>
          <a:p>
            <a:pPr marL="0" marR="0" lvl="0" indent="0" algn="l" defTabSz="914400" rtl="0" eaLnBrk="1" fontAlgn="auto" latinLnBrk="0" hangingPunct="1">
              <a:lnSpc>
                <a:spcPts val="384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Proxima Nova" panose="02000506030000020004" pitchFamily="2" charset="0"/>
                <a:ea typeface="Gill Sans Light"/>
                <a:cs typeface="Gill Sans Light"/>
                <a:sym typeface="Gill Sans Light"/>
              </a:rPr>
              <a:t>(BDEF1, CD14)</a:t>
            </a:r>
          </a:p>
          <a:p>
            <a:pPr marL="0" marR="0" lvl="0" indent="0" algn="l" defTabSz="914400" rtl="0" eaLnBrk="1" fontAlgn="auto" latinLnBrk="0" hangingPunct="1">
              <a:lnSpc>
                <a:spcPts val="384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Proxima Nova" panose="02000506030000020004" pitchFamily="2" charset="0"/>
                <a:ea typeface="Gill Sans Light"/>
                <a:cs typeface="Gill Sans Light"/>
                <a:sym typeface="Gill Sans Light"/>
              </a:rPr>
              <a:t>Saliva Genes: 2 (AQP5, PRH1)</a:t>
            </a:r>
          </a:p>
          <a:p>
            <a:pPr marL="0" marR="0" lvl="0" indent="0" algn="l" defTabSz="914400" rtl="0" eaLnBrk="1" fontAlgn="auto" latinLnBrk="0" hangingPunct="1">
              <a:lnSpc>
                <a:spcPts val="384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Proxima Nova" panose="02000506030000020004" pitchFamily="2" charset="0"/>
                <a:ea typeface="Gill Sans Light"/>
                <a:cs typeface="Gill Sans Light"/>
                <a:sym typeface="Gill Sans Light"/>
              </a:rPr>
              <a:t>Other Genes: 11 (TAS2R38, MMP13)</a:t>
            </a:r>
          </a:p>
          <a:p>
            <a:pPr marL="0" marR="0" lvl="0" indent="0" algn="l" defTabSz="914400" rtl="0" eaLnBrk="1" fontAlgn="auto" latinLnBrk="0" hangingPunct="1">
              <a:lnSpc>
                <a:spcPts val="384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FF"/>
              </a:solidFill>
              <a:effectLst/>
              <a:uLnTx/>
              <a:uFillTx/>
              <a:latin typeface="Proxima Nova" panose="02000506030000020004" pitchFamily="2" charset="0"/>
              <a:ea typeface="Gill Sans Light"/>
              <a:cs typeface="Gill Sans Light"/>
              <a:sym typeface="Gill Sans Light"/>
            </a:endParaRPr>
          </a:p>
          <a:p>
            <a:pPr marL="0" marR="0" lvl="0" indent="0" algn="l" defTabSz="914400" rtl="0" eaLnBrk="1" fontAlgn="auto" latinLnBrk="0" hangingPunct="1">
              <a:lnSpc>
                <a:spcPts val="384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Proxima Nova" panose="02000506030000020004" pitchFamily="2" charset="0"/>
                <a:ea typeface="Gill Sans Light"/>
                <a:cs typeface="Gill Sans Light"/>
                <a:sym typeface="Gill Sans Light"/>
              </a:rPr>
              <a:t>47 novel and conditionally-independent risk loci for dental caries</a:t>
            </a:r>
          </a:p>
        </p:txBody>
      </p:sp>
      <p:sp>
        <p:nvSpPr>
          <p:cNvPr id="16" name="Freeform 16"/>
          <p:cNvSpPr/>
          <p:nvPr/>
        </p:nvSpPr>
        <p:spPr>
          <a:xfrm>
            <a:off x="8162704" y="3"/>
            <a:ext cx="4231771" cy="6857997"/>
          </a:xfrm>
          <a:custGeom>
            <a:avLst/>
            <a:gdLst/>
            <a:ahLst/>
            <a:cxnLst/>
            <a:rect l="l" t="t" r="r" b="b"/>
            <a:pathLst>
              <a:path w="6347656" h="10286996">
                <a:moveTo>
                  <a:pt x="0" y="0"/>
                </a:moveTo>
                <a:lnTo>
                  <a:pt x="6347656" y="0"/>
                </a:lnTo>
                <a:lnTo>
                  <a:pt x="6347656" y="10286996"/>
                </a:lnTo>
                <a:lnTo>
                  <a:pt x="0" y="10286996"/>
                </a:lnTo>
                <a:lnTo>
                  <a:pt x="0" y="0"/>
                </a:lnTo>
                <a:close/>
              </a:path>
            </a:pathLst>
          </a:custGeom>
          <a:blipFill>
            <a:blip r:embed="rId3" cstate="screen">
              <a:extLst>
                <a:ext uri="{28A0092B-C50C-407E-A947-70E740481C1C}">
                  <a14:useLocalDpi xmlns:a14="http://schemas.microsoft.com/office/drawing/2010/main"/>
                </a:ext>
              </a:extLst>
            </a:blip>
            <a:stretch>
              <a:fillRect l="-9263" r="-926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Neue Haas Grotesk Text Pro"/>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Tm="28406"/>
    </mc:Choice>
    <mc:Fallback xmlns="">
      <p:transition spd="slow" advTm="28406"/>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40"/>
        <p:cNvGrpSpPr/>
        <p:nvPr/>
      </p:nvGrpSpPr>
      <p:grpSpPr>
        <a:xfrm>
          <a:off x="0" y="0"/>
          <a:ext cx="0" cy="0"/>
          <a:chOff x="0" y="0"/>
          <a:chExt cx="0" cy="0"/>
        </a:xfrm>
      </p:grpSpPr>
      <p:pic>
        <p:nvPicPr>
          <p:cNvPr id="242" name="Google Shape;242;p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 name="Title 2">
            <a:extLst>
              <a:ext uri="{FF2B5EF4-FFF2-40B4-BE49-F238E27FC236}">
                <a16:creationId xmlns:a16="http://schemas.microsoft.com/office/drawing/2014/main" id="{1401846F-E26C-89A6-B6E8-EE205F4BC840}"/>
              </a:ext>
            </a:extLst>
          </p:cNvPr>
          <p:cNvSpPr>
            <a:spLocks noGrp="1"/>
          </p:cNvSpPr>
          <p:nvPr>
            <p:ph type="title"/>
          </p:nvPr>
        </p:nvSpPr>
        <p:spPr>
          <a:xfrm>
            <a:off x="1045728" y="5773605"/>
            <a:ext cx="10100541" cy="912643"/>
          </a:xfrm>
        </p:spPr>
        <p:txBody>
          <a:bodyPr>
            <a:normAutofit fontScale="90000"/>
          </a:bodyPr>
          <a:lstStyle/>
          <a:p>
            <a:endParaRPr lang="en-US" dirty="0"/>
          </a:p>
        </p:txBody>
      </p:sp>
      <p:sp>
        <p:nvSpPr>
          <p:cNvPr id="5" name="Rectangle 4">
            <a:extLst>
              <a:ext uri="{FF2B5EF4-FFF2-40B4-BE49-F238E27FC236}">
                <a16:creationId xmlns:a16="http://schemas.microsoft.com/office/drawing/2014/main" id="{07B18AB7-D089-91F9-F6C4-2B1E88ECAE9F}"/>
              </a:ext>
            </a:extLst>
          </p:cNvPr>
          <p:cNvSpPr/>
          <p:nvPr/>
        </p:nvSpPr>
        <p:spPr>
          <a:xfrm>
            <a:off x="413325" y="5430102"/>
            <a:ext cx="11365345" cy="1256146"/>
          </a:xfrm>
          <a:prstGeom prst="rect">
            <a:avLst/>
          </a:prstGeom>
          <a:solidFill>
            <a:schemeClr val="tx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8F9FF"/>
                </a:solidFill>
                <a:effectLst/>
                <a:uLnTx/>
                <a:uFillTx/>
                <a:latin typeface="Arial"/>
                <a:ea typeface="+mn-ea"/>
                <a:cs typeface="+mn-cs"/>
                <a:sym typeface="Arial"/>
              </a:rPr>
              <a:t>Caries Risk Management: Pattern Recognition  </a:t>
            </a:r>
          </a:p>
        </p:txBody>
      </p:sp>
    </p:spTree>
  </p:cSld>
  <p:clrMapOvr>
    <a:masterClrMapping/>
  </p:clrMapOvr>
  <mc:AlternateContent xmlns:mc="http://schemas.openxmlformats.org/markup-compatibility/2006" xmlns:p14="http://schemas.microsoft.com/office/powerpoint/2010/main">
    <mc:Choice Requires="p14">
      <p:transition spd="slow" p14:dur="2000" advTm="13615"/>
    </mc:Choice>
    <mc:Fallback xmlns="">
      <p:transition spd="slow" advTm="13615"/>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rotWithShape="1">
          <a:blip r:embed="rId2" cstate="screen">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 uri="{28A0092B-C50C-407E-A947-70E740481C1C}">
                <a14:useLocalDpi xmlns:a14="http://schemas.microsoft.com/office/drawing/2010/main"/>
              </a:ext>
            </a:extLst>
          </a:blip>
          <a:srcRect l="984" t="4346" r="7529" b="14625"/>
          <a:stretch/>
        </p:blipFill>
        <p:spPr>
          <a:xfrm rot="10800000">
            <a:off x="-45026" y="0"/>
            <a:ext cx="4535864" cy="6850943"/>
          </a:xfrm>
        </p:spPr>
      </p:pic>
      <p:pic>
        <p:nvPicPr>
          <p:cNvPr id="7" name="Picture 6"/>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Effect>
                      <a14:brightnessContrast contrast="-20000"/>
                    </a14:imgEffect>
                  </a14:imgLayer>
                </a14:imgProps>
              </a:ext>
              <a:ext uri="{28A0092B-C50C-407E-A947-70E740481C1C}">
                <a14:useLocalDpi xmlns:a14="http://schemas.microsoft.com/office/drawing/2010/main"/>
              </a:ext>
            </a:extLst>
          </a:blip>
          <a:srcRect l="4156" t="5298" r="5431" b="10443"/>
          <a:stretch/>
        </p:blipFill>
        <p:spPr>
          <a:xfrm rot="16200000">
            <a:off x="2460171" y="796017"/>
            <a:ext cx="6877531" cy="5238515"/>
          </a:xfrm>
          <a:prstGeom prst="rect">
            <a:avLst/>
          </a:prstGeom>
        </p:spPr>
      </p:pic>
      <p:sp>
        <p:nvSpPr>
          <p:cNvPr id="2" name="Content Placeholder 1"/>
          <p:cNvSpPr>
            <a:spLocks noGrp="1"/>
          </p:cNvSpPr>
          <p:nvPr>
            <p:ph sz="half" idx="2"/>
          </p:nvPr>
        </p:nvSpPr>
        <p:spPr/>
        <p:txBody>
          <a:bodyPr/>
          <a:lstStyle/>
          <a:p>
            <a:endParaRPr lang="en-US"/>
          </a:p>
        </p:txBody>
      </p:sp>
      <p:pic>
        <p:nvPicPr>
          <p:cNvPr id="9" name="Content Placeholder 5"/>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Effect>
                      <a14:brightnessContrast contrast="-20000"/>
                    </a14:imgEffect>
                  </a14:imgLayer>
                </a14:imgProps>
              </a:ext>
              <a:ext uri="{28A0092B-C50C-407E-A947-70E740481C1C}">
                <a14:useLocalDpi xmlns:a14="http://schemas.microsoft.com/office/drawing/2010/main"/>
              </a:ext>
            </a:extLst>
          </a:blip>
          <a:srcRect l="5046" t="11571" r="4775" b="13390"/>
          <a:stretch/>
        </p:blipFill>
        <p:spPr>
          <a:xfrm>
            <a:off x="7068139" y="5501"/>
            <a:ext cx="5142396" cy="6819548"/>
          </a:xfrm>
          <a:prstGeom prst="rect">
            <a:avLst/>
          </a:prstGeom>
        </p:spPr>
      </p:pic>
      <p:pic>
        <p:nvPicPr>
          <p:cNvPr id="11" name="Content Placeholder 7"/>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rot="5400000">
            <a:off x="2666998" y="290629"/>
            <a:ext cx="6858003" cy="6326808"/>
          </a:xfrm>
          <a:prstGeom prst="rect">
            <a:avLst/>
          </a:prstGeom>
        </p:spPr>
      </p:pic>
      <p:cxnSp>
        <p:nvCxnSpPr>
          <p:cNvPr id="12" name="Straight Connector 11"/>
          <p:cNvCxnSpPr/>
          <p:nvPr/>
        </p:nvCxnSpPr>
        <p:spPr>
          <a:xfrm>
            <a:off x="6019800" y="428626"/>
            <a:ext cx="0" cy="51435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1681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Group 4"/>
          <p:cNvGrpSpPr/>
          <p:nvPr/>
        </p:nvGrpSpPr>
        <p:grpSpPr>
          <a:xfrm>
            <a:off x="0" y="6400800"/>
            <a:ext cx="12192000" cy="457200"/>
            <a:chOff x="0" y="0"/>
            <a:chExt cx="24384000" cy="914400"/>
          </a:xfrm>
        </p:grpSpPr>
        <p:sp>
          <p:nvSpPr>
            <p:cNvPr id="5" name="Freeform 5"/>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6" name="Freeform 6"/>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7" name="TextBox 7"/>
          <p:cNvSpPr txBox="1"/>
          <p:nvPr/>
        </p:nvSpPr>
        <p:spPr>
          <a:xfrm>
            <a:off x="629831" y="1698154"/>
            <a:ext cx="10507465" cy="3321422"/>
          </a:xfrm>
          <a:prstGeom prst="rect">
            <a:avLst/>
          </a:prstGeom>
        </p:spPr>
        <p:txBody>
          <a:bodyPr lIns="0" tIns="0" rIns="0" bIns="0" rtlCol="0" anchor="t">
            <a:spAutoFit/>
          </a:bodyPr>
          <a:lstStyle/>
          <a:p>
            <a:pPr marL="0" marR="0" lvl="0" indent="0" algn="ctr" defTabSz="914400" rtl="0" eaLnBrk="1" fontAlgn="auto" latinLnBrk="0" hangingPunct="1">
              <a:lnSpc>
                <a:spcPts val="3744"/>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“The current recommendation is to implement a risk assessment based medical model to diagnose and treat dental caries. Unfortunately, many of the suggestions of CAMBRA have been </a:t>
            </a:r>
            <a:r>
              <a:rPr kumimoji="0" lang="en-US" sz="3200" b="1" i="0" u="sng" strike="noStrike" kern="0" cap="none" spc="0" normalizeH="0" baseline="0" noProof="0" dirty="0">
                <a:ln>
                  <a:noFill/>
                </a:ln>
                <a:solidFill>
                  <a:srgbClr val="404040"/>
                </a:solidFill>
                <a:effectLst/>
                <a:uLnTx/>
                <a:uFillTx/>
                <a:latin typeface="Proxima Nova Bold"/>
                <a:ea typeface="Proxima Nova Bold"/>
                <a:cs typeface="Proxima Nova Bold"/>
                <a:sym typeface="Proxima Nova Bold"/>
              </a:rPr>
              <a:t>overly complicated and confusing </a:t>
            </a: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for practitioners. The risk of caries, however, is usually related to just a few common factors and understanding these factors makes CAMBRA more clinically adaptable.” </a:t>
            </a:r>
          </a:p>
        </p:txBody>
      </p:sp>
      <p:sp>
        <p:nvSpPr>
          <p:cNvPr id="8" name="TextBox 8"/>
          <p:cNvSpPr txBox="1"/>
          <p:nvPr/>
        </p:nvSpPr>
        <p:spPr>
          <a:xfrm>
            <a:off x="440342" y="5694660"/>
            <a:ext cx="11304965" cy="807913"/>
          </a:xfrm>
          <a:prstGeom prst="rect">
            <a:avLst/>
          </a:prstGeom>
        </p:spPr>
        <p:txBody>
          <a:bodyPr lIns="0" tIns="0" rIns="0" bIns="0" rtlCol="0" anchor="t">
            <a:spAutoFit/>
          </a:bodyPr>
          <a:lstStyle/>
          <a:p>
            <a:pPr marL="0" marR="0" lvl="0" indent="0" algn="l" defTabSz="914400" rtl="0" eaLnBrk="1" fontAlgn="auto" latinLnBrk="0" hangingPunct="1">
              <a:lnSpc>
                <a:spcPts val="216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5A6357"/>
                </a:solidFill>
                <a:effectLst/>
                <a:uLnTx/>
                <a:uFillTx/>
                <a:latin typeface="Proxima Nova"/>
                <a:ea typeface="Proxima Nova"/>
                <a:cs typeface="Proxima Nova"/>
                <a:sym typeface="Proxima Nova"/>
              </a:rPr>
              <a:t>Kutsch VK. Dental caries: An updated medical model of risk assessment. J </a:t>
            </a:r>
            <a:r>
              <a:rPr kumimoji="0" lang="en-US" sz="2000" b="0" i="0" u="none" strike="noStrike" kern="0" cap="none" spc="0" normalizeH="0" baseline="0" noProof="0" dirty="0" err="1">
                <a:ln>
                  <a:noFill/>
                </a:ln>
                <a:solidFill>
                  <a:srgbClr val="5A6357"/>
                </a:solidFill>
                <a:effectLst/>
                <a:uLnTx/>
                <a:uFillTx/>
                <a:latin typeface="Proxima Nova"/>
                <a:ea typeface="Proxima Nova"/>
                <a:cs typeface="Proxima Nova"/>
                <a:sym typeface="Proxima Nova"/>
              </a:rPr>
              <a:t>Prosthet</a:t>
            </a:r>
            <a:r>
              <a:rPr kumimoji="0" lang="en-US" sz="2000" b="0" i="0" u="none" strike="noStrike" kern="0" cap="none" spc="0" normalizeH="0" baseline="0" noProof="0" dirty="0">
                <a:ln>
                  <a:noFill/>
                </a:ln>
                <a:solidFill>
                  <a:srgbClr val="5A6357"/>
                </a:solidFill>
                <a:effectLst/>
                <a:uLnTx/>
                <a:uFillTx/>
                <a:latin typeface="Proxima Nova"/>
                <a:ea typeface="Proxima Nova"/>
                <a:cs typeface="Proxima Nova"/>
                <a:sym typeface="Proxima Nova"/>
              </a:rPr>
              <a:t> Dent 2014 April 11(4):280-5. </a:t>
            </a:r>
            <a:r>
              <a:rPr kumimoji="0" lang="en-US" sz="20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 </a:t>
            </a:r>
          </a:p>
          <a:p>
            <a:pPr marL="0" marR="0" lvl="0" indent="0" algn="r" defTabSz="914400" rtl="0" eaLnBrk="1" fontAlgn="auto" latinLnBrk="0" hangingPunct="1">
              <a:lnSpc>
                <a:spcPts val="1919"/>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FFFFFF"/>
              </a:solidFill>
              <a:effectLst/>
              <a:uLnTx/>
              <a:uFillTx/>
              <a:latin typeface="Proxima Nova"/>
              <a:ea typeface="Proxima Nova"/>
              <a:cs typeface="Proxima Nova"/>
              <a:sym typeface="Proxima Nova"/>
            </a:endParaRPr>
          </a:p>
        </p:txBody>
      </p:sp>
      <p:sp>
        <p:nvSpPr>
          <p:cNvPr id="9" name="TextBox 9"/>
          <p:cNvSpPr txBox="1"/>
          <p:nvPr/>
        </p:nvSpPr>
        <p:spPr>
          <a:xfrm>
            <a:off x="3001818" y="703647"/>
            <a:ext cx="6004159" cy="635430"/>
          </a:xfrm>
          <a:prstGeom prst="rect">
            <a:avLst/>
          </a:prstGeom>
        </p:spPr>
        <p:txBody>
          <a:bodyPr wrap="square" lIns="0" tIns="0" rIns="0" bIns="0" rtlCol="0" anchor="t">
            <a:spAutoFit/>
          </a:bodyPr>
          <a:lstStyle/>
          <a:p>
            <a:pPr marL="0" marR="0" lvl="0" indent="0" algn="l" defTabSz="914400" rtl="0" eaLnBrk="1" fontAlgn="auto" latinLnBrk="0" hangingPunct="1">
              <a:lnSpc>
                <a:spcPts val="5413"/>
              </a:lnSpc>
              <a:spcBef>
                <a:spcPts val="0"/>
              </a:spcBef>
              <a:spcAft>
                <a:spcPts val="0"/>
              </a:spcAft>
              <a:buClr>
                <a:srgbClr val="000000"/>
              </a:buClr>
              <a:buSzTx/>
              <a:buFont typeface="Arial"/>
              <a:buNone/>
              <a:tabLst/>
              <a:defRPr/>
            </a:pPr>
            <a:r>
              <a:rPr kumimoji="0" lang="en-US" sz="3866" b="0" i="0" u="none" strike="noStrike" kern="0" cap="none" spc="0" normalizeH="0" baseline="0" noProof="0" dirty="0">
                <a:ln>
                  <a:noFill/>
                </a:ln>
                <a:solidFill>
                  <a:srgbClr val="000000"/>
                </a:solidFill>
                <a:effectLst/>
                <a:uLnTx/>
                <a:uFillTx/>
                <a:latin typeface="Oswald"/>
                <a:ea typeface="Oswald"/>
                <a:cs typeface="Oswald"/>
                <a:sym typeface="Oswald"/>
              </a:rPr>
              <a:t>Simplifying CAMBRA (CRM)</a:t>
            </a:r>
          </a:p>
        </p:txBody>
      </p:sp>
      <p:pic>
        <p:nvPicPr>
          <p:cNvPr id="11" name="Picture 10">
            <a:extLst>
              <a:ext uri="{FF2B5EF4-FFF2-40B4-BE49-F238E27FC236}">
                <a16:creationId xmlns:a16="http://schemas.microsoft.com/office/drawing/2014/main" id="{9C1E11B5-C7EC-EFAB-C4DB-D04911C7FBF1}"/>
              </a:ext>
            </a:extLst>
          </p:cNvPr>
          <p:cNvPicPr>
            <a:picLocks noChangeAspect="1"/>
          </p:cNvPicPr>
          <p:nvPr/>
        </p:nvPicPr>
        <p:blipFill>
          <a:blip r:embed="rId3" cstate="screen">
            <a:biLevel thresh="75000"/>
            <a:extLst>
              <a:ext uri="{28A0092B-C50C-407E-A947-70E740481C1C}">
                <a14:useLocalDpi xmlns:a14="http://schemas.microsoft.com/office/drawing/2010/main"/>
              </a:ext>
            </a:extLst>
          </a:blip>
          <a:stretch>
            <a:fillRect/>
          </a:stretch>
        </p:blipFill>
        <p:spPr>
          <a:xfrm>
            <a:off x="-3175" y="6400800"/>
            <a:ext cx="12192000" cy="5542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6918"/>
    </mc:Choice>
    <mc:Fallback xmlns="">
      <p:transition spd="slow" advTm="56918"/>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1541"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4"/>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1786368" y="0"/>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TextBox 16"/>
          <p:cNvSpPr txBox="1"/>
          <p:nvPr/>
        </p:nvSpPr>
        <p:spPr>
          <a:xfrm>
            <a:off x="2271198" y="2740658"/>
            <a:ext cx="1009975"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Saliva </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63%</a:t>
            </a:r>
          </a:p>
        </p:txBody>
      </p:sp>
      <p:sp>
        <p:nvSpPr>
          <p:cNvPr id="17" name="TextBox 17"/>
          <p:cNvSpPr txBox="1"/>
          <p:nvPr/>
        </p:nvSpPr>
        <p:spPr>
          <a:xfrm>
            <a:off x="3826963" y="2108588"/>
            <a:ext cx="782382"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Diet</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55%</a:t>
            </a:r>
          </a:p>
        </p:txBody>
      </p:sp>
      <p:sp>
        <p:nvSpPr>
          <p:cNvPr id="18" name="TextBox 18"/>
          <p:cNvSpPr txBox="1"/>
          <p:nvPr/>
        </p:nvSpPr>
        <p:spPr>
          <a:xfrm>
            <a:off x="5098113" y="1975240"/>
            <a:ext cx="1084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Biofilm</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46-51%</a:t>
            </a:r>
          </a:p>
        </p:txBody>
      </p:sp>
      <p:sp>
        <p:nvSpPr>
          <p:cNvPr id="19" name="TextBox 19"/>
          <p:cNvSpPr txBox="1"/>
          <p:nvPr/>
        </p:nvSpPr>
        <p:spPr>
          <a:xfrm>
            <a:off x="6392626" y="2253368"/>
            <a:ext cx="12750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Genetics</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9%</a:t>
            </a:r>
          </a:p>
        </p:txBody>
      </p:sp>
      <p:sp>
        <p:nvSpPr>
          <p:cNvPr id="20" name="TextBox 20"/>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Tree>
  </p:cSld>
  <p:clrMapOvr>
    <a:masterClrMapping/>
  </p:clrMapOvr>
  <mc:AlternateContent xmlns:mc="http://schemas.openxmlformats.org/markup-compatibility/2006" xmlns:p14="http://schemas.microsoft.com/office/powerpoint/2010/main">
    <mc:Choice Requires="p14">
      <p:transition spd="slow" p14:dur="2000" advTm="133145"/>
    </mc:Choice>
    <mc:Fallback xmlns="">
      <p:transition spd="slow" advTm="133145"/>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3"/>
        <p:cNvGrpSpPr/>
        <p:nvPr/>
      </p:nvGrpSpPr>
      <p:grpSpPr>
        <a:xfrm>
          <a:off x="0" y="0"/>
          <a:ext cx="0" cy="0"/>
          <a:chOff x="0" y="0"/>
          <a:chExt cx="0" cy="0"/>
        </a:xfrm>
      </p:grpSpPr>
      <p:pic>
        <p:nvPicPr>
          <p:cNvPr id="294" name="Google Shape;294;p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89486" y="941313"/>
            <a:ext cx="4080164" cy="5280212"/>
          </a:xfrm>
          <a:prstGeom prst="rect">
            <a:avLst/>
          </a:prstGeom>
          <a:noFill/>
          <a:ln>
            <a:noFill/>
          </a:ln>
          <a:effectLst>
            <a:outerShdw blurRad="292100" dist="139700" dir="2700000" algn="tl" rotWithShape="0">
              <a:srgbClr val="333333">
                <a:alpha val="64705"/>
              </a:srgbClr>
            </a:outerShdw>
          </a:effectLst>
        </p:spPr>
      </p:pic>
      <p:pic>
        <p:nvPicPr>
          <p:cNvPr id="295" name="Google Shape;295;p8"/>
          <p:cNvPicPr preferRelativeResize="0"/>
          <p:nvPr/>
        </p:nvPicPr>
        <p:blipFill rotWithShape="1">
          <a:blip r:embed="rId4">
            <a:alphaModFix/>
          </a:blip>
          <a:srcRect/>
          <a:stretch/>
        </p:blipFill>
        <p:spPr>
          <a:xfrm>
            <a:off x="4863469" y="1082550"/>
            <a:ext cx="3633531" cy="3999323"/>
          </a:xfrm>
          <a:prstGeom prst="rect">
            <a:avLst/>
          </a:prstGeom>
          <a:noFill/>
          <a:ln>
            <a:noFill/>
          </a:ln>
        </p:spPr>
      </p:pic>
      <p:pic>
        <p:nvPicPr>
          <p:cNvPr id="296" name="Google Shape;296;p8"/>
          <p:cNvPicPr preferRelativeResize="0"/>
          <p:nvPr/>
        </p:nvPicPr>
        <p:blipFill rotWithShape="1">
          <a:blip r:embed="rId5">
            <a:alphaModFix/>
          </a:blip>
          <a:srcRect/>
          <a:stretch/>
        </p:blipFill>
        <p:spPr>
          <a:xfrm>
            <a:off x="8890819" y="2692080"/>
            <a:ext cx="2857500" cy="2857500"/>
          </a:xfrm>
          <a:prstGeom prst="rect">
            <a:avLst/>
          </a:prstGeom>
          <a:noFill/>
          <a:ln>
            <a:noFill/>
          </a:ln>
        </p:spPr>
      </p:pic>
      <p:sp>
        <p:nvSpPr>
          <p:cNvPr id="297" name="Google Shape;297;p8"/>
          <p:cNvSpPr txBox="1">
            <a:spLocks noGrp="1"/>
          </p:cNvSpPr>
          <p:nvPr>
            <p:ph type="title"/>
          </p:nvPr>
        </p:nvSpPr>
        <p:spPr>
          <a:xfrm>
            <a:off x="726594" y="243974"/>
            <a:ext cx="5369406" cy="6156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Clr>
                <a:schemeClr val="accent1"/>
              </a:buClr>
              <a:buSzPts val="6000"/>
              <a:buFont typeface="Oswald"/>
              <a:buNone/>
            </a:pPr>
            <a:r>
              <a:rPr lang="en-US" sz="4000" dirty="0">
                <a:solidFill>
                  <a:schemeClr val="tx1">
                    <a:lumMod val="90000"/>
                    <a:lumOff val="10000"/>
                  </a:schemeClr>
                </a:solidFill>
              </a:rPr>
              <a:t>Caries Risk Assessment</a:t>
            </a:r>
            <a:endParaRPr sz="4000" dirty="0">
              <a:solidFill>
                <a:schemeClr val="tx1">
                  <a:lumMod val="90000"/>
                  <a:lumOff val="10000"/>
                </a:schemeClr>
              </a:solidFill>
            </a:endParaRPr>
          </a:p>
        </p:txBody>
      </p:sp>
      <p:sp>
        <p:nvSpPr>
          <p:cNvPr id="298" name="Google Shape;298;p8"/>
          <p:cNvSpPr txBox="1"/>
          <p:nvPr/>
        </p:nvSpPr>
        <p:spPr>
          <a:xfrm>
            <a:off x="5395696" y="5241780"/>
            <a:ext cx="7446900" cy="6156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2957"/>
                </a:solidFill>
                <a:effectLst/>
                <a:uLnTx/>
                <a:uFillTx/>
                <a:latin typeface="PT Sans"/>
                <a:ea typeface="PT Sans"/>
                <a:cs typeface="PT Sans"/>
                <a:sym typeface="PT Sans"/>
              </a:rPr>
              <a:t>Dr. John Kois </a:t>
            </a:r>
            <a:endParaRPr kumimoji="0" sz="2800" b="0" i="0" u="none" strike="noStrike" kern="0" cap="none" spc="0" normalizeH="0" baseline="0" noProof="0" dirty="0">
              <a:ln>
                <a:noFill/>
              </a:ln>
              <a:solidFill>
                <a:srgbClr val="002957"/>
              </a:solidFill>
              <a:effectLst/>
              <a:uLnTx/>
              <a:uFillTx/>
              <a:latin typeface="PT Sans"/>
              <a:ea typeface="PT Sans"/>
              <a:cs typeface="PT Sans"/>
              <a:sym typeface="PT Sans"/>
            </a:endParaRPr>
          </a:p>
        </p:txBody>
      </p:sp>
      <p:pic>
        <p:nvPicPr>
          <p:cNvPr id="3" name="Picture 2">
            <a:extLst>
              <a:ext uri="{FF2B5EF4-FFF2-40B4-BE49-F238E27FC236}">
                <a16:creationId xmlns:a16="http://schemas.microsoft.com/office/drawing/2014/main" id="{FD590B88-4E4E-F044-4B14-719130CAE1BD}"/>
              </a:ext>
            </a:extLst>
          </p:cNvPr>
          <p:cNvPicPr>
            <a:picLocks noChangeAspect="1"/>
          </p:cNvPicPr>
          <p:nvPr/>
        </p:nvPicPr>
        <p:blipFill>
          <a:blip r:embed="rId6"/>
          <a:stretch>
            <a:fillRect/>
          </a:stretch>
        </p:blipFill>
        <p:spPr>
          <a:xfrm>
            <a:off x="0" y="6303264"/>
            <a:ext cx="12192000" cy="5547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7817"/>
    </mc:Choice>
    <mc:Fallback xmlns="">
      <p:transition spd="slow" advTm="177817"/>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2"/>
        <p:cNvGrpSpPr/>
        <p:nvPr/>
      </p:nvGrpSpPr>
      <p:grpSpPr>
        <a:xfrm>
          <a:off x="0" y="0"/>
          <a:ext cx="0" cy="0"/>
          <a:chOff x="0" y="0"/>
          <a:chExt cx="0" cy="0"/>
        </a:xfrm>
      </p:grpSpPr>
      <p:sp>
        <p:nvSpPr>
          <p:cNvPr id="303" name="Google Shape;303;p9"/>
          <p:cNvSpPr txBox="1"/>
          <p:nvPr/>
        </p:nvSpPr>
        <p:spPr>
          <a:xfrm>
            <a:off x="407872" y="2554636"/>
            <a:ext cx="5290964" cy="3189665"/>
          </a:xfrm>
          <a:prstGeom prst="rect">
            <a:avLst/>
          </a:prstGeom>
          <a:noFill/>
          <a:ln>
            <a:noFill/>
          </a:ln>
        </p:spPr>
        <p:txBody>
          <a:bodyPr spcFirstLastPara="1" wrap="square" lIns="0" tIns="45700" rIns="0" bIns="45700" anchor="t" anchorCtr="0">
            <a:noAutofit/>
          </a:bodyPr>
          <a:lstStyle/>
          <a:p>
            <a:pPr marL="514344" marR="0" lvl="0" indent="-457200" algn="l" defTabSz="914400" rtl="0" eaLnBrk="1" fontAlgn="auto" latinLnBrk="0" hangingPunct="1">
              <a:lnSpc>
                <a:spcPct val="100000"/>
              </a:lnSpc>
              <a:spcBef>
                <a:spcPts val="0"/>
              </a:spcBef>
              <a:spcAft>
                <a:spcPts val="0"/>
              </a:spcAft>
              <a:buClr>
                <a:srgbClr val="2F6179"/>
              </a:buClr>
              <a:buSzPts val="3200"/>
              <a:buFont typeface="Arial" panose="020B0604020202020204" pitchFamily="34" charset="0"/>
              <a:buChar char="•"/>
              <a:tabLst/>
              <a:defRPr/>
            </a:pPr>
            <a:r>
              <a:rPr kumimoji="0" lang="en-US" sz="3200" b="0" i="0" u="none" strike="noStrike" kern="0" cap="none" spc="0" normalizeH="0" baseline="0" noProof="0" dirty="0">
                <a:ln>
                  <a:noFill/>
                </a:ln>
                <a:solidFill>
                  <a:srgbClr val="FFFFFF"/>
                </a:solidFill>
                <a:effectLst/>
                <a:uLnTx/>
                <a:uFillTx/>
                <a:latin typeface="Proxima Nova" panose="02000506030000020004" pitchFamily="2" charset="0"/>
                <a:ea typeface="Gill Sans"/>
                <a:cs typeface="Gill Sans"/>
                <a:sym typeface="Gill Sans"/>
              </a:rPr>
              <a:t>D0601 Low Risk</a:t>
            </a:r>
            <a:endParaRPr kumimoji="0" sz="1400" b="0" i="0" u="none" strike="noStrike" kern="0" cap="none" spc="0" normalizeH="0" baseline="0" noProof="0" dirty="0">
              <a:ln>
                <a:noFill/>
              </a:ln>
              <a:solidFill>
                <a:srgbClr val="000000"/>
              </a:solidFill>
              <a:effectLst/>
              <a:uLnTx/>
              <a:uFillTx/>
              <a:latin typeface="Proxima Nova" panose="02000506030000020004" pitchFamily="2" charset="0"/>
              <a:cs typeface="Arial"/>
              <a:sym typeface="Arial"/>
            </a:endParaRPr>
          </a:p>
          <a:p>
            <a:pPr marL="514344" marR="0" lvl="0" indent="-457200" algn="l" defTabSz="914400" rtl="0" eaLnBrk="1" fontAlgn="auto" latinLnBrk="0" hangingPunct="1">
              <a:lnSpc>
                <a:spcPct val="100000"/>
              </a:lnSpc>
              <a:spcBef>
                <a:spcPts val="600"/>
              </a:spcBef>
              <a:spcAft>
                <a:spcPts val="0"/>
              </a:spcAft>
              <a:buClr>
                <a:srgbClr val="2F6179"/>
              </a:buClr>
              <a:buSzPts val="3200"/>
              <a:buFont typeface="Arial" panose="020B0604020202020204" pitchFamily="34" charset="0"/>
              <a:buChar char="•"/>
              <a:tabLst/>
              <a:defRPr/>
            </a:pPr>
            <a:r>
              <a:rPr kumimoji="0" lang="en-US" sz="3200" b="0" i="0" u="none" strike="noStrike" kern="0" cap="none" spc="0" normalizeH="0" baseline="0" noProof="0" dirty="0">
                <a:ln>
                  <a:noFill/>
                </a:ln>
                <a:solidFill>
                  <a:srgbClr val="FFFFFF"/>
                </a:solidFill>
                <a:effectLst/>
                <a:uLnTx/>
                <a:uFillTx/>
                <a:latin typeface="Proxima Nova" panose="02000506030000020004" pitchFamily="2" charset="0"/>
                <a:ea typeface="Gill Sans"/>
                <a:cs typeface="Gill Sans"/>
                <a:sym typeface="Gill Sans"/>
              </a:rPr>
              <a:t>D0602 Moderate Risk</a:t>
            </a:r>
            <a:endParaRPr kumimoji="0" sz="1400" b="0" i="0" u="none" strike="noStrike" kern="0" cap="none" spc="0" normalizeH="0" baseline="0" noProof="0" dirty="0">
              <a:ln>
                <a:noFill/>
              </a:ln>
              <a:solidFill>
                <a:srgbClr val="000000"/>
              </a:solidFill>
              <a:effectLst/>
              <a:uLnTx/>
              <a:uFillTx/>
              <a:latin typeface="Proxima Nova" panose="02000506030000020004" pitchFamily="2" charset="0"/>
              <a:cs typeface="Arial"/>
              <a:sym typeface="Arial"/>
            </a:endParaRPr>
          </a:p>
          <a:p>
            <a:pPr marL="514344" marR="0" lvl="0" indent="-457200" algn="l" defTabSz="914400" rtl="0" eaLnBrk="1" fontAlgn="auto" latinLnBrk="0" hangingPunct="1">
              <a:lnSpc>
                <a:spcPct val="100000"/>
              </a:lnSpc>
              <a:spcBef>
                <a:spcPts val="600"/>
              </a:spcBef>
              <a:spcAft>
                <a:spcPts val="0"/>
              </a:spcAft>
              <a:buClr>
                <a:srgbClr val="2F6179"/>
              </a:buClr>
              <a:buSzPts val="3200"/>
              <a:buFont typeface="Arial" panose="020B0604020202020204" pitchFamily="34" charset="0"/>
              <a:buChar char="•"/>
              <a:tabLst/>
              <a:defRPr/>
            </a:pPr>
            <a:r>
              <a:rPr kumimoji="0" lang="en-US" sz="3200" b="0" i="0" u="none" strike="noStrike" kern="0" cap="none" spc="0" normalizeH="0" baseline="0" noProof="0" dirty="0">
                <a:ln>
                  <a:noFill/>
                </a:ln>
                <a:solidFill>
                  <a:srgbClr val="FFFFFF"/>
                </a:solidFill>
                <a:effectLst/>
                <a:uLnTx/>
                <a:uFillTx/>
                <a:latin typeface="Proxima Nova" panose="02000506030000020004" pitchFamily="2" charset="0"/>
                <a:ea typeface="Gill Sans"/>
                <a:cs typeface="Gill Sans"/>
                <a:sym typeface="Gill Sans"/>
              </a:rPr>
              <a:t>D0603 High Risk</a:t>
            </a:r>
            <a:endParaRPr kumimoji="0" sz="1400" b="0" i="0" u="none" strike="noStrike" kern="0" cap="none" spc="0" normalizeH="0" baseline="0" noProof="0" dirty="0">
              <a:ln>
                <a:noFill/>
              </a:ln>
              <a:solidFill>
                <a:srgbClr val="000000"/>
              </a:solidFill>
              <a:effectLst/>
              <a:uLnTx/>
              <a:uFillTx/>
              <a:latin typeface="Proxima Nova" panose="02000506030000020004" pitchFamily="2" charset="0"/>
              <a:cs typeface="Arial"/>
              <a:sym typeface="Arial"/>
            </a:endParaRPr>
          </a:p>
          <a:p>
            <a:pPr marL="0" marR="0" lvl="0" indent="0" algn="l" defTabSz="914400" rtl="0" eaLnBrk="1" fontAlgn="auto" latinLnBrk="0" hangingPunct="1">
              <a:lnSpc>
                <a:spcPct val="100000"/>
              </a:lnSpc>
              <a:spcBef>
                <a:spcPts val="600"/>
              </a:spcBef>
              <a:spcAft>
                <a:spcPts val="0"/>
              </a:spcAft>
              <a:buClr>
                <a:srgbClr val="002957"/>
              </a:buClr>
              <a:buSzPts val="3200"/>
              <a:buFont typeface="Calibri"/>
              <a:buNone/>
              <a:tabLst/>
              <a:defRPr/>
            </a:pPr>
            <a:endParaRPr kumimoji="0" sz="32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304" name="Google Shape;304;p9"/>
          <p:cNvPicPr preferRelativeResize="0"/>
          <p:nvPr/>
        </p:nvPicPr>
        <p:blipFill rotWithShape="1">
          <a:blip r:embed="rId4">
            <a:alphaModFix/>
          </a:blip>
          <a:srcRect/>
          <a:stretch/>
        </p:blipFill>
        <p:spPr>
          <a:xfrm>
            <a:off x="6035621" y="159723"/>
            <a:ext cx="4667438" cy="6081354"/>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cxnSp>
        <p:nvCxnSpPr>
          <p:cNvPr id="305" name="Google Shape;305;p9"/>
          <p:cNvCxnSpPr>
            <a:cxnSpLocks/>
          </p:cNvCxnSpPr>
          <p:nvPr/>
        </p:nvCxnSpPr>
        <p:spPr>
          <a:xfrm flipH="1">
            <a:off x="3916218" y="2310650"/>
            <a:ext cx="4814314" cy="589568"/>
          </a:xfrm>
          <a:prstGeom prst="straightConnector1">
            <a:avLst/>
          </a:prstGeom>
          <a:noFill/>
          <a:ln w="57150" cap="flat" cmpd="sng">
            <a:solidFill>
              <a:srgbClr val="00B050"/>
            </a:solidFill>
            <a:prstDash val="solid"/>
            <a:miter lim="800000"/>
            <a:headEnd type="none" w="sm" len="sm"/>
            <a:tailEnd type="triangle" w="med" len="med"/>
          </a:ln>
        </p:spPr>
      </p:cxnSp>
      <p:cxnSp>
        <p:nvCxnSpPr>
          <p:cNvPr id="306" name="Google Shape;306;p9"/>
          <p:cNvCxnSpPr>
            <a:cxnSpLocks/>
          </p:cNvCxnSpPr>
          <p:nvPr/>
        </p:nvCxnSpPr>
        <p:spPr>
          <a:xfrm flipH="1">
            <a:off x="4996873" y="2644268"/>
            <a:ext cx="4491615" cy="784732"/>
          </a:xfrm>
          <a:prstGeom prst="straightConnector1">
            <a:avLst/>
          </a:prstGeom>
          <a:noFill/>
          <a:ln w="57150" cap="flat" cmpd="sng">
            <a:solidFill>
              <a:srgbClr val="5B84CA"/>
            </a:solidFill>
            <a:prstDash val="solid"/>
            <a:miter lim="800000"/>
            <a:headEnd type="none" w="sm" len="sm"/>
            <a:tailEnd type="triangle" w="med" len="med"/>
          </a:ln>
        </p:spPr>
      </p:cxnSp>
      <p:cxnSp>
        <p:nvCxnSpPr>
          <p:cNvPr id="307" name="Google Shape;307;p9"/>
          <p:cNvCxnSpPr>
            <a:cxnSpLocks/>
          </p:cNvCxnSpPr>
          <p:nvPr/>
        </p:nvCxnSpPr>
        <p:spPr>
          <a:xfrm flipH="1" flipV="1">
            <a:off x="4108296" y="4051052"/>
            <a:ext cx="5535078" cy="374127"/>
          </a:xfrm>
          <a:prstGeom prst="straightConnector1">
            <a:avLst/>
          </a:prstGeom>
          <a:noFill/>
          <a:ln w="57150" cap="flat" cmpd="sng">
            <a:solidFill>
              <a:srgbClr val="E60000"/>
            </a:solidFill>
            <a:prstDash val="solid"/>
            <a:miter lim="800000"/>
            <a:headEnd type="none" w="sm" len="sm"/>
            <a:tailEnd type="triangle" w="med" len="med"/>
          </a:ln>
        </p:spPr>
      </p:cxnSp>
      <p:sp>
        <p:nvSpPr>
          <p:cNvPr id="308" name="Google Shape;308;p9"/>
          <p:cNvSpPr/>
          <p:nvPr/>
        </p:nvSpPr>
        <p:spPr>
          <a:xfrm>
            <a:off x="9634813" y="3753159"/>
            <a:ext cx="542324" cy="1090511"/>
          </a:xfrm>
          <a:prstGeom prst="ellipse">
            <a:avLst/>
          </a:prstGeom>
          <a:noFill/>
          <a:ln w="57150" cap="flat" cmpd="sng">
            <a:solidFill>
              <a:srgbClr val="E6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2957"/>
              </a:buClr>
              <a:buSzPts val="1500"/>
              <a:buFont typeface="Arial"/>
              <a:buNone/>
              <a:tabLst/>
              <a:defRPr/>
            </a:pPr>
            <a:endParaRPr kumimoji="0" sz="15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9" name="Google Shape;309;p9"/>
          <p:cNvSpPr/>
          <p:nvPr/>
        </p:nvSpPr>
        <p:spPr>
          <a:xfrm>
            <a:off x="8678790" y="1335174"/>
            <a:ext cx="704680" cy="3508496"/>
          </a:xfrm>
          <a:prstGeom prst="ellipse">
            <a:avLst/>
          </a:prstGeom>
          <a:noFill/>
          <a:ln w="5715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2957"/>
              </a:buClr>
              <a:buSzPts val="1500"/>
              <a:buFont typeface="Arial"/>
              <a:buNone/>
              <a:tabLst/>
              <a:defRPr/>
            </a:pPr>
            <a:endParaRPr kumimoji="0" sz="1500" b="0" i="0" u="none" strike="noStrike" kern="0" cap="none" spc="0" normalizeH="0" baseline="0" noProof="0">
              <a:ln>
                <a:noFill/>
              </a:ln>
              <a:solidFill>
                <a:srgbClr val="AAD97B"/>
              </a:solidFill>
              <a:effectLst/>
              <a:uLnTx/>
              <a:uFillTx/>
              <a:latin typeface="Calibri"/>
              <a:ea typeface="Calibri"/>
              <a:cs typeface="Calibri"/>
              <a:sym typeface="Calibri"/>
            </a:endParaRPr>
          </a:p>
        </p:txBody>
      </p:sp>
      <p:sp>
        <p:nvSpPr>
          <p:cNvPr id="310" name="Google Shape;310;p9"/>
          <p:cNvSpPr/>
          <p:nvPr/>
        </p:nvSpPr>
        <p:spPr>
          <a:xfrm>
            <a:off x="9489242" y="1214460"/>
            <a:ext cx="775892" cy="2332863"/>
          </a:xfrm>
          <a:prstGeom prst="ellipse">
            <a:avLst/>
          </a:prstGeom>
          <a:noFill/>
          <a:ln w="57150" cap="flat" cmpd="sng">
            <a:solidFill>
              <a:srgbClr val="5B84C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2957"/>
              </a:buClr>
              <a:buSzPts val="1500"/>
              <a:buFont typeface="Arial"/>
              <a:buNone/>
              <a:tabLst/>
              <a:defRPr/>
            </a:pPr>
            <a:endParaRPr kumimoji="0" sz="1500" b="0" i="0" u="none" strike="noStrike" kern="0" cap="none" spc="0" normalizeH="0" baseline="0" noProof="0">
              <a:ln>
                <a:noFill/>
              </a:ln>
              <a:solidFill>
                <a:srgbClr val="5B84CA"/>
              </a:solidFill>
              <a:effectLst/>
              <a:uLnTx/>
              <a:uFillTx/>
              <a:latin typeface="Calibri"/>
              <a:ea typeface="Calibri"/>
              <a:cs typeface="Calibri"/>
              <a:sym typeface="Calibri"/>
            </a:endParaRPr>
          </a:p>
        </p:txBody>
      </p:sp>
      <p:sp>
        <p:nvSpPr>
          <p:cNvPr id="311" name="Google Shape;311;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Oswald"/>
              <a:buNone/>
            </a:pPr>
            <a:r>
              <a:rPr lang="en-US" dirty="0"/>
              <a:t>Caries Risk Assessment</a:t>
            </a:r>
            <a:endParaRPr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91747"/>
    </mc:Choice>
    <mc:Fallback xmlns="">
      <p:transition spd="slow" advTm="917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3175" y="-518907"/>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4"/>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4917764" y="-9238"/>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alphaModFix amt="70000"/>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TextBox 16"/>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17" name="Freeform 17"/>
          <p:cNvSpPr/>
          <p:nvPr/>
        </p:nvSpPr>
        <p:spPr>
          <a:xfrm>
            <a:off x="7379096" y="0"/>
            <a:ext cx="4479562" cy="5657712"/>
          </a:xfrm>
          <a:custGeom>
            <a:avLst/>
            <a:gdLst/>
            <a:ahLst/>
            <a:cxnLst/>
            <a:rect l="l" t="t" r="r" b="b"/>
            <a:pathLst>
              <a:path w="6719343" h="8486568">
                <a:moveTo>
                  <a:pt x="0" y="0"/>
                </a:moveTo>
                <a:lnTo>
                  <a:pt x="6719343" y="0"/>
                </a:lnTo>
                <a:lnTo>
                  <a:pt x="6719343" y="8486568"/>
                </a:lnTo>
                <a:lnTo>
                  <a:pt x="0" y="8486568"/>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8" name="Group 18"/>
          <p:cNvGrpSpPr/>
          <p:nvPr/>
        </p:nvGrpSpPr>
        <p:grpSpPr>
          <a:xfrm>
            <a:off x="7859114" y="979891"/>
            <a:ext cx="3307729" cy="927014"/>
            <a:chOff x="0" y="0"/>
            <a:chExt cx="6615458" cy="1854028"/>
          </a:xfrm>
        </p:grpSpPr>
        <p:sp>
          <p:nvSpPr>
            <p:cNvPr id="19" name="Freeform 19"/>
            <p:cNvSpPr/>
            <p:nvPr/>
          </p:nvSpPr>
          <p:spPr>
            <a:xfrm>
              <a:off x="0" y="0"/>
              <a:ext cx="6615430" cy="1854073"/>
            </a:xfrm>
            <a:custGeom>
              <a:avLst/>
              <a:gdLst/>
              <a:ahLst/>
              <a:cxnLst/>
              <a:rect l="l" t="t" r="r" b="b"/>
              <a:pathLst>
                <a:path w="6615430" h="1854073">
                  <a:moveTo>
                    <a:pt x="0" y="926973"/>
                  </a:moveTo>
                  <a:lnTo>
                    <a:pt x="57150" y="926973"/>
                  </a:lnTo>
                  <a:lnTo>
                    <a:pt x="0" y="926973"/>
                  </a:lnTo>
                  <a:cubicBezTo>
                    <a:pt x="0" y="375539"/>
                    <a:pt x="1549273" y="0"/>
                    <a:pt x="3307715" y="0"/>
                  </a:cubicBezTo>
                  <a:cubicBezTo>
                    <a:pt x="5066157" y="0"/>
                    <a:pt x="6615430" y="375539"/>
                    <a:pt x="6615430" y="926973"/>
                  </a:cubicBezTo>
                  <a:lnTo>
                    <a:pt x="6558280" y="926973"/>
                  </a:lnTo>
                  <a:lnTo>
                    <a:pt x="6615430" y="926973"/>
                  </a:lnTo>
                  <a:cubicBezTo>
                    <a:pt x="6615430" y="1478407"/>
                    <a:pt x="5066157" y="1853946"/>
                    <a:pt x="3307715" y="1853946"/>
                  </a:cubicBezTo>
                  <a:lnTo>
                    <a:pt x="3307715" y="1796796"/>
                  </a:lnTo>
                  <a:lnTo>
                    <a:pt x="3307715" y="1853946"/>
                  </a:lnTo>
                  <a:cubicBezTo>
                    <a:pt x="1549273" y="1854073"/>
                    <a:pt x="0" y="1478407"/>
                    <a:pt x="0" y="926973"/>
                  </a:cubicBezTo>
                  <a:lnTo>
                    <a:pt x="57150" y="926973"/>
                  </a:lnTo>
                  <a:lnTo>
                    <a:pt x="114300" y="926973"/>
                  </a:lnTo>
                  <a:lnTo>
                    <a:pt x="57150" y="926973"/>
                  </a:lnTo>
                  <a:lnTo>
                    <a:pt x="0" y="926973"/>
                  </a:lnTo>
                  <a:moveTo>
                    <a:pt x="114300" y="926973"/>
                  </a:moveTo>
                  <a:cubicBezTo>
                    <a:pt x="114300" y="958596"/>
                    <a:pt x="88773" y="984123"/>
                    <a:pt x="57150" y="984123"/>
                  </a:cubicBezTo>
                  <a:cubicBezTo>
                    <a:pt x="25527" y="984123"/>
                    <a:pt x="0" y="958596"/>
                    <a:pt x="0" y="926973"/>
                  </a:cubicBezTo>
                  <a:cubicBezTo>
                    <a:pt x="0" y="895350"/>
                    <a:pt x="25527" y="869823"/>
                    <a:pt x="57150" y="869823"/>
                  </a:cubicBezTo>
                  <a:cubicBezTo>
                    <a:pt x="88773" y="869823"/>
                    <a:pt x="114300" y="895477"/>
                    <a:pt x="114300" y="926973"/>
                  </a:cubicBezTo>
                  <a:cubicBezTo>
                    <a:pt x="114300" y="1336421"/>
                    <a:pt x="1475740" y="1739646"/>
                    <a:pt x="3307715" y="1739646"/>
                  </a:cubicBezTo>
                  <a:cubicBezTo>
                    <a:pt x="5139690" y="1739646"/>
                    <a:pt x="6501130" y="1336421"/>
                    <a:pt x="6501130" y="926973"/>
                  </a:cubicBezTo>
                  <a:cubicBezTo>
                    <a:pt x="6501130" y="517525"/>
                    <a:pt x="5139817" y="114300"/>
                    <a:pt x="3307715" y="114300"/>
                  </a:cubicBezTo>
                  <a:lnTo>
                    <a:pt x="3307715" y="57150"/>
                  </a:lnTo>
                  <a:lnTo>
                    <a:pt x="3307715" y="114300"/>
                  </a:lnTo>
                  <a:cubicBezTo>
                    <a:pt x="1475740" y="114300"/>
                    <a:pt x="114300" y="517652"/>
                    <a:pt x="114300" y="926973"/>
                  </a:cubicBezTo>
                  <a:close/>
                </a:path>
              </a:pathLst>
            </a:custGeom>
            <a:solidFill>
              <a:srgbClr val="2E567A"/>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20" name="Freeform 20"/>
          <p:cNvSpPr/>
          <p:nvPr/>
        </p:nvSpPr>
        <p:spPr>
          <a:xfrm>
            <a:off x="-107833" y="2664361"/>
            <a:ext cx="5025597" cy="2288639"/>
          </a:xfrm>
          <a:custGeom>
            <a:avLst/>
            <a:gdLst/>
            <a:ahLst/>
            <a:cxnLst/>
            <a:rect l="l" t="t" r="r" b="b"/>
            <a:pathLst>
              <a:path w="7538396" h="3432958">
                <a:moveTo>
                  <a:pt x="0" y="0"/>
                </a:moveTo>
                <a:lnTo>
                  <a:pt x="7538396" y="0"/>
                </a:lnTo>
                <a:lnTo>
                  <a:pt x="7538396" y="3432958"/>
                </a:lnTo>
                <a:lnTo>
                  <a:pt x="0" y="343295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21" name="TextBox 21"/>
          <p:cNvSpPr txBox="1"/>
          <p:nvPr/>
        </p:nvSpPr>
        <p:spPr>
          <a:xfrm>
            <a:off x="467575" y="682127"/>
            <a:ext cx="6447121" cy="937885"/>
          </a:xfrm>
          <a:prstGeom prst="rect">
            <a:avLst/>
          </a:prstGeom>
        </p:spPr>
        <p:txBody>
          <a:bodyPr wrap="square" lIns="0" tIns="0" rIns="0" bIns="0" rtlCol="0" anchor="t">
            <a:spAutoFit/>
          </a:bodyPr>
          <a:lstStyle/>
          <a:p>
            <a:pPr marL="0" marR="0" lvl="0" indent="0" algn="l" defTabSz="914400" rtl="0" eaLnBrk="1" fontAlgn="auto" latinLnBrk="0" hangingPunct="1">
              <a:lnSpc>
                <a:spcPts val="2400"/>
              </a:lnSpc>
              <a:spcBef>
                <a:spcPct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1.  Do you take medications daily?</a:t>
            </a:r>
          </a:p>
          <a:p>
            <a:pPr marL="0" marR="0" lvl="0" indent="0" algn="l" defTabSz="914400" rtl="0" eaLnBrk="1" fontAlgn="auto" latinLnBrk="0" hangingPunct="1">
              <a:lnSpc>
                <a:spcPts val="2400"/>
              </a:lnSpc>
              <a:spcBef>
                <a:spcPct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 </a:t>
            </a:r>
          </a:p>
          <a:p>
            <a:pPr marL="0" marR="0" lvl="0" indent="0" algn="l" defTabSz="914400" rtl="0" eaLnBrk="1" fontAlgn="auto" latinLnBrk="0" hangingPunct="1">
              <a:lnSpc>
                <a:spcPts val="2400"/>
              </a:lnSpc>
              <a:spcBef>
                <a:spcPct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2. Do you have dry mouth? </a:t>
            </a:r>
          </a:p>
        </p:txBody>
      </p:sp>
    </p:spTree>
  </p:cSld>
  <p:clrMapOvr>
    <a:masterClrMapping/>
  </p:clrMapOvr>
  <mc:AlternateContent xmlns:mc="http://schemas.openxmlformats.org/markup-compatibility/2006" xmlns:p14="http://schemas.microsoft.com/office/powerpoint/2010/main">
    <mc:Choice Requires="p14">
      <p:transition spd="slow" p14:dur="2000" advTm="79587"/>
    </mc:Choice>
    <mc:Fallback xmlns="">
      <p:transition spd="slow" advTm="79587"/>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a:off x="600219" y="1442251"/>
            <a:ext cx="9979660" cy="1270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5"/>
          <p:cNvSpPr txBox="1"/>
          <p:nvPr/>
        </p:nvSpPr>
        <p:spPr>
          <a:xfrm>
            <a:off x="353834" y="2000268"/>
            <a:ext cx="6589622" cy="3787127"/>
          </a:xfrm>
          <a:prstGeom prst="rect">
            <a:avLst/>
          </a:prstGeom>
        </p:spPr>
        <p:txBody>
          <a:bodyPr lIns="0" tIns="0" rIns="0" bIns="0" rtlCol="0" anchor="t">
            <a:spAutoFit/>
          </a:bodyPr>
          <a:lstStyle/>
          <a:p>
            <a:pPr marL="530888" marR="0" lvl="1" indent="-265444" algn="l" defTabSz="914400" rtl="0" eaLnBrk="1" fontAlgn="auto" latinLnBrk="0" hangingPunct="1">
              <a:lnSpc>
                <a:spcPts val="4224"/>
              </a:lnSpc>
              <a:spcBef>
                <a:spcPts val="0"/>
              </a:spcBef>
              <a:spcAft>
                <a:spcPts val="0"/>
              </a:spcAft>
              <a:buClr>
                <a:srgbClr val="000000"/>
              </a:buClr>
              <a:buSzTx/>
              <a:buFont typeface="Arial"/>
              <a:buChar char="•"/>
              <a:tabLst/>
              <a:defRPr/>
            </a:pPr>
            <a:r>
              <a:rPr kumimoji="0" lang="en-US" sz="3200" b="1" i="0" u="none" strike="noStrike" kern="0" cap="none" spc="0" normalizeH="0" baseline="0" noProof="0" dirty="0">
                <a:ln>
                  <a:noFill/>
                </a:ln>
                <a:solidFill>
                  <a:srgbClr val="404040"/>
                </a:solidFill>
                <a:effectLst/>
                <a:uLnTx/>
                <a:uFillTx/>
                <a:latin typeface="Proxima Nova Bold"/>
                <a:ea typeface="Proxima Nova Bold"/>
                <a:cs typeface="Proxima Nova Bold"/>
                <a:sym typeface="Proxima Nova Bold"/>
              </a:rPr>
              <a:t>70% Americans take one</a:t>
            </a:r>
          </a:p>
          <a:p>
            <a:pPr marL="0" marR="0" lvl="0" indent="0" algn="l" defTabSz="914400" rtl="0" eaLnBrk="1" fontAlgn="auto" latinLnBrk="0" hangingPunct="1">
              <a:lnSpc>
                <a:spcPts val="4224"/>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             50+% take two or more</a:t>
            </a:r>
          </a:p>
          <a:p>
            <a:pPr marL="0" marR="0" lvl="0" indent="0" algn="l" defTabSz="914400" rtl="0" eaLnBrk="1" fontAlgn="auto" latinLnBrk="0" hangingPunct="1">
              <a:lnSpc>
                <a:spcPts val="4224"/>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             20% take five or more</a:t>
            </a:r>
          </a:p>
          <a:p>
            <a:pPr marL="0" marR="0" lvl="0" indent="0" algn="l" defTabSz="914400" rtl="0" eaLnBrk="1" fontAlgn="auto" latinLnBrk="0" hangingPunct="1">
              <a:lnSpc>
                <a:spcPts val="4224"/>
              </a:lnSpc>
              <a:spcBef>
                <a:spcPts val="0"/>
              </a:spcBef>
              <a:spcAft>
                <a:spcPts val="0"/>
              </a:spcAft>
              <a:buClr>
                <a:srgbClr val="000000"/>
              </a:buClr>
              <a:buSzTx/>
              <a:buFont typeface="Arial"/>
              <a:buNone/>
              <a:tabLst/>
              <a:defRPr/>
            </a:pPr>
            <a:endPar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endParaRPr>
          </a:p>
          <a:p>
            <a:pPr marL="530888" marR="0" lvl="1" indent="-265444" algn="l" defTabSz="914400" rtl="0" eaLnBrk="1" fontAlgn="auto" latinLnBrk="0" hangingPunct="1">
              <a:lnSpc>
                <a:spcPts val="4224"/>
              </a:lnSpc>
              <a:spcBef>
                <a:spcPts val="0"/>
              </a:spcBef>
              <a:spcAft>
                <a:spcPts val="0"/>
              </a:spcAft>
              <a:buClr>
                <a:srgbClr val="000000"/>
              </a:buClr>
              <a:buSzTx/>
              <a:buFont typeface="Arial"/>
              <a:buChar char="•"/>
              <a:tabLst/>
              <a:defRPr/>
            </a:pPr>
            <a:r>
              <a:rPr kumimoji="0" lang="en-US" sz="3200" b="1" i="0" u="none" strike="noStrike" kern="0" cap="none" spc="0" normalizeH="0" baseline="0" noProof="0" dirty="0">
                <a:ln>
                  <a:noFill/>
                </a:ln>
                <a:solidFill>
                  <a:srgbClr val="404040"/>
                </a:solidFill>
                <a:effectLst/>
                <a:uLnTx/>
                <a:uFillTx/>
                <a:latin typeface="Proxima Nova Bold"/>
                <a:ea typeface="Proxima Nova Bold"/>
                <a:cs typeface="Proxima Nova Bold"/>
                <a:sym typeface="Proxima Nova Bold"/>
              </a:rPr>
              <a:t>6.3B prescriptions</a:t>
            </a: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 written for $359B  </a:t>
            </a:r>
            <a:r>
              <a:rPr kumimoji="0" lang="en-US" sz="3200" b="0" i="0" u="none" strike="noStrike" kern="0" cap="none" spc="0" normalizeH="0" baseline="0" noProof="0" dirty="0">
                <a:ln>
                  <a:noFill/>
                </a:ln>
                <a:solidFill>
                  <a:srgbClr val="404040"/>
                </a:solidFill>
                <a:effectLst/>
                <a:uLnTx/>
                <a:uFillTx/>
                <a:latin typeface="Gill Sans Light"/>
                <a:ea typeface="Gill Sans Light"/>
                <a:cs typeface="Gill Sans Light"/>
                <a:sym typeface="Gill Sans Light"/>
              </a:rPr>
              <a:t>(IQVIA Institute 2021)</a:t>
            </a:r>
          </a:p>
          <a:p>
            <a:pPr marL="579149" marR="0" lvl="1" indent="-289574" algn="l" defTabSz="914400" rtl="0" eaLnBrk="1" fontAlgn="auto" latinLnBrk="0" hangingPunct="1">
              <a:lnSpc>
                <a:spcPts val="4608"/>
              </a:lnSpc>
              <a:spcBef>
                <a:spcPts val="0"/>
              </a:spcBef>
              <a:spcAft>
                <a:spcPts val="0"/>
              </a:spcAft>
              <a:buClr>
                <a:srgbClr val="000000"/>
              </a:buClr>
              <a:buSzTx/>
              <a:buFont typeface="Arial"/>
              <a:buNone/>
              <a:tabLst/>
              <a:defRPr/>
            </a:pPr>
            <a:endParaRPr kumimoji="0" lang="en-US" sz="3200" b="0" i="0" u="none" strike="noStrike" kern="0" cap="none" spc="0" normalizeH="0" baseline="0" noProof="0" dirty="0">
              <a:ln>
                <a:noFill/>
              </a:ln>
              <a:solidFill>
                <a:srgbClr val="404040"/>
              </a:solidFill>
              <a:effectLst/>
              <a:uLnTx/>
              <a:uFillTx/>
              <a:latin typeface="Gill Sans Light"/>
              <a:ea typeface="Gill Sans Light"/>
              <a:cs typeface="Gill Sans Light"/>
              <a:sym typeface="Gill Sans Light"/>
            </a:endParaRPr>
          </a:p>
        </p:txBody>
      </p:sp>
      <p:grpSp>
        <p:nvGrpSpPr>
          <p:cNvPr id="6" name="Group 6"/>
          <p:cNvGrpSpPr/>
          <p:nvPr/>
        </p:nvGrpSpPr>
        <p:grpSpPr>
          <a:xfrm>
            <a:off x="15875" y="6400800"/>
            <a:ext cx="12192000" cy="457200"/>
            <a:chOff x="0" y="0"/>
            <a:chExt cx="24384000" cy="914400"/>
          </a:xfrm>
        </p:grpSpPr>
        <p:sp>
          <p:nvSpPr>
            <p:cNvPr id="7" name="Freeform 7"/>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8" name="TextBox 8"/>
          <p:cNvSpPr txBox="1"/>
          <p:nvPr/>
        </p:nvSpPr>
        <p:spPr>
          <a:xfrm>
            <a:off x="600215" y="461076"/>
            <a:ext cx="10366672" cy="589905"/>
          </a:xfrm>
          <a:prstGeom prst="rect">
            <a:avLst/>
          </a:prstGeom>
        </p:spPr>
        <p:txBody>
          <a:bodyPr lIns="0" tIns="0" rIns="0" bIns="0" rtlCol="0" anchor="t">
            <a:spAutoFit/>
          </a:bodyPr>
          <a:lstStyle/>
          <a:p>
            <a:pPr marL="0" marR="0" lvl="0" indent="0" algn="ctr"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1536"/>
                </a:solidFill>
                <a:effectLst/>
                <a:uLnTx/>
                <a:uFillTx/>
                <a:latin typeface="Oswald"/>
                <a:ea typeface="Oswald"/>
                <a:cs typeface="Oswald"/>
                <a:sym typeface="Oswald"/>
              </a:rPr>
              <a:t>SALIVA &amp; Rx Meds</a:t>
            </a:r>
          </a:p>
        </p:txBody>
      </p:sp>
      <p:sp>
        <p:nvSpPr>
          <p:cNvPr id="9" name="Freeform 9"/>
          <p:cNvSpPr/>
          <p:nvPr/>
        </p:nvSpPr>
        <p:spPr>
          <a:xfrm>
            <a:off x="7089698" y="1524843"/>
            <a:ext cx="5026334" cy="4559427"/>
          </a:xfrm>
          <a:custGeom>
            <a:avLst/>
            <a:gdLst/>
            <a:ahLst/>
            <a:cxnLst/>
            <a:rect l="l" t="t" r="r" b="b"/>
            <a:pathLst>
              <a:path w="7539501" h="6839140">
                <a:moveTo>
                  <a:pt x="0" y="0"/>
                </a:moveTo>
                <a:lnTo>
                  <a:pt x="7539501" y="0"/>
                </a:lnTo>
                <a:lnTo>
                  <a:pt x="7539501" y="6839141"/>
                </a:lnTo>
                <a:lnTo>
                  <a:pt x="0" y="6839141"/>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30311"/>
    </mc:Choice>
    <mc:Fallback xmlns="">
      <p:transition spd="slow" advTm="30311"/>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22408" y="1305142"/>
            <a:ext cx="5978392" cy="4055534"/>
          </a:xfrm>
          <a:prstGeom prst="rect">
            <a:avLst/>
          </a:prstGeom>
        </p:spPr>
        <p:txBody>
          <a:bodyPr wrap="square" lIns="0" tIns="0" rIns="0" bIns="0" rtlCol="0" anchor="t">
            <a:spAutoFit/>
          </a:bodyPr>
          <a:lstStyle/>
          <a:p>
            <a:pPr marL="0" marR="0" lvl="0" indent="0" algn="ctr" defTabSz="914400" rtl="0" eaLnBrk="1" fontAlgn="auto" latinLnBrk="0" hangingPunct="1">
              <a:lnSpc>
                <a:spcPts val="3983"/>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“After adjusting for confounding variables, participants with a flow rate ≤3.5 mL/min had significantly higher odds ratios for high caries status…The present findings suggest that decreased saliva secretion affects </a:t>
            </a:r>
            <a:r>
              <a:rPr kumimoji="0" lang="en-US" sz="2800" b="1" i="0" u="none" strike="noStrike" kern="0" cap="none" spc="0" normalizeH="0" baseline="0" noProof="0" dirty="0">
                <a:ln>
                  <a:noFill/>
                </a:ln>
                <a:solidFill>
                  <a:srgbClr val="404040"/>
                </a:solidFill>
                <a:effectLst/>
                <a:uLnTx/>
                <a:uFillTx/>
                <a:latin typeface="Proxima Nova Bold"/>
                <a:ea typeface="Proxima Nova Bold"/>
                <a:cs typeface="Proxima Nova Bold"/>
                <a:sym typeface="Proxima Nova Bold"/>
              </a:rPr>
              <a:t>both dental caries and general periodontal</a:t>
            </a:r>
            <a:r>
              <a:rPr kumimoji="0" lang="en-US" sz="28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 health status.” </a:t>
            </a:r>
          </a:p>
        </p:txBody>
      </p:sp>
      <p:sp>
        <p:nvSpPr>
          <p:cNvPr id="3" name="TextBox 3"/>
          <p:cNvSpPr txBox="1"/>
          <p:nvPr/>
        </p:nvSpPr>
        <p:spPr>
          <a:xfrm>
            <a:off x="685800" y="5796878"/>
            <a:ext cx="10820400" cy="461665"/>
          </a:xfrm>
          <a:prstGeom prst="rect">
            <a:avLst/>
          </a:prstGeom>
        </p:spPr>
        <p:txBody>
          <a:bodyPr lIns="0" tIns="0" rIns="0" bIns="0" rtlCol="0" anchor="t">
            <a:spAutoFit/>
          </a:bodyPr>
          <a:lstStyle/>
          <a:p>
            <a:pPr marL="0" marR="0" lvl="0" indent="0" algn="l" defTabSz="914400" rtl="0" eaLnBrk="1" fontAlgn="auto" latinLnBrk="0" hangingPunct="1">
              <a:lnSpc>
                <a:spcPts val="184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545454"/>
                </a:solidFill>
                <a:effectLst/>
                <a:uLnTx/>
                <a:uFillTx/>
                <a:latin typeface="Proxima Nova"/>
                <a:ea typeface="Proxima Nova"/>
                <a:cs typeface="Proxima Nova"/>
                <a:sym typeface="Proxima Nova"/>
              </a:rPr>
              <a:t>Shimazaki Y, Fu B, Yonemoto K, Akifusa S, Shibata Y, et al. Stimulated salivary flow rate and oral health status. J Oral Sci. 2016 Dec 28. 2110 Japan Ad &gt;10 teeth</a:t>
            </a:r>
          </a:p>
        </p:txBody>
      </p:sp>
      <p:sp>
        <p:nvSpPr>
          <p:cNvPr id="4" name="Freeform 4"/>
          <p:cNvSpPr/>
          <p:nvPr/>
        </p:nvSpPr>
        <p:spPr>
          <a:xfrm>
            <a:off x="6908800" y="1151867"/>
            <a:ext cx="4988533" cy="4325297"/>
          </a:xfrm>
          <a:custGeom>
            <a:avLst/>
            <a:gdLst/>
            <a:ahLst/>
            <a:cxnLst/>
            <a:rect l="l" t="t" r="r" b="b"/>
            <a:pathLst>
              <a:path w="8317883" h="7281677">
                <a:moveTo>
                  <a:pt x="0" y="0"/>
                </a:moveTo>
                <a:lnTo>
                  <a:pt x="8317884" y="0"/>
                </a:lnTo>
                <a:lnTo>
                  <a:pt x="8317884" y="7281677"/>
                </a:lnTo>
                <a:lnTo>
                  <a:pt x="0" y="7281677"/>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5"/>
          <p:cNvSpPr txBox="1"/>
          <p:nvPr/>
        </p:nvSpPr>
        <p:spPr>
          <a:xfrm>
            <a:off x="2762470" y="350061"/>
            <a:ext cx="6381530" cy="635367"/>
          </a:xfrm>
          <a:prstGeom prst="rect">
            <a:avLst/>
          </a:prstGeom>
        </p:spPr>
        <p:txBody>
          <a:bodyPr wrap="square" lIns="0" tIns="0" rIns="0" bIns="0" rtlCol="0" anchor="t">
            <a:spAutoFit/>
          </a:bodyPr>
          <a:lstStyle/>
          <a:p>
            <a:pPr marL="0" marR="0" lvl="0" indent="0" algn="ctr" defTabSz="914400" rtl="0" eaLnBrk="1" fontAlgn="auto" latinLnBrk="0" hangingPunct="1">
              <a:lnSpc>
                <a:spcPts val="5413"/>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0000"/>
                </a:solidFill>
                <a:effectLst/>
                <a:uLnTx/>
                <a:uFillTx/>
                <a:latin typeface="Oswald"/>
                <a:ea typeface="Oswald"/>
                <a:cs typeface="Oswald"/>
                <a:sym typeface="Oswald"/>
              </a:rPr>
              <a:t>Dry Mouth Raises Disease Risk</a:t>
            </a:r>
          </a:p>
        </p:txBody>
      </p:sp>
      <p:pic>
        <p:nvPicPr>
          <p:cNvPr id="7" name="Picture 6">
            <a:extLst>
              <a:ext uri="{FF2B5EF4-FFF2-40B4-BE49-F238E27FC236}">
                <a16:creationId xmlns:a16="http://schemas.microsoft.com/office/drawing/2014/main" id="{FE95B54D-6D39-D201-A214-D2AD197E8127}"/>
              </a:ext>
            </a:extLst>
          </p:cNvPr>
          <p:cNvPicPr>
            <a:picLocks noChangeAspect="1"/>
          </p:cNvPicPr>
          <p:nvPr/>
        </p:nvPicPr>
        <p:blipFill>
          <a:blip r:embed="rId3"/>
          <a:stretch>
            <a:fillRect/>
          </a:stretch>
        </p:blipFill>
        <p:spPr>
          <a:xfrm>
            <a:off x="0" y="6400800"/>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293"/>
    </mc:Choice>
    <mc:Fallback xmlns="">
      <p:transition spd="slow" advTm="23293"/>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4"/>
          <p:cNvSpPr txBox="1"/>
          <p:nvPr/>
        </p:nvSpPr>
        <p:spPr>
          <a:xfrm>
            <a:off x="2326372" y="5574034"/>
            <a:ext cx="7701280" cy="589905"/>
          </a:xfrm>
          <a:prstGeom prst="rect">
            <a:avLst/>
          </a:prstGeom>
        </p:spPr>
        <p:txBody>
          <a:bodyPr lIns="0" tIns="0" rIns="0" bIns="0" rtlCol="0" anchor="t">
            <a:spAutoFit/>
          </a:bodyPr>
          <a:lstStyle/>
          <a:p>
            <a:pPr marL="0" marR="0" lvl="0" indent="0" algn="ctr"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a:t>
            </a:r>
            <a:r>
              <a:rPr kumimoji="0" lang="en-US" sz="3866" b="0" i="0" u="none" strike="noStrike" kern="0" cap="none" spc="0" normalizeH="0" baseline="0" noProof="0" dirty="0">
                <a:ln>
                  <a:noFill/>
                </a:ln>
                <a:solidFill>
                  <a:srgbClr val="FFFFFF"/>
                </a:solidFill>
                <a:effectLst/>
                <a:uLnTx/>
                <a:uFillTx/>
                <a:latin typeface="Oswald"/>
                <a:ea typeface="Oswald"/>
                <a:cs typeface="Oswald"/>
                <a:sym typeface="Oswald"/>
              </a:rPr>
              <a:t> RECOGNITION</a:t>
            </a:r>
          </a:p>
        </p:txBody>
      </p:sp>
      <p:sp>
        <p:nvSpPr>
          <p:cNvPr id="15" name="Freeform 15"/>
          <p:cNvSpPr/>
          <p:nvPr/>
        </p:nvSpPr>
        <p:spPr>
          <a:xfrm>
            <a:off x="5640403" y="-9238"/>
            <a:ext cx="7656059" cy="4962238"/>
          </a:xfrm>
          <a:custGeom>
            <a:avLst/>
            <a:gdLst/>
            <a:ahLst/>
            <a:cxnLst/>
            <a:rect l="l" t="t" r="r" b="b"/>
            <a:pathLst>
              <a:path w="11484088" h="7443357">
                <a:moveTo>
                  <a:pt x="0" y="0"/>
                </a:moveTo>
                <a:lnTo>
                  <a:pt x="11484088" y="0"/>
                </a:lnTo>
                <a:lnTo>
                  <a:pt x="11484088" y="7443357"/>
                </a:lnTo>
                <a:lnTo>
                  <a:pt x="0" y="7443357"/>
                </a:lnTo>
                <a:lnTo>
                  <a:pt x="0" y="0"/>
                </a:lnTo>
                <a:close/>
              </a:path>
            </a:pathLst>
          </a:custGeom>
          <a:blipFill>
            <a:blip r:embed="rId3" cstate="screen">
              <a:alphaModFix amt="72000"/>
              <a:extLst>
                <a:ext uri="{28A0092B-C50C-407E-A947-70E740481C1C}">
                  <a14:useLocalDpi xmlns:a14="http://schemas.microsoft.com/office/drawing/2010/main"/>
                </a:ext>
              </a:extLst>
            </a:blip>
            <a:stretch>
              <a:fillRect l="-12580"/>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Freeform 16"/>
          <p:cNvSpPr/>
          <p:nvPr/>
        </p:nvSpPr>
        <p:spPr>
          <a:xfrm>
            <a:off x="355052" y="1749157"/>
            <a:ext cx="4866251" cy="3359687"/>
          </a:xfrm>
          <a:custGeom>
            <a:avLst/>
            <a:gdLst/>
            <a:ahLst/>
            <a:cxnLst/>
            <a:rect l="l" t="t" r="r" b="b"/>
            <a:pathLst>
              <a:path w="7299376" h="5039530">
                <a:moveTo>
                  <a:pt x="0" y="0"/>
                </a:moveTo>
                <a:lnTo>
                  <a:pt x="7299377" y="0"/>
                </a:lnTo>
                <a:lnTo>
                  <a:pt x="7299377" y="5039530"/>
                </a:lnTo>
                <a:lnTo>
                  <a:pt x="0" y="5039530"/>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7" name="TextBox 17"/>
          <p:cNvSpPr txBox="1"/>
          <p:nvPr/>
        </p:nvSpPr>
        <p:spPr>
          <a:xfrm>
            <a:off x="479750" y="690880"/>
            <a:ext cx="5242296" cy="897682"/>
          </a:xfrm>
          <a:prstGeom prst="rect">
            <a:avLst/>
          </a:prstGeom>
        </p:spPr>
        <p:txBody>
          <a:bodyPr lIns="0" tIns="0" rIns="0" bIns="0" rtlCol="0" anchor="t">
            <a:spAutoFit/>
          </a:bodyPr>
          <a:lstStyle/>
          <a:p>
            <a:pPr marL="0" marR="0" lvl="0" indent="0" algn="l" defTabSz="914400" rtl="0" eaLnBrk="1" fontAlgn="auto" latinLnBrk="0" hangingPunct="1">
              <a:lnSpc>
                <a:spcPts val="352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1. Lack of saliva / dry tissue</a:t>
            </a:r>
          </a:p>
          <a:p>
            <a:pPr marL="0" marR="0" lvl="0" indent="0" algn="l" defTabSz="914400" rtl="0" eaLnBrk="1" fontAlgn="auto" latinLnBrk="0" hangingPunct="1">
              <a:lnSpc>
                <a:spcPts val="352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2. Medications</a:t>
            </a:r>
          </a:p>
        </p:txBody>
      </p:sp>
    </p:spTree>
  </p:cSld>
  <p:clrMapOvr>
    <a:masterClrMapping/>
  </p:clrMapOvr>
  <mc:AlternateContent xmlns:mc="http://schemas.openxmlformats.org/markup-compatibility/2006" xmlns:p14="http://schemas.microsoft.com/office/powerpoint/2010/main">
    <mc:Choice Requires="p14">
      <p:transition spd="slow" p14:dur="2000" advTm="18535"/>
    </mc:Choice>
    <mc:Fallback xmlns="">
      <p:transition spd="slow" advTm="18535"/>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4"/>
          <p:cNvSpPr txBox="1"/>
          <p:nvPr/>
        </p:nvSpPr>
        <p:spPr>
          <a:xfrm>
            <a:off x="2326372" y="5574034"/>
            <a:ext cx="7701280" cy="589905"/>
          </a:xfrm>
          <a:prstGeom prst="rect">
            <a:avLst/>
          </a:prstGeom>
        </p:spPr>
        <p:txBody>
          <a:bodyPr lIns="0" tIns="0" rIns="0" bIns="0" rtlCol="0" anchor="t">
            <a:spAutoFit/>
          </a:bodyPr>
          <a:lstStyle/>
          <a:p>
            <a:pPr marL="0" marR="0" lvl="0" indent="0" algn="ctr"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5832433" y="0"/>
            <a:ext cx="7704560" cy="4962238"/>
          </a:xfrm>
          <a:custGeom>
            <a:avLst/>
            <a:gdLst/>
            <a:ahLst/>
            <a:cxnLst/>
            <a:rect l="l" t="t" r="r" b="b"/>
            <a:pathLst>
              <a:path w="11556840" h="7443357">
                <a:moveTo>
                  <a:pt x="0" y="0"/>
                </a:moveTo>
                <a:lnTo>
                  <a:pt x="11556840" y="0"/>
                </a:lnTo>
                <a:lnTo>
                  <a:pt x="11556840" y="7443357"/>
                </a:lnTo>
                <a:lnTo>
                  <a:pt x="0" y="7443357"/>
                </a:lnTo>
                <a:lnTo>
                  <a:pt x="0" y="0"/>
                </a:lnTo>
                <a:close/>
              </a:path>
            </a:pathLst>
          </a:custGeom>
          <a:blipFill>
            <a:blip r:embed="rId3" cstate="screen">
              <a:alphaModFix amt="70000"/>
              <a:extLst>
                <a:ext uri="{28A0092B-C50C-407E-A947-70E740481C1C}">
                  <a14:useLocalDpi xmlns:a14="http://schemas.microsoft.com/office/drawing/2010/main"/>
                </a:ext>
              </a:extLst>
            </a:blip>
            <a:stretch>
              <a:fillRect l="-11871"/>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TextBox 16"/>
          <p:cNvSpPr txBox="1"/>
          <p:nvPr/>
        </p:nvSpPr>
        <p:spPr>
          <a:xfrm>
            <a:off x="2271198" y="2740658"/>
            <a:ext cx="1009975"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Saliva </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63%</a:t>
            </a:r>
          </a:p>
        </p:txBody>
      </p:sp>
      <p:sp>
        <p:nvSpPr>
          <p:cNvPr id="17" name="TextBox 17"/>
          <p:cNvSpPr txBox="1"/>
          <p:nvPr/>
        </p:nvSpPr>
        <p:spPr>
          <a:xfrm>
            <a:off x="3826963" y="2108588"/>
            <a:ext cx="782382"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Diet</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55%</a:t>
            </a:r>
          </a:p>
        </p:txBody>
      </p:sp>
      <p:sp>
        <p:nvSpPr>
          <p:cNvPr id="18" name="TextBox 18"/>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19" name="Freeform 19"/>
          <p:cNvSpPr/>
          <p:nvPr/>
        </p:nvSpPr>
        <p:spPr>
          <a:xfrm>
            <a:off x="7427786" y="-193319"/>
            <a:ext cx="4449674" cy="5619963"/>
          </a:xfrm>
          <a:custGeom>
            <a:avLst/>
            <a:gdLst/>
            <a:ahLst/>
            <a:cxnLst/>
            <a:rect l="l" t="t" r="r" b="b"/>
            <a:pathLst>
              <a:path w="6674511" h="8429945">
                <a:moveTo>
                  <a:pt x="0" y="0"/>
                </a:moveTo>
                <a:lnTo>
                  <a:pt x="6674511" y="0"/>
                </a:lnTo>
                <a:lnTo>
                  <a:pt x="6674511" y="8429944"/>
                </a:lnTo>
                <a:lnTo>
                  <a:pt x="0" y="8429944"/>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20" name="Group 20"/>
          <p:cNvGrpSpPr/>
          <p:nvPr/>
        </p:nvGrpSpPr>
        <p:grpSpPr>
          <a:xfrm>
            <a:off x="7998759" y="1430698"/>
            <a:ext cx="3307729" cy="927014"/>
            <a:chOff x="0" y="0"/>
            <a:chExt cx="6615458" cy="1854028"/>
          </a:xfrm>
        </p:grpSpPr>
        <p:sp>
          <p:nvSpPr>
            <p:cNvPr id="21" name="Freeform 21"/>
            <p:cNvSpPr/>
            <p:nvPr/>
          </p:nvSpPr>
          <p:spPr>
            <a:xfrm>
              <a:off x="0" y="0"/>
              <a:ext cx="6615430" cy="1854073"/>
            </a:xfrm>
            <a:custGeom>
              <a:avLst/>
              <a:gdLst/>
              <a:ahLst/>
              <a:cxnLst/>
              <a:rect l="l" t="t" r="r" b="b"/>
              <a:pathLst>
                <a:path w="6615430" h="1854073">
                  <a:moveTo>
                    <a:pt x="0" y="926973"/>
                  </a:moveTo>
                  <a:lnTo>
                    <a:pt x="57150" y="926973"/>
                  </a:lnTo>
                  <a:lnTo>
                    <a:pt x="0" y="926973"/>
                  </a:lnTo>
                  <a:cubicBezTo>
                    <a:pt x="0" y="375539"/>
                    <a:pt x="1549273" y="0"/>
                    <a:pt x="3307715" y="0"/>
                  </a:cubicBezTo>
                  <a:cubicBezTo>
                    <a:pt x="5066157" y="0"/>
                    <a:pt x="6615430" y="375539"/>
                    <a:pt x="6615430" y="926973"/>
                  </a:cubicBezTo>
                  <a:lnTo>
                    <a:pt x="6558280" y="926973"/>
                  </a:lnTo>
                  <a:lnTo>
                    <a:pt x="6615430" y="926973"/>
                  </a:lnTo>
                  <a:cubicBezTo>
                    <a:pt x="6615430" y="1478407"/>
                    <a:pt x="5066157" y="1853946"/>
                    <a:pt x="3307715" y="1853946"/>
                  </a:cubicBezTo>
                  <a:lnTo>
                    <a:pt x="3307715" y="1796796"/>
                  </a:lnTo>
                  <a:lnTo>
                    <a:pt x="3307715" y="1853946"/>
                  </a:lnTo>
                  <a:cubicBezTo>
                    <a:pt x="1549273" y="1854073"/>
                    <a:pt x="0" y="1478407"/>
                    <a:pt x="0" y="926973"/>
                  </a:cubicBezTo>
                  <a:lnTo>
                    <a:pt x="57150" y="926973"/>
                  </a:lnTo>
                  <a:lnTo>
                    <a:pt x="114300" y="926973"/>
                  </a:lnTo>
                  <a:lnTo>
                    <a:pt x="57150" y="926973"/>
                  </a:lnTo>
                  <a:lnTo>
                    <a:pt x="0" y="926973"/>
                  </a:lnTo>
                  <a:moveTo>
                    <a:pt x="114300" y="926973"/>
                  </a:moveTo>
                  <a:cubicBezTo>
                    <a:pt x="114300" y="958596"/>
                    <a:pt x="88773" y="984123"/>
                    <a:pt x="57150" y="984123"/>
                  </a:cubicBezTo>
                  <a:cubicBezTo>
                    <a:pt x="25527" y="984123"/>
                    <a:pt x="0" y="958596"/>
                    <a:pt x="0" y="926973"/>
                  </a:cubicBezTo>
                  <a:cubicBezTo>
                    <a:pt x="0" y="895350"/>
                    <a:pt x="25527" y="869823"/>
                    <a:pt x="57150" y="869823"/>
                  </a:cubicBezTo>
                  <a:cubicBezTo>
                    <a:pt x="88773" y="869823"/>
                    <a:pt x="114300" y="895477"/>
                    <a:pt x="114300" y="926973"/>
                  </a:cubicBezTo>
                  <a:cubicBezTo>
                    <a:pt x="114300" y="1336421"/>
                    <a:pt x="1475740" y="1739646"/>
                    <a:pt x="3307715" y="1739646"/>
                  </a:cubicBezTo>
                  <a:cubicBezTo>
                    <a:pt x="5139690" y="1739646"/>
                    <a:pt x="6501130" y="1336421"/>
                    <a:pt x="6501130" y="926973"/>
                  </a:cubicBezTo>
                  <a:cubicBezTo>
                    <a:pt x="6501130" y="517525"/>
                    <a:pt x="5139817" y="114300"/>
                    <a:pt x="3307715" y="114300"/>
                  </a:cubicBezTo>
                  <a:lnTo>
                    <a:pt x="3307715" y="57150"/>
                  </a:lnTo>
                  <a:lnTo>
                    <a:pt x="3307715" y="114300"/>
                  </a:lnTo>
                  <a:cubicBezTo>
                    <a:pt x="1475740" y="114300"/>
                    <a:pt x="114300" y="517652"/>
                    <a:pt x="114300" y="926973"/>
                  </a:cubicBezTo>
                  <a:close/>
                </a:path>
              </a:pathLst>
            </a:custGeom>
            <a:solidFill>
              <a:srgbClr val="2E567A"/>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22" name="Freeform 22"/>
          <p:cNvSpPr/>
          <p:nvPr/>
        </p:nvSpPr>
        <p:spPr>
          <a:xfrm>
            <a:off x="438168" y="1877420"/>
            <a:ext cx="4676037" cy="3109229"/>
          </a:xfrm>
          <a:custGeom>
            <a:avLst/>
            <a:gdLst/>
            <a:ahLst/>
            <a:cxnLst/>
            <a:rect l="l" t="t" r="r" b="b"/>
            <a:pathLst>
              <a:path w="7014055" h="4663844">
                <a:moveTo>
                  <a:pt x="0" y="0"/>
                </a:moveTo>
                <a:lnTo>
                  <a:pt x="7014055" y="0"/>
                </a:lnTo>
                <a:lnTo>
                  <a:pt x="7014055" y="4663844"/>
                </a:lnTo>
                <a:lnTo>
                  <a:pt x="0" y="4663844"/>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23" name="TextBox 23"/>
          <p:cNvSpPr txBox="1"/>
          <p:nvPr/>
        </p:nvSpPr>
        <p:spPr>
          <a:xfrm>
            <a:off x="314540" y="530430"/>
            <a:ext cx="5316321" cy="973152"/>
          </a:xfrm>
          <a:prstGeom prst="rect">
            <a:avLst/>
          </a:prstGeom>
        </p:spPr>
        <p:txBody>
          <a:bodyPr wrap="square" lIns="0" tIns="0" rIns="0" bIns="0" rtlCol="0" anchor="t">
            <a:spAutoFit/>
          </a:bodyPr>
          <a:lstStyle/>
          <a:p>
            <a:pPr marL="0" marR="0" lvl="0" indent="0" algn="l" defTabSz="914400" rtl="0" eaLnBrk="1" fontAlgn="auto" latinLnBrk="0" hangingPunct="1">
              <a:lnSpc>
                <a:spcPts val="2479"/>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Do you drink liquids, other than water, more than 2 times per day, between meals? </a:t>
            </a:r>
          </a:p>
        </p:txBody>
      </p:sp>
    </p:spTree>
  </p:cSld>
  <p:clrMapOvr>
    <a:masterClrMapping/>
  </p:clrMapOvr>
  <mc:AlternateContent xmlns:mc="http://schemas.openxmlformats.org/markup-compatibility/2006" xmlns:p14="http://schemas.microsoft.com/office/powerpoint/2010/main">
    <mc:Choice Requires="p14">
      <p:transition spd="slow" p14:dur="2000" advTm="42271"/>
    </mc:Choice>
    <mc:Fallback xmlns="">
      <p:transition spd="slow" advTm="42271"/>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1507" y="0"/>
            <a:ext cx="12188952" cy="1905000"/>
            <a:chOff x="0" y="0"/>
            <a:chExt cx="24377904" cy="3810000"/>
          </a:xfrm>
        </p:grpSpPr>
        <p:sp>
          <p:nvSpPr>
            <p:cNvPr id="6" name="Freeform 6"/>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F497D"/>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7" name="TextBox 7"/>
          <p:cNvSpPr txBox="1"/>
          <p:nvPr/>
        </p:nvSpPr>
        <p:spPr>
          <a:xfrm>
            <a:off x="887932" y="2770445"/>
            <a:ext cx="4841190" cy="2769989"/>
          </a:xfrm>
          <a:prstGeom prst="rect">
            <a:avLst/>
          </a:prstGeom>
        </p:spPr>
        <p:txBody>
          <a:bodyPr wrap="square" lIns="0" tIns="0" rIns="0" bIns="0" rtlCol="0" anchor="t">
            <a:spAutoFit/>
          </a:bodyPr>
          <a:lstStyle/>
          <a:p>
            <a:pPr marL="532584" marR="0" lvl="1" indent="-266292" algn="l" defTabSz="914400" rtl="0" eaLnBrk="1" fontAlgn="auto" latinLnBrk="0" hangingPunct="1">
              <a:lnSpc>
                <a:spcPts val="3552"/>
              </a:lnSpc>
              <a:spcBef>
                <a:spcPts val="0"/>
              </a:spcBef>
              <a:spcAft>
                <a:spcPts val="0"/>
              </a:spcAft>
              <a:buClr>
                <a:srgbClr val="000000"/>
              </a:buClr>
              <a:buSzTx/>
              <a:buFont typeface="Arial"/>
              <a:buChar char="•"/>
              <a:tabLst/>
              <a:defRPr/>
            </a:pP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Americans eat 22.7tsp of sugar per day</a:t>
            </a:r>
          </a:p>
          <a:p>
            <a:pPr marL="0" marR="0" lvl="0" indent="0" algn="l" defTabSz="914400" rtl="0" eaLnBrk="1" fontAlgn="auto" latinLnBrk="0" hangingPunct="1">
              <a:lnSpc>
                <a:spcPts val="3552"/>
              </a:lnSpc>
              <a:spcBef>
                <a:spcPts val="0"/>
              </a:spcBef>
              <a:spcAft>
                <a:spcPts val="0"/>
              </a:spcAft>
              <a:buClr>
                <a:srgbClr val="000000"/>
              </a:buClr>
              <a:buSzTx/>
              <a:buFont typeface="Arial"/>
              <a:buNone/>
              <a:tabLst/>
              <a:defRPr/>
            </a:pPr>
            <a:endPar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endParaRPr>
          </a:p>
          <a:p>
            <a:pPr marL="532584" marR="0" lvl="1" indent="-266292" algn="l" defTabSz="914400" rtl="0" eaLnBrk="1" fontAlgn="auto" latinLnBrk="0" hangingPunct="1">
              <a:lnSpc>
                <a:spcPts val="3552"/>
              </a:lnSpc>
              <a:spcBef>
                <a:spcPts val="0"/>
              </a:spcBef>
              <a:spcAft>
                <a:spcPts val="0"/>
              </a:spcAft>
              <a:buClr>
                <a:srgbClr val="000000"/>
              </a:buClr>
              <a:buSzTx/>
              <a:buFont typeface="Arial"/>
              <a:buChar char="•"/>
              <a:tabLst/>
              <a:defRPr/>
            </a:pP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HFCS Americans #1 at 51 lbs. per year</a:t>
            </a:r>
          </a:p>
          <a:p>
            <a:pPr marL="446430" marR="0" lvl="1" indent="-223215" algn="l" defTabSz="914400" rtl="0" eaLnBrk="1" fontAlgn="auto" latinLnBrk="0" hangingPunct="1">
              <a:lnSpc>
                <a:spcPts val="3552"/>
              </a:lnSpc>
              <a:spcBef>
                <a:spcPct val="0"/>
              </a:spcBef>
              <a:spcAft>
                <a:spcPts val="0"/>
              </a:spcAft>
              <a:buClr>
                <a:srgbClr val="000000"/>
              </a:buClr>
              <a:buSzTx/>
              <a:buFont typeface="Arial"/>
              <a:buNone/>
              <a:tabLst/>
              <a:defRPr/>
            </a:pPr>
            <a:endPar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endParaRPr>
          </a:p>
        </p:txBody>
      </p:sp>
      <p:grpSp>
        <p:nvGrpSpPr>
          <p:cNvPr id="8" name="Group 8"/>
          <p:cNvGrpSpPr/>
          <p:nvPr/>
        </p:nvGrpSpPr>
        <p:grpSpPr>
          <a:xfrm>
            <a:off x="0" y="6400800"/>
            <a:ext cx="12192000" cy="457200"/>
            <a:chOff x="0" y="0"/>
            <a:chExt cx="24384000" cy="914400"/>
          </a:xfrm>
        </p:grpSpPr>
        <p:sp>
          <p:nvSpPr>
            <p:cNvPr id="9" name="Freeform 9"/>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TextBox 10"/>
          <p:cNvSpPr txBox="1"/>
          <p:nvPr/>
        </p:nvSpPr>
        <p:spPr>
          <a:xfrm>
            <a:off x="1294105" y="565133"/>
            <a:ext cx="9603756" cy="701859"/>
          </a:xfrm>
          <a:prstGeom prst="rect">
            <a:avLst/>
          </a:prstGeom>
        </p:spPr>
        <p:txBody>
          <a:bodyPr lIns="0" tIns="0" rIns="0" bIns="0" rtlCol="0" anchor="t">
            <a:spAutoFit/>
          </a:bodyPr>
          <a:lstStyle/>
          <a:p>
            <a:pPr marL="0" marR="0" lvl="0" indent="0" algn="l"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DIET </a:t>
            </a:r>
          </a:p>
        </p:txBody>
      </p:sp>
      <p:sp>
        <p:nvSpPr>
          <p:cNvPr id="11" name="Freeform 11"/>
          <p:cNvSpPr/>
          <p:nvPr/>
        </p:nvSpPr>
        <p:spPr>
          <a:xfrm>
            <a:off x="6305861" y="2146634"/>
            <a:ext cx="5200339" cy="4017612"/>
          </a:xfrm>
          <a:custGeom>
            <a:avLst/>
            <a:gdLst/>
            <a:ahLst/>
            <a:cxnLst/>
            <a:rect l="l" t="t" r="r" b="b"/>
            <a:pathLst>
              <a:path w="7800508" h="6026418">
                <a:moveTo>
                  <a:pt x="0" y="0"/>
                </a:moveTo>
                <a:lnTo>
                  <a:pt x="7800508" y="0"/>
                </a:lnTo>
                <a:lnTo>
                  <a:pt x="7800508" y="6026418"/>
                </a:lnTo>
                <a:lnTo>
                  <a:pt x="0" y="602641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71738"/>
    </mc:Choice>
    <mc:Fallback xmlns="">
      <p:transition spd="slow" advTm="71738"/>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07637" y="1347229"/>
            <a:ext cx="5806198" cy="3852978"/>
          </a:xfrm>
          <a:prstGeom prst="rect">
            <a:avLst/>
          </a:prstGeom>
        </p:spPr>
        <p:txBody>
          <a:bodyPr wrap="square" lIns="0" tIns="0" rIns="0" bIns="0" rtlCol="0" anchor="t">
            <a:spAutoFit/>
          </a:bodyPr>
          <a:lstStyle/>
          <a:p>
            <a:pPr marL="0" marR="0" lvl="0" indent="0" algn="ctr" defTabSz="914400" rtl="0" eaLnBrk="1" fontAlgn="auto" latinLnBrk="0" hangingPunct="1">
              <a:lnSpc>
                <a:spcPts val="3840"/>
              </a:lnSpc>
              <a:spcBef>
                <a:spcPts val="0"/>
              </a:spcBef>
              <a:spcAft>
                <a:spcPts val="0"/>
              </a:spcAft>
              <a:buClr>
                <a:srgbClr val="000000"/>
              </a:buClr>
              <a:buSzTx/>
              <a:buFont typeface="Arial"/>
              <a:buNone/>
              <a:tabLst/>
              <a:defRPr/>
            </a:pPr>
            <a:r>
              <a:rPr kumimoji="0" lang="en-US" sz="2667"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“Overall, </a:t>
            </a:r>
            <a:r>
              <a:rPr kumimoji="0" lang="en-US" sz="2667" b="1" i="0" u="none" strike="noStrike" kern="0" cap="none" spc="0" normalizeH="0" baseline="0" noProof="0" dirty="0">
                <a:ln>
                  <a:noFill/>
                </a:ln>
                <a:solidFill>
                  <a:srgbClr val="404040"/>
                </a:solidFill>
                <a:effectLst/>
                <a:uLnTx/>
                <a:uFillTx/>
                <a:latin typeface="Proxima Nova Bold"/>
                <a:ea typeface="Proxima Nova Bold"/>
                <a:cs typeface="Proxima Nova Bold"/>
                <a:sym typeface="Proxima Nova Bold"/>
              </a:rPr>
              <a:t>26.3%</a:t>
            </a:r>
            <a:r>
              <a:rPr kumimoji="0" lang="en-US" sz="2667"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 (95% UI: 13.3% to 47.5%) of the </a:t>
            </a:r>
            <a:r>
              <a:rPr kumimoji="0" lang="en-US" sz="2667" b="1" i="0" u="none" strike="noStrike" kern="0" cap="none" spc="0" normalizeH="0" baseline="0" noProof="0" dirty="0">
                <a:ln>
                  <a:noFill/>
                </a:ln>
                <a:solidFill>
                  <a:srgbClr val="404040"/>
                </a:solidFill>
                <a:effectLst/>
                <a:uLnTx/>
                <a:uFillTx/>
                <a:latin typeface="Proxima Nova Bold"/>
                <a:ea typeface="Proxima Nova Bold"/>
                <a:cs typeface="Proxima Nova Bold"/>
                <a:sym typeface="Proxima Nova Bold"/>
              </a:rPr>
              <a:t>total global oral disease burden </a:t>
            </a:r>
            <a:r>
              <a:rPr kumimoji="0" lang="en-US" sz="2667"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was attributed to the consumption of free sugars (mono- and disaccharides MDS). The present study emphasizes the need to further address the role of free sugars in oral health and nutrition policy.” </a:t>
            </a:r>
          </a:p>
        </p:txBody>
      </p:sp>
      <p:sp>
        <p:nvSpPr>
          <p:cNvPr id="3" name="TextBox 3"/>
          <p:cNvSpPr txBox="1"/>
          <p:nvPr/>
        </p:nvSpPr>
        <p:spPr>
          <a:xfrm>
            <a:off x="503202" y="5714692"/>
            <a:ext cx="11393234" cy="823431"/>
          </a:xfrm>
          <a:prstGeom prst="rect">
            <a:avLst/>
          </a:prstGeom>
        </p:spPr>
        <p:txBody>
          <a:bodyPr wrap="square" lIns="0" tIns="0" rIns="0" bIns="0" rtlCol="0" anchor="t">
            <a:spAutoFit/>
          </a:bodyPr>
          <a:lstStyle/>
          <a:p>
            <a:pPr marL="0" marR="0" lvl="0" indent="0" algn="l" defTabSz="914400" rtl="0" eaLnBrk="1" fontAlgn="auto" latinLnBrk="0" hangingPunct="1">
              <a:lnSpc>
                <a:spcPts val="192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545454"/>
                </a:solidFill>
                <a:effectLst/>
                <a:uLnTx/>
                <a:uFillTx/>
                <a:latin typeface="Proxima Nova"/>
                <a:ea typeface="Proxima Nova"/>
                <a:cs typeface="Proxima Nova"/>
                <a:sym typeface="Proxima Nova"/>
              </a:rPr>
              <a:t>Meier T, </a:t>
            </a:r>
            <a:r>
              <a:rPr kumimoji="0" lang="en-US" sz="2000" b="0" i="0" u="none" strike="noStrike" kern="0" cap="none" spc="0" normalizeH="0" baseline="0" noProof="0" dirty="0" err="1">
                <a:ln>
                  <a:noFill/>
                </a:ln>
                <a:solidFill>
                  <a:srgbClr val="545454"/>
                </a:solidFill>
                <a:effectLst/>
                <a:uLnTx/>
                <a:uFillTx/>
                <a:latin typeface="Proxima Nova"/>
                <a:ea typeface="Proxima Nova"/>
                <a:cs typeface="Proxima Nova"/>
                <a:sym typeface="Proxima Nova"/>
              </a:rPr>
              <a:t>Deumelandt</a:t>
            </a:r>
            <a:r>
              <a:rPr kumimoji="0" lang="en-US" sz="2000" b="0" i="0" u="none" strike="noStrike" kern="0" cap="none" spc="0" normalizeH="0" baseline="0" noProof="0" dirty="0">
                <a:ln>
                  <a:noFill/>
                </a:ln>
                <a:solidFill>
                  <a:srgbClr val="545454"/>
                </a:solidFill>
                <a:effectLst/>
                <a:uLnTx/>
                <a:uFillTx/>
                <a:latin typeface="Proxima Nova"/>
                <a:ea typeface="Proxima Nova"/>
                <a:cs typeface="Proxima Nova"/>
                <a:sym typeface="Proxima Nova"/>
              </a:rPr>
              <a:t> P, Christen O, Stangl GI, Riedel K, et al. Global Burden of Sugar-Related Dental Diseases in 168 Countries and Corresponding Health Care Costs. J Dent Res. 2017 Jul;96(8):845-854. </a:t>
            </a:r>
          </a:p>
          <a:p>
            <a:pPr marL="0" marR="0" lvl="0" indent="0" algn="l" defTabSz="914400" rtl="0" eaLnBrk="1" fontAlgn="auto" latinLnBrk="0" hangingPunct="1">
              <a:lnSpc>
                <a:spcPts val="288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545454"/>
              </a:solidFill>
              <a:effectLst/>
              <a:uLnTx/>
              <a:uFillTx/>
              <a:latin typeface="Proxima Nova"/>
              <a:ea typeface="Proxima Nova"/>
              <a:cs typeface="Proxima Nova"/>
              <a:sym typeface="Proxima Nova"/>
            </a:endParaRPr>
          </a:p>
        </p:txBody>
      </p:sp>
      <p:sp>
        <p:nvSpPr>
          <p:cNvPr id="4" name="Freeform 4"/>
          <p:cNvSpPr/>
          <p:nvPr/>
        </p:nvSpPr>
        <p:spPr>
          <a:xfrm>
            <a:off x="6213835" y="1337597"/>
            <a:ext cx="5978165" cy="4182807"/>
          </a:xfrm>
          <a:custGeom>
            <a:avLst/>
            <a:gdLst/>
            <a:ahLst/>
            <a:cxnLst/>
            <a:rect l="l" t="t" r="r" b="b"/>
            <a:pathLst>
              <a:path w="8967248" h="6274210">
                <a:moveTo>
                  <a:pt x="0" y="0"/>
                </a:moveTo>
                <a:lnTo>
                  <a:pt x="8967248" y="0"/>
                </a:lnTo>
                <a:lnTo>
                  <a:pt x="8967248" y="6274210"/>
                </a:lnTo>
                <a:lnTo>
                  <a:pt x="0" y="627421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5"/>
          <p:cNvSpPr txBox="1"/>
          <p:nvPr/>
        </p:nvSpPr>
        <p:spPr>
          <a:xfrm>
            <a:off x="2425604" y="358803"/>
            <a:ext cx="7340793" cy="635430"/>
          </a:xfrm>
          <a:prstGeom prst="rect">
            <a:avLst/>
          </a:prstGeom>
        </p:spPr>
        <p:txBody>
          <a:bodyPr lIns="0" tIns="0" rIns="0" bIns="0" rtlCol="0" anchor="t">
            <a:spAutoFit/>
          </a:bodyPr>
          <a:lstStyle/>
          <a:p>
            <a:pPr marL="0" marR="0" lvl="0" indent="0" algn="ctr" defTabSz="914400" rtl="0" eaLnBrk="1" fontAlgn="auto" latinLnBrk="0" hangingPunct="1">
              <a:lnSpc>
                <a:spcPts val="5413"/>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0000"/>
                </a:solidFill>
                <a:effectLst/>
                <a:uLnTx/>
                <a:uFillTx/>
                <a:latin typeface="Oswald"/>
                <a:ea typeface="Oswald"/>
                <a:cs typeface="Oswald"/>
                <a:sym typeface="Oswald"/>
              </a:rPr>
              <a:t>1 in 4 Oral Diseases Linked to Sugar</a:t>
            </a:r>
          </a:p>
        </p:txBody>
      </p:sp>
      <p:pic>
        <p:nvPicPr>
          <p:cNvPr id="7" name="Picture 6">
            <a:extLst>
              <a:ext uri="{FF2B5EF4-FFF2-40B4-BE49-F238E27FC236}">
                <a16:creationId xmlns:a16="http://schemas.microsoft.com/office/drawing/2014/main" id="{BCCC0875-948C-C4CF-2C8A-C52BAED7B505}"/>
              </a:ext>
            </a:extLst>
          </p:cNvPr>
          <p:cNvPicPr>
            <a:picLocks noChangeAspect="1"/>
          </p:cNvPicPr>
          <p:nvPr/>
        </p:nvPicPr>
        <p:blipFill>
          <a:blip r:embed="rId3"/>
          <a:stretch>
            <a:fillRect/>
          </a:stretch>
        </p:blipFill>
        <p:spPr>
          <a:xfrm>
            <a:off x="0" y="6400800"/>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350"/>
    </mc:Choice>
    <mc:Fallback xmlns="">
      <p:transition spd="slow" advTm="1935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4"/>
          <p:cNvSpPr txBox="1"/>
          <p:nvPr/>
        </p:nvSpPr>
        <p:spPr>
          <a:xfrm>
            <a:off x="2326372" y="5574034"/>
            <a:ext cx="7701280" cy="589905"/>
          </a:xfrm>
          <a:prstGeom prst="rect">
            <a:avLst/>
          </a:prstGeom>
        </p:spPr>
        <p:txBody>
          <a:bodyPr lIns="0" tIns="0" rIns="0" bIns="0" rtlCol="0" anchor="t">
            <a:spAutoFit/>
          </a:bodyPr>
          <a:lstStyle/>
          <a:p>
            <a:pPr marL="0" marR="0" lvl="0" indent="0" algn="ctr"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6253720" y="0"/>
            <a:ext cx="5939787" cy="4962238"/>
          </a:xfrm>
          <a:custGeom>
            <a:avLst/>
            <a:gdLst/>
            <a:ahLst/>
            <a:cxnLst/>
            <a:rect l="l" t="t" r="r" b="b"/>
            <a:pathLst>
              <a:path w="8909680" h="7443357">
                <a:moveTo>
                  <a:pt x="0" y="0"/>
                </a:moveTo>
                <a:lnTo>
                  <a:pt x="8909681" y="0"/>
                </a:lnTo>
                <a:lnTo>
                  <a:pt x="8909681" y="7443357"/>
                </a:lnTo>
                <a:lnTo>
                  <a:pt x="0" y="7443357"/>
                </a:lnTo>
                <a:lnTo>
                  <a:pt x="0" y="0"/>
                </a:lnTo>
                <a:close/>
              </a:path>
            </a:pathLst>
          </a:custGeom>
          <a:blipFill>
            <a:blip r:embed="rId3" cstate="screen">
              <a:extLst>
                <a:ext uri="{28A0092B-C50C-407E-A947-70E740481C1C}">
                  <a14:useLocalDpi xmlns:a14="http://schemas.microsoft.com/office/drawing/2010/main"/>
                </a:ext>
              </a:extLst>
            </a:blip>
            <a:stretch>
              <a:fillRect l="-45110"/>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TextBox 16"/>
          <p:cNvSpPr txBox="1"/>
          <p:nvPr/>
        </p:nvSpPr>
        <p:spPr>
          <a:xfrm>
            <a:off x="454606" y="881809"/>
            <a:ext cx="5641377" cy="436017"/>
          </a:xfrm>
          <a:prstGeom prst="rect">
            <a:avLst/>
          </a:prstGeom>
        </p:spPr>
        <p:txBody>
          <a:bodyPr wrap="square" lIns="0" tIns="0" rIns="0" bIns="0" rtlCol="0" anchor="t">
            <a:spAutoFit/>
          </a:bodyPr>
          <a:lstStyle/>
          <a:p>
            <a:pPr marL="259412" marR="0" lvl="1" indent="0" algn="l" defTabSz="914400" rtl="0" eaLnBrk="1" fontAlgn="auto" latinLnBrk="0" hangingPunct="1">
              <a:lnSpc>
                <a:spcPts val="344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8F9FF"/>
                </a:solidFill>
                <a:effectLst/>
                <a:uLnTx/>
                <a:uFillTx/>
                <a:latin typeface="Proxima Nova"/>
                <a:ea typeface="Proxima Nova"/>
                <a:cs typeface="Proxima Nova"/>
                <a:sym typeface="Proxima Nova"/>
              </a:rPr>
              <a:t>1. Carious lesions distributed</a:t>
            </a:r>
          </a:p>
        </p:txBody>
      </p:sp>
      <p:sp>
        <p:nvSpPr>
          <p:cNvPr id="17" name="Freeform 17"/>
          <p:cNvSpPr/>
          <p:nvPr/>
        </p:nvSpPr>
        <p:spPr>
          <a:xfrm>
            <a:off x="129203" y="2041726"/>
            <a:ext cx="5780171" cy="2948261"/>
          </a:xfrm>
          <a:custGeom>
            <a:avLst/>
            <a:gdLst/>
            <a:ahLst/>
            <a:cxnLst/>
            <a:rect l="l" t="t" r="r" b="b"/>
            <a:pathLst>
              <a:path w="8670257" h="4422392">
                <a:moveTo>
                  <a:pt x="0" y="0"/>
                </a:moveTo>
                <a:lnTo>
                  <a:pt x="8670257" y="0"/>
                </a:lnTo>
                <a:lnTo>
                  <a:pt x="8670257" y="4422392"/>
                </a:lnTo>
                <a:lnTo>
                  <a:pt x="0" y="4422392"/>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20655"/>
    </mc:Choice>
    <mc:Fallback xmlns="">
      <p:transition spd="slow" advTm="20655"/>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0"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4"/>
          <p:cNvSpPr txBox="1"/>
          <p:nvPr/>
        </p:nvSpPr>
        <p:spPr>
          <a:xfrm>
            <a:off x="2326372" y="5574034"/>
            <a:ext cx="7701280" cy="589905"/>
          </a:xfrm>
          <a:prstGeom prst="rect">
            <a:avLst/>
          </a:prstGeom>
        </p:spPr>
        <p:txBody>
          <a:bodyPr lIns="0" tIns="0" rIns="0" bIns="0" rtlCol="0" anchor="t">
            <a:spAutoFit/>
          </a:bodyPr>
          <a:lstStyle/>
          <a:p>
            <a:pPr marL="0" marR="0" lvl="0" indent="0" algn="ctr"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5208306" y="116054"/>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alphaModFix amt="57000"/>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TextBox 16"/>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17" name="Freeform 17"/>
          <p:cNvSpPr/>
          <p:nvPr/>
        </p:nvSpPr>
        <p:spPr>
          <a:xfrm>
            <a:off x="6886572" y="-83679"/>
            <a:ext cx="4479562" cy="5657712"/>
          </a:xfrm>
          <a:custGeom>
            <a:avLst/>
            <a:gdLst/>
            <a:ahLst/>
            <a:cxnLst/>
            <a:rect l="l" t="t" r="r" b="b"/>
            <a:pathLst>
              <a:path w="6719343" h="8486568">
                <a:moveTo>
                  <a:pt x="0" y="0"/>
                </a:moveTo>
                <a:lnTo>
                  <a:pt x="6719343" y="0"/>
                </a:lnTo>
                <a:lnTo>
                  <a:pt x="6719343" y="8486569"/>
                </a:lnTo>
                <a:lnTo>
                  <a:pt x="0" y="848656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8" name="Group 18"/>
          <p:cNvGrpSpPr/>
          <p:nvPr/>
        </p:nvGrpSpPr>
        <p:grpSpPr>
          <a:xfrm>
            <a:off x="7386402" y="2153156"/>
            <a:ext cx="3307729" cy="927014"/>
            <a:chOff x="0" y="0"/>
            <a:chExt cx="6615458" cy="1854028"/>
          </a:xfrm>
        </p:grpSpPr>
        <p:sp>
          <p:nvSpPr>
            <p:cNvPr id="19" name="Freeform 19"/>
            <p:cNvSpPr/>
            <p:nvPr/>
          </p:nvSpPr>
          <p:spPr>
            <a:xfrm>
              <a:off x="0" y="0"/>
              <a:ext cx="6615430" cy="1854073"/>
            </a:xfrm>
            <a:custGeom>
              <a:avLst/>
              <a:gdLst/>
              <a:ahLst/>
              <a:cxnLst/>
              <a:rect l="l" t="t" r="r" b="b"/>
              <a:pathLst>
                <a:path w="6615430" h="1854073">
                  <a:moveTo>
                    <a:pt x="0" y="926973"/>
                  </a:moveTo>
                  <a:lnTo>
                    <a:pt x="57150" y="926973"/>
                  </a:lnTo>
                  <a:lnTo>
                    <a:pt x="0" y="926973"/>
                  </a:lnTo>
                  <a:cubicBezTo>
                    <a:pt x="0" y="375539"/>
                    <a:pt x="1549273" y="0"/>
                    <a:pt x="3307715" y="0"/>
                  </a:cubicBezTo>
                  <a:cubicBezTo>
                    <a:pt x="5066157" y="0"/>
                    <a:pt x="6615430" y="375539"/>
                    <a:pt x="6615430" y="926973"/>
                  </a:cubicBezTo>
                  <a:lnTo>
                    <a:pt x="6558280" y="926973"/>
                  </a:lnTo>
                  <a:lnTo>
                    <a:pt x="6615430" y="926973"/>
                  </a:lnTo>
                  <a:cubicBezTo>
                    <a:pt x="6615430" y="1478407"/>
                    <a:pt x="5066157" y="1853946"/>
                    <a:pt x="3307715" y="1853946"/>
                  </a:cubicBezTo>
                  <a:lnTo>
                    <a:pt x="3307715" y="1796796"/>
                  </a:lnTo>
                  <a:lnTo>
                    <a:pt x="3307715" y="1853946"/>
                  </a:lnTo>
                  <a:cubicBezTo>
                    <a:pt x="1549273" y="1854073"/>
                    <a:pt x="0" y="1478407"/>
                    <a:pt x="0" y="926973"/>
                  </a:cubicBezTo>
                  <a:lnTo>
                    <a:pt x="57150" y="926973"/>
                  </a:lnTo>
                  <a:lnTo>
                    <a:pt x="114300" y="926973"/>
                  </a:lnTo>
                  <a:lnTo>
                    <a:pt x="57150" y="926973"/>
                  </a:lnTo>
                  <a:lnTo>
                    <a:pt x="0" y="926973"/>
                  </a:lnTo>
                  <a:moveTo>
                    <a:pt x="114300" y="926973"/>
                  </a:moveTo>
                  <a:cubicBezTo>
                    <a:pt x="114300" y="958596"/>
                    <a:pt x="88773" y="984123"/>
                    <a:pt x="57150" y="984123"/>
                  </a:cubicBezTo>
                  <a:cubicBezTo>
                    <a:pt x="25527" y="984123"/>
                    <a:pt x="0" y="958596"/>
                    <a:pt x="0" y="926973"/>
                  </a:cubicBezTo>
                  <a:cubicBezTo>
                    <a:pt x="0" y="895350"/>
                    <a:pt x="25527" y="869823"/>
                    <a:pt x="57150" y="869823"/>
                  </a:cubicBezTo>
                  <a:cubicBezTo>
                    <a:pt x="88773" y="869823"/>
                    <a:pt x="114300" y="895477"/>
                    <a:pt x="114300" y="926973"/>
                  </a:cubicBezTo>
                  <a:cubicBezTo>
                    <a:pt x="114300" y="1336421"/>
                    <a:pt x="1475740" y="1739646"/>
                    <a:pt x="3307715" y="1739646"/>
                  </a:cubicBezTo>
                  <a:cubicBezTo>
                    <a:pt x="5139690" y="1739646"/>
                    <a:pt x="6501130" y="1336421"/>
                    <a:pt x="6501130" y="926973"/>
                  </a:cubicBezTo>
                  <a:cubicBezTo>
                    <a:pt x="6501130" y="517525"/>
                    <a:pt x="5139817" y="114300"/>
                    <a:pt x="3307715" y="114300"/>
                  </a:cubicBezTo>
                  <a:lnTo>
                    <a:pt x="3307715" y="57150"/>
                  </a:lnTo>
                  <a:lnTo>
                    <a:pt x="3307715" y="114300"/>
                  </a:lnTo>
                  <a:cubicBezTo>
                    <a:pt x="1475740" y="114300"/>
                    <a:pt x="114300" y="517652"/>
                    <a:pt x="114300" y="926973"/>
                  </a:cubicBezTo>
                  <a:close/>
                </a:path>
              </a:pathLst>
            </a:custGeom>
            <a:solidFill>
              <a:srgbClr val="2E567A"/>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20" name="Freeform 20"/>
          <p:cNvSpPr/>
          <p:nvPr/>
        </p:nvSpPr>
        <p:spPr>
          <a:xfrm>
            <a:off x="290537" y="2066607"/>
            <a:ext cx="4523624" cy="3011685"/>
          </a:xfrm>
          <a:custGeom>
            <a:avLst/>
            <a:gdLst/>
            <a:ahLst/>
            <a:cxnLst/>
            <a:rect l="l" t="t" r="r" b="b"/>
            <a:pathLst>
              <a:path w="6785436" h="4517527">
                <a:moveTo>
                  <a:pt x="0" y="0"/>
                </a:moveTo>
                <a:lnTo>
                  <a:pt x="6785436" y="0"/>
                </a:lnTo>
                <a:lnTo>
                  <a:pt x="6785436" y="4517528"/>
                </a:lnTo>
                <a:lnTo>
                  <a:pt x="0" y="4517528"/>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21" name="TextBox 21"/>
          <p:cNvSpPr txBox="1"/>
          <p:nvPr/>
        </p:nvSpPr>
        <p:spPr>
          <a:xfrm>
            <a:off x="504535" y="594248"/>
            <a:ext cx="4703017" cy="902619"/>
          </a:xfrm>
          <a:prstGeom prst="rect">
            <a:avLst/>
          </a:prstGeom>
        </p:spPr>
        <p:txBody>
          <a:bodyPr wrap="square" lIns="0" tIns="0" rIns="0" bIns="0" rtlCol="0" anchor="t">
            <a:spAutoFit/>
          </a:bodyPr>
          <a:lstStyle/>
          <a:p>
            <a:pPr marL="0" marR="0" lvl="0" indent="0" algn="l" defTabSz="914400" rtl="0" eaLnBrk="1" fontAlgn="auto" latinLnBrk="0" hangingPunct="1">
              <a:lnSpc>
                <a:spcPts val="232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Do you notice plaque build up between</a:t>
            </a:r>
          </a:p>
          <a:p>
            <a:pPr marL="0" marR="0" lvl="0" indent="0" algn="l" defTabSz="914400" rtl="0" eaLnBrk="1" fontAlgn="auto" latinLnBrk="0" hangingPunct="1">
              <a:lnSpc>
                <a:spcPts val="2320"/>
              </a:lnSpc>
              <a:spcBef>
                <a:spcPct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brushing your teeth? </a:t>
            </a:r>
          </a:p>
        </p:txBody>
      </p:sp>
    </p:spTree>
  </p:cSld>
  <p:clrMapOvr>
    <a:masterClrMapping/>
  </p:clrMapOvr>
  <mc:AlternateContent xmlns:mc="http://schemas.openxmlformats.org/markup-compatibility/2006" xmlns:p14="http://schemas.microsoft.com/office/powerpoint/2010/main">
    <mc:Choice Requires="p14">
      <p:transition spd="slow" p14:dur="2000" advTm="101297"/>
    </mc:Choice>
    <mc:Fallback xmlns="">
      <p:transition spd="slow" advTm="101297"/>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1507" y="0"/>
            <a:ext cx="12188952" cy="1905000"/>
            <a:chOff x="0" y="0"/>
            <a:chExt cx="24377904" cy="3810000"/>
          </a:xfrm>
        </p:grpSpPr>
        <p:sp>
          <p:nvSpPr>
            <p:cNvPr id="6" name="Freeform 6"/>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F497D"/>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7" name="TextBox 7"/>
          <p:cNvSpPr txBox="1"/>
          <p:nvPr/>
        </p:nvSpPr>
        <p:spPr>
          <a:xfrm>
            <a:off x="353834" y="2366028"/>
            <a:ext cx="6268639" cy="3795911"/>
          </a:xfrm>
          <a:prstGeom prst="rect">
            <a:avLst/>
          </a:prstGeom>
        </p:spPr>
        <p:txBody>
          <a:bodyPr wrap="square" lIns="0" tIns="0" rIns="0" bIns="0" rtlCol="0" anchor="t">
            <a:spAutoFit/>
          </a:bodyPr>
          <a:lstStyle/>
          <a:p>
            <a:pPr marL="470562" marR="0" lvl="1" indent="-235280" algn="l" defTabSz="914400" rtl="0" eaLnBrk="1" fontAlgn="auto" latinLnBrk="0" hangingPunct="1">
              <a:lnSpc>
                <a:spcPts val="3744"/>
              </a:lnSpc>
              <a:spcBef>
                <a:spcPts val="0"/>
              </a:spcBef>
              <a:spcAft>
                <a:spcPts val="0"/>
              </a:spcAft>
              <a:buClr>
                <a:srgbClr val="000000"/>
              </a:buClr>
              <a:buSzTx/>
              <a:buFont typeface="Arial"/>
              <a:buChar char="•"/>
              <a:tabLst/>
              <a:defRPr/>
            </a:pP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Over 60 microbes now identified as potential </a:t>
            </a:r>
            <a:r>
              <a:rPr kumimoji="0" lang="en-US" sz="3200" b="0" i="0" u="none" strike="noStrike" kern="0" cap="none" spc="0" normalizeH="0" baseline="0" noProof="0" dirty="0" err="1">
                <a:ln>
                  <a:noFill/>
                </a:ln>
                <a:solidFill>
                  <a:srgbClr val="404040"/>
                </a:solidFill>
                <a:effectLst/>
                <a:uLnTx/>
                <a:uFillTx/>
                <a:latin typeface="Proxima Nova"/>
                <a:ea typeface="Proxima Nova"/>
                <a:cs typeface="Proxima Nova"/>
                <a:sym typeface="Proxima Nova"/>
              </a:rPr>
              <a:t>cariogens</a:t>
            </a:r>
            <a:endPar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endParaRPr>
          </a:p>
          <a:p>
            <a:pPr marL="0" marR="0" lvl="0" indent="0" algn="l" defTabSz="914400" rtl="0" eaLnBrk="1" fontAlgn="auto" latinLnBrk="0" hangingPunct="1">
              <a:lnSpc>
                <a:spcPts val="3744"/>
              </a:lnSpc>
              <a:spcBef>
                <a:spcPts val="0"/>
              </a:spcBef>
              <a:spcAft>
                <a:spcPts val="0"/>
              </a:spcAft>
              <a:buClr>
                <a:srgbClr val="000000"/>
              </a:buClr>
              <a:buSzTx/>
              <a:buFont typeface="Arial"/>
              <a:buNone/>
              <a:tabLst/>
              <a:defRPr/>
            </a:pPr>
            <a:endPar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endParaRPr>
          </a:p>
          <a:p>
            <a:pPr marL="470562" marR="0" lvl="1" indent="-235280" algn="l" defTabSz="914400" rtl="0" eaLnBrk="1" fontAlgn="auto" latinLnBrk="0" hangingPunct="1">
              <a:lnSpc>
                <a:spcPts val="3744"/>
              </a:lnSpc>
              <a:spcBef>
                <a:spcPts val="0"/>
              </a:spcBef>
              <a:spcAft>
                <a:spcPts val="0"/>
              </a:spcAft>
              <a:buClr>
                <a:srgbClr val="000000"/>
              </a:buClr>
              <a:buSzTx/>
              <a:buFont typeface="Arial"/>
              <a:buChar char="•"/>
              <a:tabLst/>
              <a:defRPr/>
            </a:pPr>
            <a:r>
              <a:rPr kumimoji="0" lang="en-US" sz="3200" b="0" i="0" u="sng" strike="noStrike" kern="0" cap="none" spc="0" normalizeH="0" baseline="0" noProof="0" dirty="0">
                <a:ln>
                  <a:noFill/>
                </a:ln>
                <a:solidFill>
                  <a:srgbClr val="404040"/>
                </a:solidFill>
                <a:effectLst/>
                <a:uLnTx/>
                <a:uFillTx/>
                <a:latin typeface="Proxima Nova"/>
                <a:ea typeface="Proxima Nova"/>
                <a:cs typeface="Proxima Nova"/>
                <a:sym typeface="Proxima Nova"/>
              </a:rPr>
              <a:t>Cariogenic microbiome</a:t>
            </a:r>
          </a:p>
          <a:p>
            <a:pPr marL="0" marR="0" lvl="0" indent="0" algn="l" defTabSz="914400" rtl="0" eaLnBrk="1" fontAlgn="auto" latinLnBrk="0" hangingPunct="1">
              <a:lnSpc>
                <a:spcPts val="3744"/>
              </a:lnSpc>
              <a:spcBef>
                <a:spcPts val="0"/>
              </a:spcBef>
              <a:spcAft>
                <a:spcPts val="0"/>
              </a:spcAft>
              <a:buClr>
                <a:srgbClr val="000000"/>
              </a:buClr>
              <a:buSzTx/>
              <a:buFont typeface="Arial"/>
              <a:buNone/>
              <a:tabLst/>
              <a:defRPr/>
            </a:pPr>
            <a:endParaRPr kumimoji="0" lang="en-US" sz="3200" b="0" i="0" u="sng" strike="noStrike" kern="0" cap="none" spc="0" normalizeH="0" baseline="0" noProof="0" dirty="0">
              <a:ln>
                <a:noFill/>
              </a:ln>
              <a:solidFill>
                <a:srgbClr val="404040"/>
              </a:solidFill>
              <a:effectLst/>
              <a:uLnTx/>
              <a:uFillTx/>
              <a:latin typeface="Proxima Nova"/>
              <a:ea typeface="Proxima Nova"/>
              <a:cs typeface="Proxima Nova"/>
              <a:sym typeface="Proxima Nova"/>
            </a:endParaRPr>
          </a:p>
          <a:p>
            <a:pPr marL="470562" marR="0" lvl="1" indent="-235280" algn="l" defTabSz="914400" rtl="0" eaLnBrk="1" fontAlgn="auto" latinLnBrk="0" hangingPunct="1">
              <a:lnSpc>
                <a:spcPts val="3744"/>
              </a:lnSpc>
              <a:spcBef>
                <a:spcPts val="0"/>
              </a:spcBef>
              <a:spcAft>
                <a:spcPts val="0"/>
              </a:spcAft>
              <a:buClr>
                <a:srgbClr val="000000"/>
              </a:buClr>
              <a:buSzTx/>
              <a:buFont typeface="Arial"/>
              <a:buChar char="•"/>
              <a:tabLst/>
              <a:defRPr/>
            </a:pPr>
            <a:r>
              <a:rPr kumimoji="0" lang="en-US" sz="3200"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Most recent </a:t>
            </a:r>
            <a:r>
              <a:rPr kumimoji="0" lang="en-US" sz="3200" b="0" i="1" u="none" strike="noStrike" kern="0" cap="none" spc="0" normalizeH="0" baseline="0" noProof="0" dirty="0">
                <a:ln>
                  <a:noFill/>
                </a:ln>
                <a:solidFill>
                  <a:srgbClr val="404040"/>
                </a:solidFill>
                <a:effectLst/>
                <a:uLnTx/>
                <a:uFillTx/>
                <a:latin typeface="Proxima Nova Italics"/>
                <a:ea typeface="Proxima Nova Italics"/>
                <a:cs typeface="Proxima Nova Italics"/>
                <a:sym typeface="Proxima Nova Italics"/>
              </a:rPr>
              <a:t>Candida spp. albicans, </a:t>
            </a:r>
            <a:r>
              <a:rPr kumimoji="0" lang="en-US" sz="3200" b="0" i="1" u="none" strike="noStrike" kern="0" cap="none" spc="0" normalizeH="0" baseline="0" noProof="0" dirty="0" err="1">
                <a:ln>
                  <a:noFill/>
                </a:ln>
                <a:solidFill>
                  <a:srgbClr val="404040"/>
                </a:solidFill>
                <a:effectLst/>
                <a:uLnTx/>
                <a:uFillTx/>
                <a:latin typeface="Proxima Nova Italics"/>
                <a:ea typeface="Proxima Nova Italics"/>
                <a:cs typeface="Proxima Nova Italics"/>
                <a:sym typeface="Proxima Nova Italics"/>
              </a:rPr>
              <a:t>dubliniensis</a:t>
            </a:r>
            <a:r>
              <a:rPr kumimoji="0" lang="en-US" sz="3200" b="0" i="1" u="none" strike="noStrike" kern="0" cap="none" spc="0" normalizeH="0" baseline="0" noProof="0" dirty="0">
                <a:ln>
                  <a:noFill/>
                </a:ln>
                <a:solidFill>
                  <a:srgbClr val="404040"/>
                </a:solidFill>
                <a:effectLst/>
                <a:uLnTx/>
                <a:uFillTx/>
                <a:latin typeface="Proxima Nova Italics"/>
                <a:ea typeface="Proxima Nova Italics"/>
                <a:cs typeface="Proxima Nova Italics"/>
                <a:sym typeface="Proxima Nova Italics"/>
              </a:rPr>
              <a:t>, </a:t>
            </a:r>
            <a:r>
              <a:rPr kumimoji="0" lang="en-US" sz="3200" b="0" i="1" u="none" strike="noStrike" kern="0" cap="none" spc="0" normalizeH="0" baseline="0" noProof="0" dirty="0" err="1">
                <a:ln>
                  <a:noFill/>
                </a:ln>
                <a:solidFill>
                  <a:srgbClr val="404040"/>
                </a:solidFill>
                <a:effectLst/>
                <a:uLnTx/>
                <a:uFillTx/>
                <a:latin typeface="Proxima Nova Italics"/>
                <a:ea typeface="Proxima Nova Italics"/>
                <a:cs typeface="Proxima Nova Italics"/>
                <a:sym typeface="Proxima Nova Italics"/>
              </a:rPr>
              <a:t>parapsilosis</a:t>
            </a:r>
            <a:r>
              <a:rPr kumimoji="0" lang="en-US" sz="3200" b="0" i="1" u="none" strike="noStrike" kern="0" cap="none" spc="0" normalizeH="0" baseline="0" noProof="0" dirty="0">
                <a:ln>
                  <a:noFill/>
                </a:ln>
                <a:solidFill>
                  <a:srgbClr val="404040"/>
                </a:solidFill>
                <a:effectLst/>
                <a:uLnTx/>
                <a:uFillTx/>
                <a:latin typeface="Proxima Nova Italics"/>
                <a:ea typeface="Proxima Nova Italics"/>
                <a:cs typeface="Proxima Nova Italics"/>
                <a:sym typeface="Proxima Nova Italics"/>
              </a:rPr>
              <a:t> </a:t>
            </a:r>
          </a:p>
          <a:p>
            <a:pPr marL="470562" marR="0" lvl="1" indent="-235280" algn="l" defTabSz="914400" rtl="0" eaLnBrk="1" fontAlgn="auto" latinLnBrk="0" hangingPunct="1">
              <a:lnSpc>
                <a:spcPts val="3744"/>
              </a:lnSpc>
              <a:spcBef>
                <a:spcPts val="0"/>
              </a:spcBef>
              <a:spcAft>
                <a:spcPts val="0"/>
              </a:spcAft>
              <a:buClr>
                <a:srgbClr val="000000"/>
              </a:buClr>
              <a:buSzTx/>
              <a:buFont typeface="Arial"/>
              <a:buNone/>
              <a:tabLst/>
              <a:defRPr/>
            </a:pPr>
            <a:endParaRPr kumimoji="0" lang="en-US" sz="3200" b="0" i="1" u="none" strike="noStrike" kern="0" cap="none" spc="0" normalizeH="0" baseline="0" noProof="0" dirty="0">
              <a:ln>
                <a:noFill/>
              </a:ln>
              <a:solidFill>
                <a:srgbClr val="404040"/>
              </a:solidFill>
              <a:effectLst/>
              <a:uLnTx/>
              <a:uFillTx/>
              <a:latin typeface="Proxima Nova Italics"/>
              <a:ea typeface="Proxima Nova Italics"/>
              <a:cs typeface="Proxima Nova Italics"/>
              <a:sym typeface="Proxima Nova Italics"/>
            </a:endParaRPr>
          </a:p>
        </p:txBody>
      </p:sp>
      <p:grpSp>
        <p:nvGrpSpPr>
          <p:cNvPr id="8" name="Group 8"/>
          <p:cNvGrpSpPr/>
          <p:nvPr/>
        </p:nvGrpSpPr>
        <p:grpSpPr>
          <a:xfrm>
            <a:off x="0" y="6400800"/>
            <a:ext cx="12192000" cy="457200"/>
            <a:chOff x="0" y="0"/>
            <a:chExt cx="24384000" cy="914400"/>
          </a:xfrm>
        </p:grpSpPr>
        <p:sp>
          <p:nvSpPr>
            <p:cNvPr id="9" name="Freeform 9"/>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TextBox 10"/>
          <p:cNvSpPr txBox="1"/>
          <p:nvPr/>
        </p:nvSpPr>
        <p:spPr>
          <a:xfrm>
            <a:off x="1294105" y="571484"/>
            <a:ext cx="9603756" cy="1064394"/>
          </a:xfrm>
          <a:prstGeom prst="rect">
            <a:avLst/>
          </a:prstGeom>
        </p:spPr>
        <p:txBody>
          <a:bodyPr lIns="0" tIns="0" rIns="0" bIns="0" rtlCol="0" anchor="t">
            <a:spAutoFit/>
          </a:bodyPr>
          <a:lstStyle/>
          <a:p>
            <a:pPr marL="0" marR="0" lvl="0" indent="0" algn="l"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BIOFILM </a:t>
            </a:r>
          </a:p>
          <a:p>
            <a:pPr marL="0" marR="0" lvl="0" indent="0" algn="r" defTabSz="914400" rtl="0" eaLnBrk="1" fontAlgn="auto" latinLnBrk="0" hangingPunct="1">
              <a:lnSpc>
                <a:spcPts val="3712"/>
              </a:lnSpc>
              <a:spcBef>
                <a:spcPts val="0"/>
              </a:spcBef>
              <a:spcAft>
                <a:spcPts val="0"/>
              </a:spcAft>
              <a:buClr>
                <a:srgbClr val="000000"/>
              </a:buClr>
              <a:buSzTx/>
              <a:buFont typeface="Arial"/>
              <a:buNone/>
              <a:tabLst/>
              <a:defRPr/>
            </a:pPr>
            <a:endPar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endParaRPr>
          </a:p>
        </p:txBody>
      </p:sp>
      <p:sp>
        <p:nvSpPr>
          <p:cNvPr id="11" name="Freeform 11"/>
          <p:cNvSpPr/>
          <p:nvPr/>
        </p:nvSpPr>
        <p:spPr>
          <a:xfrm>
            <a:off x="6622473" y="2119630"/>
            <a:ext cx="5330651" cy="3893243"/>
          </a:xfrm>
          <a:custGeom>
            <a:avLst/>
            <a:gdLst/>
            <a:ahLst/>
            <a:cxnLst/>
            <a:rect l="l" t="t" r="r" b="b"/>
            <a:pathLst>
              <a:path w="8979931" h="6421755">
                <a:moveTo>
                  <a:pt x="0" y="0"/>
                </a:moveTo>
                <a:lnTo>
                  <a:pt x="8979931" y="0"/>
                </a:lnTo>
                <a:lnTo>
                  <a:pt x="8979931" y="6421755"/>
                </a:lnTo>
                <a:lnTo>
                  <a:pt x="0" y="6421755"/>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22238"/>
    </mc:Choice>
    <mc:Fallback xmlns="">
      <p:transition spd="slow" advTm="22238"/>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3223" y="5589715"/>
            <a:ext cx="11347676" cy="1046946"/>
            <a:chOff x="0" y="-720928"/>
            <a:chExt cx="22695351" cy="2093892"/>
          </a:xfrm>
        </p:grpSpPr>
        <p:sp>
          <p:nvSpPr>
            <p:cNvPr id="3" name="Freeform 3"/>
            <p:cNvSpPr/>
            <p:nvPr/>
          </p:nvSpPr>
          <p:spPr>
            <a:xfrm>
              <a:off x="0" y="0"/>
              <a:ext cx="22695351" cy="1372964"/>
            </a:xfrm>
            <a:custGeom>
              <a:avLst/>
              <a:gdLst/>
              <a:ahLst/>
              <a:cxnLst/>
              <a:rect l="l" t="t" r="r" b="b"/>
              <a:pathLst>
                <a:path w="22695351" h="1372964">
                  <a:moveTo>
                    <a:pt x="0" y="0"/>
                  </a:moveTo>
                  <a:lnTo>
                    <a:pt x="22695351" y="0"/>
                  </a:lnTo>
                  <a:lnTo>
                    <a:pt x="22695351" y="1372964"/>
                  </a:lnTo>
                  <a:lnTo>
                    <a:pt x="0" y="1372964"/>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4" name="TextBox 4"/>
            <p:cNvSpPr txBox="1"/>
            <p:nvPr/>
          </p:nvSpPr>
          <p:spPr>
            <a:xfrm>
              <a:off x="0" y="-720928"/>
              <a:ext cx="22695350" cy="1334864"/>
            </a:xfrm>
            <a:prstGeom prst="rect">
              <a:avLst/>
            </a:prstGeom>
          </p:spPr>
          <p:txBody>
            <a:bodyPr lIns="0" tIns="0" rIns="0" bIns="0" rtlCol="0" anchor="b"/>
            <a:lstStyle/>
            <a:p>
              <a:pPr marL="0" marR="0" lvl="0" indent="0" algn="l" defTabSz="914400" rtl="0" eaLnBrk="1" fontAlgn="auto" latinLnBrk="0" hangingPunct="1">
                <a:lnSpc>
                  <a:spcPts val="1728"/>
                </a:lnSpc>
                <a:spcBef>
                  <a:spcPts val="0"/>
                </a:spcBef>
                <a:spcAft>
                  <a:spcPts val="0"/>
                </a:spcAft>
                <a:buClr>
                  <a:srgbClr val="000000"/>
                </a:buClr>
                <a:buSzTx/>
                <a:buFont typeface="Arial"/>
                <a:buNone/>
                <a:tabLst/>
                <a:defRPr/>
              </a:pPr>
              <a:r>
                <a:rPr kumimoji="0" lang="en-US" sz="2000" b="0" i="0" u="none" strike="noStrike" kern="0" cap="none" spc="-33" normalizeH="0" baseline="0" noProof="0" dirty="0">
                  <a:ln>
                    <a:noFill/>
                  </a:ln>
                  <a:solidFill>
                    <a:srgbClr val="404040"/>
                  </a:solidFill>
                  <a:effectLst/>
                  <a:uLnTx/>
                  <a:uFillTx/>
                  <a:latin typeface="Proxima Nova"/>
                  <a:ea typeface="Proxima Nova"/>
                  <a:cs typeface="Proxima Nova"/>
                  <a:sym typeface="Proxima Nova"/>
                </a:rPr>
                <a:t>Lalloo R, </a:t>
              </a:r>
              <a:r>
                <a:rPr kumimoji="0" lang="en-US" sz="2000" b="0" i="0" u="none" strike="noStrike" kern="0" cap="none" spc="-33" normalizeH="0" baseline="0" noProof="0" dirty="0" err="1">
                  <a:ln>
                    <a:noFill/>
                  </a:ln>
                  <a:solidFill>
                    <a:srgbClr val="404040"/>
                  </a:solidFill>
                  <a:effectLst/>
                  <a:uLnTx/>
                  <a:uFillTx/>
                  <a:latin typeface="Proxima Nova"/>
                  <a:ea typeface="Proxima Nova"/>
                  <a:cs typeface="Proxima Nova"/>
                  <a:sym typeface="Proxima Nova"/>
                </a:rPr>
                <a:t>Tadakamadla</a:t>
              </a:r>
              <a:r>
                <a:rPr kumimoji="0" lang="en-US" sz="2000" b="0" i="0" u="none" strike="noStrike" kern="0" cap="none" spc="-33" normalizeH="0" baseline="0" noProof="0" dirty="0">
                  <a:ln>
                    <a:noFill/>
                  </a:ln>
                  <a:solidFill>
                    <a:srgbClr val="404040"/>
                  </a:solidFill>
                  <a:effectLst/>
                  <a:uLnTx/>
                  <a:uFillTx/>
                  <a:latin typeface="Proxima Nova"/>
                  <a:ea typeface="Proxima Nova"/>
                  <a:cs typeface="Proxima Nova"/>
                  <a:sym typeface="Proxima Nova"/>
                </a:rPr>
                <a:t> SK, Kroon J, et al. Salivary characteristics and dental caries experience in remote Indigenous children in Australia: a cross-sectional study. BMC Oral Health. 2019;19(1):21. </a:t>
              </a:r>
            </a:p>
          </p:txBody>
        </p:sp>
      </p:grpSp>
      <p:sp>
        <p:nvSpPr>
          <p:cNvPr id="5" name="TextBox 5"/>
          <p:cNvSpPr txBox="1"/>
          <p:nvPr/>
        </p:nvSpPr>
        <p:spPr>
          <a:xfrm>
            <a:off x="323273" y="1706060"/>
            <a:ext cx="5994400" cy="3445880"/>
          </a:xfrm>
          <a:prstGeom prst="rect">
            <a:avLst/>
          </a:prstGeom>
        </p:spPr>
        <p:txBody>
          <a:bodyPr wrap="square" lIns="0" tIns="0" rIns="0" bIns="0" rtlCol="0" anchor="t">
            <a:spAutoFit/>
          </a:bodyPr>
          <a:lstStyle/>
          <a:p>
            <a:pPr marL="0" marR="0" lvl="0" indent="0" algn="ctr" defTabSz="914400" rtl="0" eaLnBrk="1" fontAlgn="auto" latinLnBrk="0" hangingPunct="1">
              <a:lnSpc>
                <a:spcPts val="3360"/>
              </a:lnSpc>
              <a:spcBef>
                <a:spcPts val="0"/>
              </a:spcBef>
              <a:spcAft>
                <a:spcPts val="0"/>
              </a:spcAft>
              <a:buClr>
                <a:srgbClr val="000000"/>
              </a:buClr>
              <a:buSzTx/>
              <a:buFont typeface="Arial"/>
              <a:buNone/>
              <a:tabLst/>
              <a:defRPr/>
            </a:pPr>
            <a:r>
              <a:rPr kumimoji="0" lang="en-US" sz="2333"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“The mean cumulative DMFS demonstrated </a:t>
            </a:r>
            <a:r>
              <a:rPr kumimoji="0" lang="en-US" sz="2333" b="1" i="0" u="sng" strike="noStrike" kern="0" cap="none" spc="0" normalizeH="0" baseline="0" noProof="0" dirty="0">
                <a:ln>
                  <a:noFill/>
                </a:ln>
                <a:solidFill>
                  <a:srgbClr val="000000"/>
                </a:solidFill>
                <a:effectLst/>
                <a:uLnTx/>
                <a:uFillTx/>
                <a:latin typeface="Proxima Nova Bold"/>
                <a:ea typeface="Proxima Nova Bold"/>
                <a:cs typeface="Proxima Nova Bold"/>
                <a:sym typeface="Proxima Nova Bold"/>
              </a:rPr>
              <a:t>Higher salivary MS and LB counts,</a:t>
            </a:r>
            <a:r>
              <a:rPr kumimoji="0" lang="en-US" sz="2333" b="1" i="0" u="none" strike="noStrike" kern="0" cap="none" spc="0" normalizeH="0" baseline="0" noProof="0" dirty="0">
                <a:ln>
                  <a:noFill/>
                </a:ln>
                <a:solidFill>
                  <a:srgbClr val="000000"/>
                </a:solidFill>
                <a:effectLst/>
                <a:uLnTx/>
                <a:uFillTx/>
                <a:latin typeface="Proxima Nova Bold"/>
                <a:ea typeface="Proxima Nova Bold"/>
                <a:cs typeface="Proxima Nova Bold"/>
                <a:sym typeface="Proxima Nova Bold"/>
              </a:rPr>
              <a:t> low tooth brushing frequency and daily soft drink consumption were significantly related to greater caries experience…</a:t>
            </a:r>
            <a:r>
              <a:rPr kumimoji="0" lang="en-US" sz="2333"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caries experience in those with higher counts of MS and LB were </a:t>
            </a:r>
            <a:r>
              <a:rPr kumimoji="0" lang="en-US" sz="2333" b="1" i="0" u="none" strike="noStrike" kern="0" cap="none" spc="0" normalizeH="0" baseline="0" noProof="0" dirty="0">
                <a:ln>
                  <a:noFill/>
                </a:ln>
                <a:solidFill>
                  <a:srgbClr val="000000"/>
                </a:solidFill>
                <a:effectLst/>
                <a:uLnTx/>
                <a:uFillTx/>
                <a:latin typeface="Proxima Nova Bold"/>
                <a:ea typeface="Proxima Nova Bold"/>
                <a:cs typeface="Proxima Nova Bold"/>
                <a:sym typeface="Proxima Nova Bold"/>
              </a:rPr>
              <a:t>51 and 52% </a:t>
            </a:r>
            <a:r>
              <a:rPr kumimoji="0" lang="en-US" sz="2333" b="0" i="0" u="none" strike="noStrike" kern="0" cap="none" spc="0" normalizeH="0" baseline="0" noProof="0" dirty="0">
                <a:ln>
                  <a:noFill/>
                </a:ln>
                <a:solidFill>
                  <a:srgbClr val="404040"/>
                </a:solidFill>
                <a:effectLst/>
                <a:uLnTx/>
                <a:uFillTx/>
                <a:latin typeface="Proxima Nova"/>
                <a:ea typeface="Proxima Nova"/>
                <a:cs typeface="Proxima Nova"/>
                <a:sym typeface="Proxima Nova"/>
              </a:rPr>
              <a:t>more than those with lower counts.”</a:t>
            </a:r>
          </a:p>
        </p:txBody>
      </p:sp>
      <p:sp>
        <p:nvSpPr>
          <p:cNvPr id="6" name="Freeform 6"/>
          <p:cNvSpPr/>
          <p:nvPr/>
        </p:nvSpPr>
        <p:spPr>
          <a:xfrm>
            <a:off x="6623187" y="1115337"/>
            <a:ext cx="5054967" cy="4352220"/>
          </a:xfrm>
          <a:custGeom>
            <a:avLst/>
            <a:gdLst/>
            <a:ahLst/>
            <a:cxnLst/>
            <a:rect l="l" t="t" r="r" b="b"/>
            <a:pathLst>
              <a:path w="7582451" h="6528330">
                <a:moveTo>
                  <a:pt x="0" y="0"/>
                </a:moveTo>
                <a:lnTo>
                  <a:pt x="7582452" y="0"/>
                </a:lnTo>
                <a:lnTo>
                  <a:pt x="7582452" y="6528330"/>
                </a:lnTo>
                <a:lnTo>
                  <a:pt x="0" y="652833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7" name="TextBox 7"/>
          <p:cNvSpPr txBox="1"/>
          <p:nvPr/>
        </p:nvSpPr>
        <p:spPr>
          <a:xfrm>
            <a:off x="387928" y="337762"/>
            <a:ext cx="8139747" cy="589905"/>
          </a:xfrm>
          <a:prstGeom prst="rect">
            <a:avLst/>
          </a:prstGeom>
        </p:spPr>
        <p:txBody>
          <a:bodyPr wrap="square" lIns="0" tIns="0" rIns="0" bIns="0" rtlCol="0" anchor="t">
            <a:spAutoFit/>
          </a:bodyPr>
          <a:lstStyle/>
          <a:p>
            <a:pPr marL="0" marR="0" lvl="0" indent="0" algn="ctr" defTabSz="914400" rtl="0" eaLnBrk="1" fontAlgn="auto" latinLnBrk="0" hangingPunct="1">
              <a:lnSpc>
                <a:spcPts val="4640"/>
              </a:lnSpc>
              <a:spcBef>
                <a:spcPct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000000"/>
                </a:solidFill>
                <a:effectLst/>
                <a:uLnTx/>
                <a:uFillTx/>
                <a:latin typeface="Oswald"/>
                <a:ea typeface="Oswald"/>
                <a:cs typeface="Oswald"/>
                <a:sym typeface="Oswald"/>
              </a:rPr>
              <a:t>Poor Hygiene + Bacteria = More Decay</a:t>
            </a:r>
          </a:p>
        </p:txBody>
      </p:sp>
      <p:pic>
        <p:nvPicPr>
          <p:cNvPr id="9" name="Picture 8">
            <a:extLst>
              <a:ext uri="{FF2B5EF4-FFF2-40B4-BE49-F238E27FC236}">
                <a16:creationId xmlns:a16="http://schemas.microsoft.com/office/drawing/2014/main" id="{7CAEBBA9-5422-E3BF-D0F9-3E9586E43B99}"/>
              </a:ext>
            </a:extLst>
          </p:cNvPr>
          <p:cNvPicPr>
            <a:picLocks noChangeAspect="1"/>
          </p:cNvPicPr>
          <p:nvPr/>
        </p:nvPicPr>
        <p:blipFill>
          <a:blip r:embed="rId4"/>
          <a:stretch>
            <a:fillRect/>
          </a:stretch>
        </p:blipFill>
        <p:spPr>
          <a:xfrm>
            <a:off x="0" y="6389011"/>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9403"/>
    </mc:Choice>
    <mc:Fallback xmlns="">
      <p:transition spd="slow" advTm="19403"/>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4"/>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5718038" y="-9238"/>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alphaModFix amt="76000"/>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TextBox 16"/>
          <p:cNvSpPr txBox="1"/>
          <p:nvPr/>
        </p:nvSpPr>
        <p:spPr>
          <a:xfrm>
            <a:off x="3826963" y="2108588"/>
            <a:ext cx="782382"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Diet</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55%</a:t>
            </a:r>
          </a:p>
        </p:txBody>
      </p:sp>
      <p:sp>
        <p:nvSpPr>
          <p:cNvPr id="17" name="Freeform 17"/>
          <p:cNvSpPr/>
          <p:nvPr/>
        </p:nvSpPr>
        <p:spPr>
          <a:xfrm>
            <a:off x="515809" y="1906905"/>
            <a:ext cx="4704463" cy="3132082"/>
          </a:xfrm>
          <a:custGeom>
            <a:avLst/>
            <a:gdLst/>
            <a:ahLst/>
            <a:cxnLst/>
            <a:rect l="l" t="t" r="r" b="b"/>
            <a:pathLst>
              <a:path w="7056695" h="4698123">
                <a:moveTo>
                  <a:pt x="0" y="0"/>
                </a:moveTo>
                <a:lnTo>
                  <a:pt x="7056695" y="0"/>
                </a:lnTo>
                <a:lnTo>
                  <a:pt x="7056695" y="4698123"/>
                </a:lnTo>
                <a:lnTo>
                  <a:pt x="0" y="4698123"/>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8" name="TextBox 18"/>
          <p:cNvSpPr txBox="1"/>
          <p:nvPr/>
        </p:nvSpPr>
        <p:spPr>
          <a:xfrm>
            <a:off x="482333" y="506846"/>
            <a:ext cx="4754880" cy="974626"/>
          </a:xfrm>
          <a:prstGeom prst="rect">
            <a:avLst/>
          </a:prstGeom>
        </p:spPr>
        <p:txBody>
          <a:bodyPr lIns="0" tIns="0" rIns="0" bIns="0" rtlCol="0" anchor="t">
            <a:spAutoFit/>
          </a:bodyPr>
          <a:lstStyle/>
          <a:p>
            <a:pPr marL="289575" marR="0" lvl="1" indent="0" algn="l" defTabSz="914400" rtl="0" eaLnBrk="1" fontAlgn="auto" latinLnBrk="0" hangingPunct="1">
              <a:lnSpc>
                <a:spcPts val="384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1. Visible plaque</a:t>
            </a:r>
          </a:p>
          <a:p>
            <a:pPr marL="289575" marR="0" lvl="1" indent="0" algn="l" defTabSz="914400" rtl="0" eaLnBrk="1" fontAlgn="auto" latinLnBrk="0" hangingPunct="1">
              <a:lnSpc>
                <a:spcPts val="384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2. High </a:t>
            </a:r>
            <a:r>
              <a:rPr kumimoji="0" lang="en-US" sz="3200" b="0" i="0" u="none" strike="noStrike" kern="0" cap="none" spc="0" normalizeH="0" baseline="0" noProof="0" dirty="0" err="1">
                <a:ln>
                  <a:noFill/>
                </a:ln>
                <a:solidFill>
                  <a:srgbClr val="FFFFFF"/>
                </a:solidFill>
                <a:effectLst/>
                <a:uLnTx/>
                <a:uFillTx/>
                <a:latin typeface="Proxima Nova"/>
                <a:ea typeface="Proxima Nova"/>
                <a:cs typeface="Proxima Nova"/>
                <a:sym typeface="Proxima Nova"/>
              </a:rPr>
              <a:t>Cariscreen</a:t>
            </a: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 </a:t>
            </a:r>
          </a:p>
        </p:txBody>
      </p:sp>
    </p:spTree>
  </p:cSld>
  <p:clrMapOvr>
    <a:masterClrMapping/>
  </p:clrMapOvr>
  <mc:AlternateContent xmlns:mc="http://schemas.openxmlformats.org/markup-compatibility/2006" xmlns:p14="http://schemas.microsoft.com/office/powerpoint/2010/main">
    <mc:Choice Requires="p14">
      <p:transition spd="slow" p14:dur="2000" advTm="11871"/>
    </mc:Choice>
    <mc:Fallback xmlns="">
      <p:transition spd="slow" advTm="11871"/>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Group 4"/>
          <p:cNvGrpSpPr/>
          <p:nvPr/>
        </p:nvGrpSpPr>
        <p:grpSpPr>
          <a:xfrm>
            <a:off x="3175" y="6400800"/>
            <a:ext cx="12188825" cy="457200"/>
            <a:chOff x="0" y="0"/>
            <a:chExt cx="24377650" cy="914400"/>
          </a:xfrm>
        </p:grpSpPr>
        <p:sp>
          <p:nvSpPr>
            <p:cNvPr id="5" name="Freeform 5"/>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 name="Group 6"/>
          <p:cNvGrpSpPr/>
          <p:nvPr/>
        </p:nvGrpSpPr>
        <p:grpSpPr>
          <a:xfrm>
            <a:off x="3175" y="6400800"/>
            <a:ext cx="12188825" cy="457200"/>
            <a:chOff x="0" y="0"/>
            <a:chExt cx="24377650" cy="914400"/>
          </a:xfrm>
        </p:grpSpPr>
        <p:sp>
          <p:nvSpPr>
            <p:cNvPr id="7" name="Freeform 7"/>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8" name="Group 8"/>
          <p:cNvGrpSpPr/>
          <p:nvPr/>
        </p:nvGrpSpPr>
        <p:grpSpPr>
          <a:xfrm>
            <a:off x="-3175" y="0"/>
            <a:ext cx="12192000" cy="6858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 name="Group 10"/>
          <p:cNvGrpSpPr/>
          <p:nvPr/>
        </p:nvGrpSpPr>
        <p:grpSpPr>
          <a:xfrm>
            <a:off x="1507" y="4953000"/>
            <a:ext cx="12188952" cy="1905000"/>
            <a:chOff x="0" y="0"/>
            <a:chExt cx="24377904" cy="3810000"/>
          </a:xfrm>
        </p:grpSpPr>
        <p:sp>
          <p:nvSpPr>
            <p:cNvPr id="11" name="Freeform 11"/>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2" name="TextBox 12"/>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3" name="Freeform 13"/>
          <p:cNvSpPr/>
          <p:nvPr/>
        </p:nvSpPr>
        <p:spPr>
          <a:xfrm>
            <a:off x="4815397" y="135544"/>
            <a:ext cx="8123730" cy="4962238"/>
          </a:xfrm>
          <a:custGeom>
            <a:avLst/>
            <a:gdLst/>
            <a:ahLst/>
            <a:cxnLst/>
            <a:rect l="l" t="t" r="r" b="b"/>
            <a:pathLst>
              <a:path w="12185595" h="7443357">
                <a:moveTo>
                  <a:pt x="0" y="0"/>
                </a:moveTo>
                <a:lnTo>
                  <a:pt x="12185595" y="0"/>
                </a:lnTo>
                <a:lnTo>
                  <a:pt x="12185595" y="7443357"/>
                </a:lnTo>
                <a:lnTo>
                  <a:pt x="0" y="7443357"/>
                </a:lnTo>
                <a:lnTo>
                  <a:pt x="0" y="0"/>
                </a:lnTo>
                <a:close/>
              </a:path>
            </a:pathLst>
          </a:custGeom>
          <a:blipFill>
            <a:blip r:embed="rId3" cstate="screen">
              <a:alphaModFix amt="55000"/>
              <a:extLst>
                <a:ext uri="{28A0092B-C50C-407E-A947-70E740481C1C}">
                  <a14:useLocalDpi xmlns:a14="http://schemas.microsoft.com/office/drawing/2010/main"/>
                </a:ext>
              </a:extLst>
            </a:blip>
            <a:stretch>
              <a:fillRect l="-6099"/>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4" name="TextBox 14"/>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15" name="Freeform 15"/>
          <p:cNvSpPr/>
          <p:nvPr/>
        </p:nvSpPr>
        <p:spPr>
          <a:xfrm>
            <a:off x="180786" y="2666616"/>
            <a:ext cx="5049715" cy="2482669"/>
          </a:xfrm>
          <a:custGeom>
            <a:avLst/>
            <a:gdLst/>
            <a:ahLst/>
            <a:cxnLst/>
            <a:rect l="l" t="t" r="r" b="b"/>
            <a:pathLst>
              <a:path w="7574573" h="3724003">
                <a:moveTo>
                  <a:pt x="0" y="0"/>
                </a:moveTo>
                <a:lnTo>
                  <a:pt x="7574572" y="0"/>
                </a:lnTo>
                <a:lnTo>
                  <a:pt x="7574572" y="3724003"/>
                </a:lnTo>
                <a:lnTo>
                  <a:pt x="0" y="3724003"/>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Freeform 16"/>
          <p:cNvSpPr/>
          <p:nvPr/>
        </p:nvSpPr>
        <p:spPr>
          <a:xfrm>
            <a:off x="7026638" y="-162240"/>
            <a:ext cx="4479562" cy="5657712"/>
          </a:xfrm>
          <a:custGeom>
            <a:avLst/>
            <a:gdLst/>
            <a:ahLst/>
            <a:cxnLst/>
            <a:rect l="l" t="t" r="r" b="b"/>
            <a:pathLst>
              <a:path w="6719343" h="8486568">
                <a:moveTo>
                  <a:pt x="0" y="0"/>
                </a:moveTo>
                <a:lnTo>
                  <a:pt x="6719343" y="0"/>
                </a:lnTo>
                <a:lnTo>
                  <a:pt x="6719343" y="8486568"/>
                </a:lnTo>
                <a:lnTo>
                  <a:pt x="0" y="8486568"/>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7" name="Group 17"/>
          <p:cNvGrpSpPr/>
          <p:nvPr/>
        </p:nvGrpSpPr>
        <p:grpSpPr>
          <a:xfrm>
            <a:off x="8281952" y="1111614"/>
            <a:ext cx="1565150" cy="2646878"/>
            <a:chOff x="0" y="0"/>
            <a:chExt cx="3130300" cy="5293756"/>
          </a:xfrm>
        </p:grpSpPr>
        <p:sp>
          <p:nvSpPr>
            <p:cNvPr id="18" name="Freeform 18"/>
            <p:cNvSpPr/>
            <p:nvPr/>
          </p:nvSpPr>
          <p:spPr>
            <a:xfrm>
              <a:off x="-1524" y="-1524"/>
              <a:ext cx="3133344" cy="5296789"/>
            </a:xfrm>
            <a:custGeom>
              <a:avLst/>
              <a:gdLst/>
              <a:ahLst/>
              <a:cxnLst/>
              <a:rect l="l" t="t" r="r" b="b"/>
              <a:pathLst>
                <a:path w="3133344" h="5296789">
                  <a:moveTo>
                    <a:pt x="1524" y="0"/>
                  </a:moveTo>
                  <a:lnTo>
                    <a:pt x="3131820" y="0"/>
                  </a:lnTo>
                  <a:cubicBezTo>
                    <a:pt x="3132709" y="0"/>
                    <a:pt x="3133344" y="762"/>
                    <a:pt x="3133344" y="1524"/>
                  </a:cubicBezTo>
                  <a:lnTo>
                    <a:pt x="3133344" y="5295265"/>
                  </a:lnTo>
                  <a:cubicBezTo>
                    <a:pt x="3133344" y="5296154"/>
                    <a:pt x="3132582" y="5296789"/>
                    <a:pt x="3131820" y="5296789"/>
                  </a:cubicBezTo>
                  <a:lnTo>
                    <a:pt x="1524" y="5296789"/>
                  </a:lnTo>
                  <a:cubicBezTo>
                    <a:pt x="635" y="5296789"/>
                    <a:pt x="0" y="5296027"/>
                    <a:pt x="0" y="5295265"/>
                  </a:cubicBezTo>
                  <a:lnTo>
                    <a:pt x="0" y="1524"/>
                  </a:lnTo>
                  <a:cubicBezTo>
                    <a:pt x="0" y="635"/>
                    <a:pt x="762" y="0"/>
                    <a:pt x="1524" y="0"/>
                  </a:cubicBezTo>
                  <a:moveTo>
                    <a:pt x="1524" y="3048"/>
                  </a:moveTo>
                  <a:lnTo>
                    <a:pt x="1524" y="1524"/>
                  </a:lnTo>
                  <a:lnTo>
                    <a:pt x="3048" y="1524"/>
                  </a:lnTo>
                  <a:lnTo>
                    <a:pt x="3048" y="5295265"/>
                  </a:lnTo>
                  <a:lnTo>
                    <a:pt x="1524" y="5295265"/>
                  </a:lnTo>
                  <a:lnTo>
                    <a:pt x="1524" y="5293741"/>
                  </a:lnTo>
                  <a:lnTo>
                    <a:pt x="3131820" y="5293741"/>
                  </a:lnTo>
                  <a:lnTo>
                    <a:pt x="3131820" y="5295265"/>
                  </a:lnTo>
                  <a:lnTo>
                    <a:pt x="3130296" y="5295265"/>
                  </a:lnTo>
                  <a:lnTo>
                    <a:pt x="3130296" y="1524"/>
                  </a:lnTo>
                  <a:lnTo>
                    <a:pt x="3131820" y="1524"/>
                  </a:lnTo>
                  <a:lnTo>
                    <a:pt x="3131820" y="3048"/>
                  </a:lnTo>
                  <a:lnTo>
                    <a:pt x="1524" y="3048"/>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9" name="TextBox 19"/>
            <p:cNvSpPr txBox="1"/>
            <p:nvPr/>
          </p:nvSpPr>
          <p:spPr>
            <a:xfrm>
              <a:off x="0" y="-523875"/>
              <a:ext cx="3130300" cy="5817631"/>
            </a:xfrm>
            <a:prstGeom prst="rect">
              <a:avLst/>
            </a:prstGeom>
          </p:spPr>
          <p:txBody>
            <a:bodyPr lIns="33867" tIns="33867" rIns="33867" bIns="33867" rtlCol="0" anchor="t"/>
            <a:lstStyle/>
            <a:p>
              <a:pPr marL="0" marR="0" lvl="0" indent="0" algn="ctr" defTabSz="914400" rtl="0" eaLnBrk="1" fontAlgn="auto" latinLnBrk="0" hangingPunct="1">
                <a:lnSpc>
                  <a:spcPts val="19921"/>
                </a:lnSpc>
                <a:spcBef>
                  <a:spcPts val="0"/>
                </a:spcBef>
                <a:spcAft>
                  <a:spcPts val="0"/>
                </a:spcAft>
                <a:buClr>
                  <a:srgbClr val="000000"/>
                </a:buClr>
                <a:buSzTx/>
                <a:buFont typeface="Arial"/>
                <a:buNone/>
                <a:tabLst/>
                <a:defRPr/>
              </a:pPr>
              <a:r>
                <a:rPr kumimoji="0" lang="en-US" sz="16601" b="1" i="0" u="none" strike="noStrike" kern="0" cap="none" spc="0" normalizeH="0" baseline="0" noProof="0">
                  <a:ln>
                    <a:noFill/>
                  </a:ln>
                  <a:solidFill>
                    <a:srgbClr val="AAD97B"/>
                  </a:solidFill>
                  <a:effectLst/>
                  <a:uLnTx/>
                  <a:uFillTx/>
                  <a:latin typeface="Calibri (MS) Bold"/>
                  <a:ea typeface="Calibri (MS) Bold"/>
                  <a:cs typeface="Calibri (MS) Bold"/>
                  <a:sym typeface="Calibri (MS) Bold"/>
                </a:rPr>
                <a:t>?</a:t>
              </a:r>
            </a:p>
          </p:txBody>
        </p:sp>
      </p:grpSp>
    </p:spTree>
  </p:cSld>
  <p:clrMapOvr>
    <a:masterClrMapping/>
  </p:clrMapOvr>
  <mc:AlternateContent xmlns:mc="http://schemas.openxmlformats.org/markup-compatibility/2006" xmlns:p14="http://schemas.microsoft.com/office/powerpoint/2010/main">
    <mc:Choice Requires="p14">
      <p:transition spd="slow" p14:dur="2000" advTm="30686"/>
    </mc:Choice>
    <mc:Fallback xmlns="">
      <p:transition spd="slow" advTm="30686"/>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3" name="Group 3"/>
          <p:cNvGrpSpPr/>
          <p:nvPr/>
        </p:nvGrpSpPr>
        <p:grpSpPr>
          <a:xfrm>
            <a:off x="1524" y="20784"/>
            <a:ext cx="12188952" cy="1445993"/>
            <a:chOff x="0" y="0"/>
            <a:chExt cx="24377904" cy="3810000"/>
          </a:xfrm>
        </p:grpSpPr>
        <p:sp>
          <p:nvSpPr>
            <p:cNvPr id="4" name="Freeform 4"/>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F497D"/>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5" name="TextBox 5"/>
          <p:cNvSpPr txBox="1"/>
          <p:nvPr/>
        </p:nvSpPr>
        <p:spPr>
          <a:xfrm>
            <a:off x="917327" y="489556"/>
            <a:ext cx="2047546" cy="589905"/>
          </a:xfrm>
          <a:prstGeom prst="rect">
            <a:avLst/>
          </a:prstGeom>
        </p:spPr>
        <p:txBody>
          <a:bodyPr wrap="square" lIns="0" tIns="0" rIns="0" bIns="0" rtlCol="0" anchor="t">
            <a:spAutoFit/>
          </a:bodyPr>
          <a:lstStyle/>
          <a:p>
            <a:pPr marL="0" marR="0" lvl="0" indent="0" algn="l"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GENETICS </a:t>
            </a:r>
          </a:p>
        </p:txBody>
      </p:sp>
      <p:sp>
        <p:nvSpPr>
          <p:cNvPr id="6" name="TextBox 6"/>
          <p:cNvSpPr txBox="1"/>
          <p:nvPr/>
        </p:nvSpPr>
        <p:spPr>
          <a:xfrm>
            <a:off x="527599" y="5143313"/>
            <a:ext cx="3419775" cy="970907"/>
          </a:xfrm>
          <a:prstGeom prst="rect">
            <a:avLst/>
          </a:prstGeom>
        </p:spPr>
        <p:txBody>
          <a:bodyPr wrap="square" lIns="0" tIns="0" rIns="0" bIns="0" rtlCol="0" anchor="t">
            <a:spAutoFit/>
          </a:bodyPr>
          <a:lstStyle/>
          <a:p>
            <a:pPr marL="0" marR="0" lvl="0" indent="0" algn="just" defTabSz="914400" rtl="0" eaLnBrk="1" fontAlgn="auto" latinLnBrk="0" hangingPunct="1">
              <a:lnSpc>
                <a:spcPts val="1536"/>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535E4A"/>
                </a:solidFill>
                <a:effectLst/>
                <a:uLnTx/>
                <a:uFillTx/>
                <a:latin typeface="Proxima Nova"/>
                <a:ea typeface="Proxima Nova"/>
                <a:cs typeface="Proxima Nova"/>
                <a:sym typeface="Proxima Nova"/>
              </a:rPr>
              <a:t>Boynes SG, Novy BB, Peltier C. Risk based treatment planning. Decisions in Dentistry February 2017. 3(2):53-57. </a:t>
            </a:r>
          </a:p>
        </p:txBody>
      </p:sp>
      <p:pic>
        <p:nvPicPr>
          <p:cNvPr id="7" name="Picture 7"/>
          <p:cNvPicPr>
            <a:picLocks noChangeAspect="1"/>
          </p:cNvPicPr>
          <p:nvPr/>
        </p:nvPicPr>
        <p:blipFill>
          <a:blip r:embed="rId2"/>
          <a:stretch>
            <a:fillRect/>
          </a:stretch>
        </p:blipFill>
        <p:spPr>
          <a:xfrm>
            <a:off x="917327" y="743780"/>
            <a:ext cx="10519369" cy="5988130"/>
          </a:xfrm>
          <a:prstGeom prst="rect">
            <a:avLst/>
          </a:prstGeom>
        </p:spPr>
      </p:pic>
      <p:grpSp>
        <p:nvGrpSpPr>
          <p:cNvPr id="8" name="Group 8"/>
          <p:cNvGrpSpPr/>
          <p:nvPr/>
        </p:nvGrpSpPr>
        <p:grpSpPr>
          <a:xfrm>
            <a:off x="2565222" y="2157953"/>
            <a:ext cx="1570739" cy="1111272"/>
            <a:chOff x="0" y="0"/>
            <a:chExt cx="3141479" cy="2222544"/>
          </a:xfrm>
        </p:grpSpPr>
        <p:sp>
          <p:nvSpPr>
            <p:cNvPr id="9" name="Freeform 9"/>
            <p:cNvSpPr/>
            <p:nvPr/>
          </p:nvSpPr>
          <p:spPr>
            <a:xfrm>
              <a:off x="0" y="0"/>
              <a:ext cx="3134741" cy="2221484"/>
            </a:xfrm>
            <a:custGeom>
              <a:avLst/>
              <a:gdLst/>
              <a:ahLst/>
              <a:cxnLst/>
              <a:rect l="l" t="t" r="r" b="b"/>
              <a:pathLst>
                <a:path w="3134741" h="2221484">
                  <a:moveTo>
                    <a:pt x="0" y="1110742"/>
                  </a:moveTo>
                  <a:cubicBezTo>
                    <a:pt x="0" y="491744"/>
                    <a:pt x="708406" y="0"/>
                    <a:pt x="1567434" y="0"/>
                  </a:cubicBezTo>
                  <a:cubicBezTo>
                    <a:pt x="2426462" y="0"/>
                    <a:pt x="3134741" y="491744"/>
                    <a:pt x="3134741" y="1110742"/>
                  </a:cubicBezTo>
                  <a:lnTo>
                    <a:pt x="3115691" y="1110742"/>
                  </a:lnTo>
                  <a:lnTo>
                    <a:pt x="3134741" y="1110742"/>
                  </a:lnTo>
                  <a:cubicBezTo>
                    <a:pt x="3134741" y="1729740"/>
                    <a:pt x="2426335" y="2221484"/>
                    <a:pt x="1567307" y="2221484"/>
                  </a:cubicBezTo>
                  <a:lnTo>
                    <a:pt x="1567307" y="2202434"/>
                  </a:lnTo>
                  <a:lnTo>
                    <a:pt x="1567307" y="2221484"/>
                  </a:lnTo>
                  <a:cubicBezTo>
                    <a:pt x="708406" y="2221484"/>
                    <a:pt x="0" y="1729867"/>
                    <a:pt x="0" y="1110742"/>
                  </a:cubicBezTo>
                  <a:lnTo>
                    <a:pt x="19050" y="1110742"/>
                  </a:lnTo>
                  <a:lnTo>
                    <a:pt x="38100" y="1110742"/>
                  </a:lnTo>
                  <a:lnTo>
                    <a:pt x="19050" y="1110742"/>
                  </a:lnTo>
                  <a:lnTo>
                    <a:pt x="0" y="1110742"/>
                  </a:lnTo>
                  <a:moveTo>
                    <a:pt x="38100" y="1110742"/>
                  </a:moveTo>
                  <a:cubicBezTo>
                    <a:pt x="38100" y="1121283"/>
                    <a:pt x="29591" y="1129792"/>
                    <a:pt x="19050" y="1129792"/>
                  </a:cubicBezTo>
                  <a:cubicBezTo>
                    <a:pt x="8509" y="1129792"/>
                    <a:pt x="0" y="1121283"/>
                    <a:pt x="0" y="1110742"/>
                  </a:cubicBezTo>
                  <a:cubicBezTo>
                    <a:pt x="0" y="1100201"/>
                    <a:pt x="8509" y="1091692"/>
                    <a:pt x="19050" y="1091692"/>
                  </a:cubicBezTo>
                  <a:cubicBezTo>
                    <a:pt x="29591" y="1091692"/>
                    <a:pt x="38100" y="1100201"/>
                    <a:pt x="38100" y="1110742"/>
                  </a:cubicBezTo>
                  <a:cubicBezTo>
                    <a:pt x="38100" y="1697609"/>
                    <a:pt x="716153" y="2183384"/>
                    <a:pt x="1567434" y="2183384"/>
                  </a:cubicBezTo>
                  <a:cubicBezTo>
                    <a:pt x="2418715" y="2183384"/>
                    <a:pt x="3096768" y="1697482"/>
                    <a:pt x="3096768" y="1110742"/>
                  </a:cubicBezTo>
                  <a:cubicBezTo>
                    <a:pt x="3096768" y="524002"/>
                    <a:pt x="2418588" y="38100"/>
                    <a:pt x="1567434" y="38100"/>
                  </a:cubicBezTo>
                  <a:lnTo>
                    <a:pt x="1567434" y="19050"/>
                  </a:lnTo>
                  <a:lnTo>
                    <a:pt x="1567434" y="38100"/>
                  </a:lnTo>
                  <a:cubicBezTo>
                    <a:pt x="716153" y="38100"/>
                    <a:pt x="38100" y="524002"/>
                    <a:pt x="38100" y="1110742"/>
                  </a:cubicBezTo>
                  <a:close/>
                </a:path>
              </a:pathLst>
            </a:custGeom>
            <a:solidFill>
              <a:srgbClr val="ED7D31"/>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TextBox 10"/>
          <p:cNvSpPr txBox="1"/>
          <p:nvPr/>
        </p:nvSpPr>
        <p:spPr>
          <a:xfrm>
            <a:off x="2479354" y="2463232"/>
            <a:ext cx="1739106" cy="644728"/>
          </a:xfrm>
          <a:prstGeom prst="rect">
            <a:avLst/>
          </a:prstGeom>
        </p:spPr>
        <p:txBody>
          <a:bodyPr lIns="0" tIns="0" rIns="0" bIns="0" rtlCol="0" anchor="t">
            <a:spAutoFit/>
          </a:bodyPr>
          <a:lstStyle/>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Genetic </a:t>
            </a:r>
          </a:p>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Predisposition </a:t>
            </a:r>
          </a:p>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30%</a:t>
            </a:r>
          </a:p>
        </p:txBody>
      </p:sp>
      <p:sp>
        <p:nvSpPr>
          <p:cNvPr id="11" name="TextBox 11"/>
          <p:cNvSpPr txBox="1"/>
          <p:nvPr/>
        </p:nvSpPr>
        <p:spPr>
          <a:xfrm>
            <a:off x="7152300" y="2020206"/>
            <a:ext cx="2972661" cy="426720"/>
          </a:xfrm>
          <a:prstGeom prst="rect">
            <a:avLst/>
          </a:prstGeom>
        </p:spPr>
        <p:txBody>
          <a:bodyPr lIns="0" tIns="0" rIns="0" bIns="0" rtlCol="0" anchor="t">
            <a:spAutoFit/>
          </a:bodyPr>
          <a:lstStyle/>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ED7D31"/>
                </a:solidFill>
                <a:effectLst/>
                <a:uLnTx/>
                <a:uFillTx/>
                <a:latin typeface="Gill Sans Light"/>
                <a:ea typeface="Gill Sans Light"/>
                <a:cs typeface="Gill Sans Light"/>
                <a:sym typeface="Gill Sans Light"/>
              </a:rPr>
              <a:t>Social Circumstances</a:t>
            </a:r>
          </a:p>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ED7D31"/>
                </a:solidFill>
                <a:effectLst/>
                <a:uLnTx/>
                <a:uFillTx/>
                <a:latin typeface="Gill Sans Light"/>
                <a:ea typeface="Gill Sans Light"/>
                <a:cs typeface="Gill Sans Light"/>
                <a:sym typeface="Gill Sans Light"/>
              </a:rPr>
              <a:t>15%</a:t>
            </a:r>
          </a:p>
        </p:txBody>
      </p:sp>
      <p:sp>
        <p:nvSpPr>
          <p:cNvPr id="12" name="TextBox 12"/>
          <p:cNvSpPr txBox="1"/>
          <p:nvPr/>
        </p:nvSpPr>
        <p:spPr>
          <a:xfrm>
            <a:off x="7354595" y="2623861"/>
            <a:ext cx="2972661" cy="426720"/>
          </a:xfrm>
          <a:prstGeom prst="rect">
            <a:avLst/>
          </a:prstGeom>
        </p:spPr>
        <p:txBody>
          <a:bodyPr lIns="0" tIns="0" rIns="0" bIns="0" rtlCol="0" anchor="t">
            <a:spAutoFit/>
          </a:bodyPr>
          <a:lstStyle/>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Environmental </a:t>
            </a:r>
          </a:p>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Exposure 5%</a:t>
            </a:r>
          </a:p>
        </p:txBody>
      </p:sp>
      <p:sp>
        <p:nvSpPr>
          <p:cNvPr id="13" name="TextBox 13"/>
          <p:cNvSpPr txBox="1"/>
          <p:nvPr/>
        </p:nvSpPr>
        <p:spPr>
          <a:xfrm>
            <a:off x="6690615" y="5535516"/>
            <a:ext cx="2972661" cy="426720"/>
          </a:xfrm>
          <a:prstGeom prst="rect">
            <a:avLst/>
          </a:prstGeom>
        </p:spPr>
        <p:txBody>
          <a:bodyPr lIns="0" tIns="0" rIns="0" bIns="0" rtlCol="0" anchor="t">
            <a:spAutoFit/>
          </a:bodyPr>
          <a:lstStyle/>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Behavioral </a:t>
            </a:r>
          </a:p>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Patterns 40%</a:t>
            </a:r>
          </a:p>
        </p:txBody>
      </p:sp>
      <p:sp>
        <p:nvSpPr>
          <p:cNvPr id="14" name="TextBox 14"/>
          <p:cNvSpPr txBox="1"/>
          <p:nvPr/>
        </p:nvSpPr>
        <p:spPr>
          <a:xfrm>
            <a:off x="8264980" y="4032653"/>
            <a:ext cx="1598361" cy="426720"/>
          </a:xfrm>
          <a:prstGeom prst="rect">
            <a:avLst/>
          </a:prstGeom>
        </p:spPr>
        <p:txBody>
          <a:bodyPr lIns="0" tIns="0" rIns="0" bIns="0" rtlCol="0" anchor="t">
            <a:spAutoFit/>
          </a:bodyPr>
          <a:lstStyle/>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Health</a:t>
            </a:r>
          </a:p>
          <a:p>
            <a:pPr marL="0" marR="0" lvl="0" indent="0" algn="ctr" defTabSz="914400" rtl="0" eaLnBrk="1" fontAlgn="auto" latinLnBrk="0" hangingPunct="1">
              <a:lnSpc>
                <a:spcPts val="168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8F9FF">
                    <a:lumMod val="25000"/>
                  </a:srgbClr>
                </a:solidFill>
                <a:effectLst/>
                <a:uLnTx/>
                <a:uFillTx/>
                <a:latin typeface="Gill Sans Light"/>
                <a:ea typeface="Gill Sans Light"/>
                <a:cs typeface="Gill Sans Light"/>
                <a:sym typeface="Gill Sans Light"/>
              </a:rPr>
              <a:t>Care 10%</a:t>
            </a:r>
          </a:p>
        </p:txBody>
      </p:sp>
      <p:grpSp>
        <p:nvGrpSpPr>
          <p:cNvPr id="15" name="Group 15"/>
          <p:cNvGrpSpPr/>
          <p:nvPr/>
        </p:nvGrpSpPr>
        <p:grpSpPr>
          <a:xfrm>
            <a:off x="8389339" y="3857285"/>
            <a:ext cx="1277268" cy="909073"/>
            <a:chOff x="0" y="0"/>
            <a:chExt cx="2554536" cy="1818146"/>
          </a:xfrm>
        </p:grpSpPr>
        <p:sp>
          <p:nvSpPr>
            <p:cNvPr id="16" name="Freeform 16"/>
            <p:cNvSpPr/>
            <p:nvPr/>
          </p:nvSpPr>
          <p:spPr>
            <a:xfrm>
              <a:off x="0" y="0"/>
              <a:ext cx="2547874" cy="1817116"/>
            </a:xfrm>
            <a:custGeom>
              <a:avLst/>
              <a:gdLst/>
              <a:ahLst/>
              <a:cxnLst/>
              <a:rect l="l" t="t" r="r" b="b"/>
              <a:pathLst>
                <a:path w="2547874" h="1817116">
                  <a:moveTo>
                    <a:pt x="0" y="908558"/>
                  </a:moveTo>
                  <a:cubicBezTo>
                    <a:pt x="0" y="401320"/>
                    <a:pt x="576834" y="0"/>
                    <a:pt x="1273937" y="0"/>
                  </a:cubicBezTo>
                  <a:cubicBezTo>
                    <a:pt x="1971040" y="0"/>
                    <a:pt x="2547874" y="401320"/>
                    <a:pt x="2547874" y="908558"/>
                  </a:cubicBezTo>
                  <a:lnTo>
                    <a:pt x="2528824" y="908558"/>
                  </a:lnTo>
                  <a:lnTo>
                    <a:pt x="2547874" y="908558"/>
                  </a:lnTo>
                  <a:cubicBezTo>
                    <a:pt x="2547874" y="1415923"/>
                    <a:pt x="1971040" y="1817116"/>
                    <a:pt x="1273937" y="1817116"/>
                  </a:cubicBezTo>
                  <a:lnTo>
                    <a:pt x="1273937" y="1798066"/>
                  </a:lnTo>
                  <a:lnTo>
                    <a:pt x="1273937" y="1817116"/>
                  </a:lnTo>
                  <a:cubicBezTo>
                    <a:pt x="576834" y="1817116"/>
                    <a:pt x="0" y="1415923"/>
                    <a:pt x="0" y="908558"/>
                  </a:cubicBezTo>
                  <a:lnTo>
                    <a:pt x="19050" y="908558"/>
                  </a:lnTo>
                  <a:lnTo>
                    <a:pt x="38100" y="908558"/>
                  </a:lnTo>
                  <a:lnTo>
                    <a:pt x="19050" y="908558"/>
                  </a:lnTo>
                  <a:lnTo>
                    <a:pt x="0" y="908558"/>
                  </a:lnTo>
                  <a:moveTo>
                    <a:pt x="38100" y="908558"/>
                  </a:moveTo>
                  <a:cubicBezTo>
                    <a:pt x="38100" y="919099"/>
                    <a:pt x="29591" y="927608"/>
                    <a:pt x="19050" y="927608"/>
                  </a:cubicBezTo>
                  <a:cubicBezTo>
                    <a:pt x="8509" y="927608"/>
                    <a:pt x="0" y="919099"/>
                    <a:pt x="0" y="908558"/>
                  </a:cubicBezTo>
                  <a:cubicBezTo>
                    <a:pt x="0" y="898017"/>
                    <a:pt x="8509" y="889508"/>
                    <a:pt x="19050" y="889508"/>
                  </a:cubicBezTo>
                  <a:cubicBezTo>
                    <a:pt x="29591" y="889508"/>
                    <a:pt x="38100" y="898017"/>
                    <a:pt x="38100" y="908558"/>
                  </a:cubicBezTo>
                  <a:cubicBezTo>
                    <a:pt x="38100" y="1383792"/>
                    <a:pt x="584835" y="1779016"/>
                    <a:pt x="1273937" y="1779016"/>
                  </a:cubicBezTo>
                  <a:cubicBezTo>
                    <a:pt x="1963039" y="1779016"/>
                    <a:pt x="2509774" y="1383792"/>
                    <a:pt x="2509774" y="908558"/>
                  </a:cubicBezTo>
                  <a:cubicBezTo>
                    <a:pt x="2509774" y="433324"/>
                    <a:pt x="1962912" y="38100"/>
                    <a:pt x="1273937" y="38100"/>
                  </a:cubicBezTo>
                  <a:lnTo>
                    <a:pt x="1273937" y="19050"/>
                  </a:lnTo>
                  <a:lnTo>
                    <a:pt x="1273937" y="38100"/>
                  </a:lnTo>
                  <a:cubicBezTo>
                    <a:pt x="584835" y="38100"/>
                    <a:pt x="38100" y="433324"/>
                    <a:pt x="38100" y="908558"/>
                  </a:cubicBezTo>
                  <a:close/>
                </a:path>
              </a:pathLst>
            </a:custGeom>
            <a:solidFill>
              <a:srgbClr val="ED7D31"/>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pic>
        <p:nvPicPr>
          <p:cNvPr id="18" name="Picture 17">
            <a:extLst>
              <a:ext uri="{FF2B5EF4-FFF2-40B4-BE49-F238E27FC236}">
                <a16:creationId xmlns:a16="http://schemas.microsoft.com/office/drawing/2014/main" id="{CB18BF5B-28D2-503E-0088-2B56DD144B62}"/>
              </a:ext>
            </a:extLst>
          </p:cNvPr>
          <p:cNvPicPr>
            <a:picLocks noChangeAspect="1"/>
          </p:cNvPicPr>
          <p:nvPr/>
        </p:nvPicPr>
        <p:blipFill>
          <a:blip r:embed="rId3"/>
          <a:stretch>
            <a:fillRect/>
          </a:stretch>
        </p:blipFill>
        <p:spPr>
          <a:xfrm>
            <a:off x="0" y="6401822"/>
            <a:ext cx="12192000" cy="457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718"/>
    </mc:Choice>
    <mc:Fallback xmlns="">
      <p:transition spd="slow" advTm="30718"/>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14" name="TextBox 14"/>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1786368" y="0"/>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TextBox 16"/>
          <p:cNvSpPr txBox="1"/>
          <p:nvPr/>
        </p:nvSpPr>
        <p:spPr>
          <a:xfrm>
            <a:off x="2271198" y="2740658"/>
            <a:ext cx="1009975"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Saliva </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63%</a:t>
            </a:r>
          </a:p>
        </p:txBody>
      </p:sp>
      <p:sp>
        <p:nvSpPr>
          <p:cNvPr id="17" name="TextBox 17"/>
          <p:cNvSpPr txBox="1"/>
          <p:nvPr/>
        </p:nvSpPr>
        <p:spPr>
          <a:xfrm>
            <a:off x="3826963" y="2108588"/>
            <a:ext cx="782382"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Diet</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55%</a:t>
            </a:r>
          </a:p>
        </p:txBody>
      </p:sp>
      <p:sp>
        <p:nvSpPr>
          <p:cNvPr id="18" name="TextBox 18"/>
          <p:cNvSpPr txBox="1"/>
          <p:nvPr/>
        </p:nvSpPr>
        <p:spPr>
          <a:xfrm>
            <a:off x="5098113" y="1975240"/>
            <a:ext cx="1084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Biofilm</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46-51%</a:t>
            </a:r>
          </a:p>
        </p:txBody>
      </p:sp>
      <p:sp>
        <p:nvSpPr>
          <p:cNvPr id="19" name="TextBox 19"/>
          <p:cNvSpPr txBox="1"/>
          <p:nvPr/>
        </p:nvSpPr>
        <p:spPr>
          <a:xfrm>
            <a:off x="6392626" y="2253368"/>
            <a:ext cx="12750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Genetics</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9%</a:t>
            </a:r>
          </a:p>
        </p:txBody>
      </p:sp>
      <p:sp>
        <p:nvSpPr>
          <p:cNvPr id="20" name="TextBox 20"/>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grpSp>
        <p:nvGrpSpPr>
          <p:cNvPr id="21" name="Group 21"/>
          <p:cNvGrpSpPr/>
          <p:nvPr/>
        </p:nvGrpSpPr>
        <p:grpSpPr>
          <a:xfrm>
            <a:off x="7724158" y="2058749"/>
            <a:ext cx="1561213" cy="1270363"/>
            <a:chOff x="0" y="0"/>
            <a:chExt cx="3122426" cy="2540726"/>
          </a:xfrm>
        </p:grpSpPr>
        <p:sp>
          <p:nvSpPr>
            <p:cNvPr id="22" name="Freeform 22"/>
            <p:cNvSpPr/>
            <p:nvPr/>
          </p:nvSpPr>
          <p:spPr>
            <a:xfrm>
              <a:off x="0" y="0"/>
              <a:ext cx="3122422" cy="2540762"/>
            </a:xfrm>
            <a:custGeom>
              <a:avLst/>
              <a:gdLst/>
              <a:ahLst/>
              <a:cxnLst/>
              <a:rect l="l" t="t" r="r" b="b"/>
              <a:pathLst>
                <a:path w="3122422" h="2540762">
                  <a:moveTo>
                    <a:pt x="0" y="1270381"/>
                  </a:moveTo>
                  <a:cubicBezTo>
                    <a:pt x="0" y="554101"/>
                    <a:pt x="715264" y="0"/>
                    <a:pt x="1561211" y="0"/>
                  </a:cubicBezTo>
                  <a:cubicBezTo>
                    <a:pt x="2407158" y="0"/>
                    <a:pt x="3122422" y="554101"/>
                    <a:pt x="3122422" y="1270381"/>
                  </a:cubicBezTo>
                  <a:lnTo>
                    <a:pt x="3046222" y="1270381"/>
                  </a:lnTo>
                  <a:lnTo>
                    <a:pt x="3122422" y="1270381"/>
                  </a:lnTo>
                  <a:cubicBezTo>
                    <a:pt x="3122422" y="1986661"/>
                    <a:pt x="2407158" y="2540762"/>
                    <a:pt x="1561211" y="2540762"/>
                  </a:cubicBezTo>
                  <a:lnTo>
                    <a:pt x="1561211" y="2464562"/>
                  </a:lnTo>
                  <a:lnTo>
                    <a:pt x="1561211" y="2540762"/>
                  </a:lnTo>
                  <a:cubicBezTo>
                    <a:pt x="715264" y="2540762"/>
                    <a:pt x="0" y="1986661"/>
                    <a:pt x="0" y="1270381"/>
                  </a:cubicBezTo>
                  <a:lnTo>
                    <a:pt x="76200" y="1270381"/>
                  </a:lnTo>
                  <a:lnTo>
                    <a:pt x="152400" y="1270381"/>
                  </a:lnTo>
                  <a:lnTo>
                    <a:pt x="76200" y="1270381"/>
                  </a:lnTo>
                  <a:lnTo>
                    <a:pt x="0" y="1270381"/>
                  </a:lnTo>
                  <a:moveTo>
                    <a:pt x="152400" y="1270381"/>
                  </a:moveTo>
                  <a:cubicBezTo>
                    <a:pt x="152400" y="1312418"/>
                    <a:pt x="118237" y="1346581"/>
                    <a:pt x="76200" y="1346581"/>
                  </a:cubicBezTo>
                  <a:cubicBezTo>
                    <a:pt x="34163" y="1346581"/>
                    <a:pt x="0" y="1312418"/>
                    <a:pt x="0" y="1270381"/>
                  </a:cubicBezTo>
                  <a:cubicBezTo>
                    <a:pt x="0" y="1228344"/>
                    <a:pt x="34163" y="1194181"/>
                    <a:pt x="76200" y="1194181"/>
                  </a:cubicBezTo>
                  <a:cubicBezTo>
                    <a:pt x="118237" y="1194181"/>
                    <a:pt x="152400" y="1228344"/>
                    <a:pt x="152400" y="1270381"/>
                  </a:cubicBezTo>
                  <a:cubicBezTo>
                    <a:pt x="152400" y="1873123"/>
                    <a:pt x="766826" y="2388362"/>
                    <a:pt x="1561211" y="2388362"/>
                  </a:cubicBezTo>
                  <a:cubicBezTo>
                    <a:pt x="2355596" y="2388362"/>
                    <a:pt x="2970022" y="1873123"/>
                    <a:pt x="2970022" y="1270381"/>
                  </a:cubicBezTo>
                  <a:cubicBezTo>
                    <a:pt x="2970022" y="667639"/>
                    <a:pt x="2355596" y="152400"/>
                    <a:pt x="1561211" y="152400"/>
                  </a:cubicBezTo>
                  <a:lnTo>
                    <a:pt x="1561211" y="76200"/>
                  </a:lnTo>
                  <a:lnTo>
                    <a:pt x="1561211" y="152400"/>
                  </a:lnTo>
                  <a:cubicBezTo>
                    <a:pt x="766826" y="152400"/>
                    <a:pt x="152400" y="667639"/>
                    <a:pt x="152400" y="1270381"/>
                  </a:cubicBezTo>
                  <a:close/>
                </a:path>
              </a:pathLst>
            </a:custGeom>
            <a:solidFill>
              <a:srgbClr val="FF0000"/>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11003"/>
    </mc:Choice>
    <mc:Fallback xmlns="">
      <p:transition spd="slow" advTm="11003"/>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TextBox 14"/>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1786368" y="0"/>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
        <p:nvSpPr>
          <p:cNvPr id="16" name="TextBox 16"/>
          <p:cNvSpPr txBox="1"/>
          <p:nvPr/>
        </p:nvSpPr>
        <p:spPr>
          <a:xfrm>
            <a:off x="2271198" y="2740658"/>
            <a:ext cx="1009975"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Saliva </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63%</a:t>
            </a:r>
          </a:p>
        </p:txBody>
      </p:sp>
      <p:sp>
        <p:nvSpPr>
          <p:cNvPr id="17" name="TextBox 17"/>
          <p:cNvSpPr txBox="1"/>
          <p:nvPr/>
        </p:nvSpPr>
        <p:spPr>
          <a:xfrm>
            <a:off x="3826963" y="2108588"/>
            <a:ext cx="782382"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Diet</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55%</a:t>
            </a:r>
          </a:p>
        </p:txBody>
      </p:sp>
      <p:sp>
        <p:nvSpPr>
          <p:cNvPr id="18" name="TextBox 18"/>
          <p:cNvSpPr txBox="1"/>
          <p:nvPr/>
        </p:nvSpPr>
        <p:spPr>
          <a:xfrm>
            <a:off x="5098113" y="1975240"/>
            <a:ext cx="1084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Biofilm</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46-51%</a:t>
            </a:r>
          </a:p>
        </p:txBody>
      </p:sp>
      <p:sp>
        <p:nvSpPr>
          <p:cNvPr id="19" name="TextBox 19"/>
          <p:cNvSpPr txBox="1"/>
          <p:nvPr/>
        </p:nvSpPr>
        <p:spPr>
          <a:xfrm>
            <a:off x="6392626" y="2253368"/>
            <a:ext cx="12750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Genetics</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9%</a:t>
            </a:r>
          </a:p>
        </p:txBody>
      </p:sp>
      <p:sp>
        <p:nvSpPr>
          <p:cNvPr id="20" name="TextBox 20"/>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21" name="Freeform 21"/>
          <p:cNvSpPr/>
          <p:nvPr/>
        </p:nvSpPr>
        <p:spPr>
          <a:xfrm>
            <a:off x="953561" y="1894205"/>
            <a:ext cx="10284843" cy="1793769"/>
          </a:xfrm>
          <a:custGeom>
            <a:avLst/>
            <a:gdLst/>
            <a:ahLst/>
            <a:cxnLst/>
            <a:rect l="l" t="t" r="r" b="b"/>
            <a:pathLst>
              <a:path w="15427264" h="2690653">
                <a:moveTo>
                  <a:pt x="0" y="0"/>
                </a:moveTo>
                <a:lnTo>
                  <a:pt x="15427264" y="0"/>
                </a:lnTo>
                <a:lnTo>
                  <a:pt x="15427264" y="2690653"/>
                </a:lnTo>
                <a:lnTo>
                  <a:pt x="0" y="2690653"/>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40084"/>
    </mc:Choice>
    <mc:Fallback xmlns="">
      <p:transition spd="slow" advTm="40084"/>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7"/>
          <p:cNvSpPr txBox="1">
            <a:spLocks noGrp="1"/>
          </p:cNvSpPr>
          <p:nvPr>
            <p:ph type="body" idx="1"/>
          </p:nvPr>
        </p:nvSpPr>
        <p:spPr>
          <a:xfrm>
            <a:off x="357909" y="2141675"/>
            <a:ext cx="10515600" cy="4351200"/>
          </a:xfrm>
          <a:prstGeom prst="rect">
            <a:avLst/>
          </a:prstGeom>
          <a:noFill/>
          <a:ln>
            <a:noFill/>
          </a:ln>
        </p:spPr>
        <p:txBody>
          <a:bodyPr spcFirstLastPara="1" wrap="square" lIns="91425" tIns="45700" rIns="91425" bIns="45700" anchor="t" anchorCtr="0">
            <a:noAutofit/>
          </a:bodyPr>
          <a:lstStyle/>
          <a:p>
            <a:pPr marL="571500" lvl="0" indent="-571500" algn="l" rtl="0">
              <a:lnSpc>
                <a:spcPct val="90000"/>
              </a:lnSpc>
              <a:spcBef>
                <a:spcPts val="0"/>
              </a:spcBef>
              <a:spcAft>
                <a:spcPts val="0"/>
              </a:spcAft>
              <a:buClr>
                <a:srgbClr val="003B81"/>
              </a:buClr>
              <a:buSzPts val="3200"/>
              <a:buFont typeface="Proxima Nova"/>
              <a:buChar char="•"/>
            </a:pPr>
            <a:r>
              <a:rPr lang="en-US" sz="3200" dirty="0">
                <a:solidFill>
                  <a:srgbClr val="003B81"/>
                </a:solidFill>
                <a:latin typeface="Proxima Nova"/>
                <a:ea typeface="Proxima Nova"/>
                <a:cs typeface="Proxima Nova"/>
                <a:sym typeface="Proxima Nova"/>
              </a:rPr>
              <a:t>Focus on the </a:t>
            </a:r>
            <a:r>
              <a:rPr lang="en-US" sz="3200" b="1" dirty="0">
                <a:solidFill>
                  <a:srgbClr val="003B81"/>
                </a:solidFill>
                <a:latin typeface="Proxima Nova"/>
                <a:ea typeface="Proxima Nova"/>
                <a:cs typeface="Proxima Nova"/>
                <a:sym typeface="Proxima Nova"/>
              </a:rPr>
              <a:t>cause</a:t>
            </a:r>
            <a:r>
              <a:rPr lang="en-US" sz="3200" dirty="0">
                <a:solidFill>
                  <a:srgbClr val="003B81"/>
                </a:solidFill>
                <a:latin typeface="Proxima Nova"/>
                <a:ea typeface="Proxima Nova"/>
                <a:cs typeface="Proxima Nova"/>
                <a:sym typeface="Proxima Nova"/>
              </a:rPr>
              <a:t>. </a:t>
            </a:r>
            <a:r>
              <a:rPr lang="en-US" sz="3200" b="1" dirty="0">
                <a:solidFill>
                  <a:srgbClr val="003B81"/>
                </a:solidFill>
                <a:latin typeface="Proxima Nova"/>
                <a:ea typeface="Proxima Nova"/>
                <a:cs typeface="Proxima Nova"/>
                <a:sym typeface="Proxima Nova"/>
              </a:rPr>
              <a:t>WHY?</a:t>
            </a:r>
            <a:endParaRPr b="1" dirty="0">
              <a:solidFill>
                <a:srgbClr val="003B81"/>
              </a:solidFill>
              <a:latin typeface="Proxima Nova"/>
              <a:ea typeface="Proxima Nova"/>
              <a:cs typeface="Proxima Nova"/>
              <a:sym typeface="Proxima Nova"/>
            </a:endParaRPr>
          </a:p>
          <a:p>
            <a:pPr marL="571500" lvl="0" indent="-571500" algn="l" rtl="0">
              <a:lnSpc>
                <a:spcPct val="90000"/>
              </a:lnSpc>
              <a:spcBef>
                <a:spcPts val="1000"/>
              </a:spcBef>
              <a:spcAft>
                <a:spcPts val="0"/>
              </a:spcAft>
              <a:buClr>
                <a:srgbClr val="003B81"/>
              </a:buClr>
              <a:buSzPts val="3200"/>
              <a:buFont typeface="Proxima Nova"/>
              <a:buChar char="•"/>
            </a:pPr>
            <a:r>
              <a:rPr lang="en-US" sz="3200" dirty="0">
                <a:solidFill>
                  <a:srgbClr val="003B81"/>
                </a:solidFill>
                <a:latin typeface="Proxima Nova"/>
                <a:ea typeface="Proxima Nova"/>
                <a:cs typeface="Proxima Nova"/>
                <a:sym typeface="Proxima Nova"/>
              </a:rPr>
              <a:t>A biofilm dysbiosis with </a:t>
            </a:r>
            <a:r>
              <a:rPr lang="en-US" sz="3200" b="1" dirty="0">
                <a:solidFill>
                  <a:srgbClr val="003B81"/>
                </a:solidFill>
                <a:latin typeface="Proxima Nova"/>
                <a:ea typeface="Proxima Nova"/>
                <a:cs typeface="Proxima Nova"/>
                <a:sym typeface="Proxima Nova"/>
              </a:rPr>
              <a:t>known risk factors.</a:t>
            </a:r>
          </a:p>
          <a:p>
            <a:pPr marL="571500" lvl="0" indent="-571500" algn="l" rtl="0">
              <a:lnSpc>
                <a:spcPct val="90000"/>
              </a:lnSpc>
              <a:spcBef>
                <a:spcPts val="1000"/>
              </a:spcBef>
              <a:spcAft>
                <a:spcPts val="0"/>
              </a:spcAft>
              <a:buClr>
                <a:srgbClr val="003B81"/>
              </a:buClr>
              <a:buSzPts val="3200"/>
              <a:buFont typeface="Proxima Nova"/>
              <a:buChar char="•"/>
            </a:pPr>
            <a:r>
              <a:rPr lang="en-US" sz="3200" dirty="0">
                <a:solidFill>
                  <a:srgbClr val="003B81"/>
                </a:solidFill>
                <a:latin typeface="Proxima Nova"/>
                <a:ea typeface="Proxima Nova"/>
                <a:cs typeface="Proxima Nova"/>
                <a:sym typeface="Proxima Nova"/>
              </a:rPr>
              <a:t>Has </a:t>
            </a:r>
            <a:r>
              <a:rPr lang="en-US" sz="3200" b="1" dirty="0">
                <a:solidFill>
                  <a:srgbClr val="003B81"/>
                </a:solidFill>
                <a:latin typeface="Proxima Nova"/>
                <a:ea typeface="Proxima Nova"/>
                <a:cs typeface="Proxima Nova"/>
                <a:sym typeface="Proxima Nova"/>
              </a:rPr>
              <a:t>systemic and genetic components</a:t>
            </a:r>
          </a:p>
          <a:p>
            <a:pPr marL="571500" lvl="0" indent="-571500" algn="l" rtl="0">
              <a:lnSpc>
                <a:spcPct val="90000"/>
              </a:lnSpc>
              <a:spcBef>
                <a:spcPts val="1000"/>
              </a:spcBef>
              <a:spcAft>
                <a:spcPts val="0"/>
              </a:spcAft>
              <a:buClr>
                <a:srgbClr val="003B81"/>
              </a:buClr>
              <a:buSzPts val="3200"/>
              <a:buFont typeface="Proxima Nova"/>
              <a:buChar char="•"/>
            </a:pPr>
            <a:r>
              <a:rPr lang="en-US" sz="3200" dirty="0">
                <a:solidFill>
                  <a:srgbClr val="003B81"/>
                </a:solidFill>
                <a:latin typeface="Proxima Nova"/>
                <a:ea typeface="Proxima Nova"/>
                <a:cs typeface="Proxima Nova"/>
                <a:sym typeface="Proxima Nova"/>
              </a:rPr>
              <a:t>Use a </a:t>
            </a:r>
            <a:r>
              <a:rPr lang="en-US" sz="3200" b="1" dirty="0">
                <a:solidFill>
                  <a:srgbClr val="003B81"/>
                </a:solidFill>
                <a:latin typeface="Proxima Nova"/>
                <a:ea typeface="Proxima Nova"/>
                <a:cs typeface="Proxima Nova"/>
                <a:sym typeface="Proxima Nova"/>
              </a:rPr>
              <a:t>validated risk assessment form</a:t>
            </a:r>
          </a:p>
          <a:p>
            <a:pPr marL="571500" lvl="0" indent="-571500" algn="l" rtl="0">
              <a:lnSpc>
                <a:spcPct val="90000"/>
              </a:lnSpc>
              <a:spcBef>
                <a:spcPts val="1000"/>
              </a:spcBef>
              <a:spcAft>
                <a:spcPts val="0"/>
              </a:spcAft>
              <a:buClr>
                <a:srgbClr val="003B81"/>
              </a:buClr>
              <a:buSzPts val="3200"/>
              <a:buFont typeface="Proxima Nova"/>
              <a:buChar char="•"/>
            </a:pPr>
            <a:r>
              <a:rPr lang="en-US" sz="3200" dirty="0">
                <a:solidFill>
                  <a:srgbClr val="003B81"/>
                </a:solidFill>
                <a:latin typeface="Proxima Nova"/>
                <a:ea typeface="Proxima Nova"/>
                <a:cs typeface="Proxima Nova"/>
                <a:sym typeface="Proxima Nova"/>
              </a:rPr>
              <a:t>Learn</a:t>
            </a:r>
            <a:r>
              <a:rPr lang="en-US" sz="3200" b="1" dirty="0">
                <a:solidFill>
                  <a:srgbClr val="003B81"/>
                </a:solidFill>
                <a:latin typeface="Proxima Nova"/>
                <a:ea typeface="Proxima Nova"/>
                <a:cs typeface="Proxima Nova"/>
                <a:sym typeface="Proxima Nova"/>
              </a:rPr>
              <a:t> pattern recognition</a:t>
            </a:r>
          </a:p>
          <a:p>
            <a:pPr marL="571500" lvl="0" indent="-571500" algn="l" rtl="0">
              <a:lnSpc>
                <a:spcPct val="90000"/>
              </a:lnSpc>
              <a:spcBef>
                <a:spcPts val="1000"/>
              </a:spcBef>
              <a:spcAft>
                <a:spcPts val="0"/>
              </a:spcAft>
              <a:buClr>
                <a:srgbClr val="003B81"/>
              </a:buClr>
              <a:buSzPts val="3200"/>
              <a:buFont typeface="Proxima Nova"/>
              <a:buChar char="•"/>
            </a:pPr>
            <a:endParaRPr lang="en-US" sz="3200" b="1" dirty="0">
              <a:solidFill>
                <a:srgbClr val="003B81"/>
              </a:solidFill>
              <a:latin typeface="Proxima Nova"/>
              <a:ea typeface="Proxima Nova"/>
              <a:cs typeface="Proxima Nova"/>
              <a:sym typeface="Proxima Nova"/>
            </a:endParaRPr>
          </a:p>
          <a:p>
            <a:pPr marL="571500" lvl="0" indent="-571500" algn="l" rtl="0">
              <a:lnSpc>
                <a:spcPct val="90000"/>
              </a:lnSpc>
              <a:spcBef>
                <a:spcPts val="1000"/>
              </a:spcBef>
              <a:spcAft>
                <a:spcPts val="0"/>
              </a:spcAft>
              <a:buClr>
                <a:srgbClr val="003B81"/>
              </a:buClr>
              <a:buSzPts val="3200"/>
              <a:buFont typeface="Proxima Nova"/>
              <a:buChar char="•"/>
            </a:pPr>
            <a:endParaRPr dirty="0">
              <a:solidFill>
                <a:srgbClr val="003B81"/>
              </a:solidFill>
              <a:latin typeface="Proxima Nova"/>
              <a:ea typeface="Proxima Nova"/>
              <a:cs typeface="Proxima Nova"/>
              <a:sym typeface="Proxima Nova"/>
            </a:endParaRPr>
          </a:p>
          <a:p>
            <a:pPr marL="228600" lvl="0" indent="-50800" algn="l" rtl="0">
              <a:lnSpc>
                <a:spcPct val="90000"/>
              </a:lnSpc>
              <a:spcBef>
                <a:spcPts val="1000"/>
              </a:spcBef>
              <a:spcAft>
                <a:spcPts val="0"/>
              </a:spcAft>
              <a:buClr>
                <a:schemeClr val="dk1"/>
              </a:buClr>
              <a:buSzPts val="2800"/>
              <a:buFont typeface="Noto Sans Symbols"/>
              <a:buNone/>
            </a:pPr>
            <a:endParaRPr dirty="0">
              <a:solidFill>
                <a:srgbClr val="003B81"/>
              </a:solidFill>
              <a:latin typeface="Proxima Nova"/>
              <a:ea typeface="Proxima Nova"/>
              <a:cs typeface="Proxima Nova"/>
              <a:sym typeface="Proxima Nova"/>
            </a:endParaRPr>
          </a:p>
        </p:txBody>
      </p:sp>
      <p:sp>
        <p:nvSpPr>
          <p:cNvPr id="389" name="Google Shape;389;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6000"/>
              <a:buFont typeface="Oswald"/>
              <a:buNone/>
            </a:pPr>
            <a:r>
              <a:rPr lang="en-US" sz="4000" dirty="0">
                <a:solidFill>
                  <a:schemeClr val="bg1">
                    <a:lumMod val="25000"/>
                  </a:schemeClr>
                </a:solidFill>
              </a:rPr>
              <a:t>Summary: Rethink Dental Caries  </a:t>
            </a:r>
            <a:endParaRPr sz="4000" dirty="0">
              <a:solidFill>
                <a:schemeClr val="bg1">
                  <a:lumMod val="25000"/>
                </a:schemeClr>
              </a:solidFill>
            </a:endParaRPr>
          </a:p>
        </p:txBody>
      </p:sp>
      <p:pic>
        <p:nvPicPr>
          <p:cNvPr id="4" name="Picture 3">
            <a:extLst>
              <a:ext uri="{FF2B5EF4-FFF2-40B4-BE49-F238E27FC236}">
                <a16:creationId xmlns:a16="http://schemas.microsoft.com/office/drawing/2014/main" id="{86AE1604-EB21-522F-6324-6DED7FED2A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35267" y="2958218"/>
            <a:ext cx="3156733" cy="398564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0939"/>
    </mc:Choice>
    <mc:Fallback xmlns="">
      <p:transition spd="slow" advTm="70939"/>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38EBB-7393-110E-C692-73CCDFB17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7D5E4-6DF1-FC4F-1E6B-37B93C02929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64A1DE2-CB8D-D838-0236-A223292C97DB}"/>
              </a:ext>
            </a:extLst>
          </p:cNvPr>
          <p:cNvSpPr>
            <a:spLocks noGrp="1"/>
          </p:cNvSpPr>
          <p:nvPr>
            <p:ph type="subTitle" idx="1"/>
          </p:nvPr>
        </p:nvSpPr>
        <p:spPr/>
        <p:txBody>
          <a:bodyPr/>
          <a:lstStyle/>
          <a:p>
            <a:endParaRPr lang="en-US"/>
          </a:p>
        </p:txBody>
      </p:sp>
      <p:sp>
        <p:nvSpPr>
          <p:cNvPr id="6" name="Rectangle 5">
            <a:extLst>
              <a:ext uri="{FF2B5EF4-FFF2-40B4-BE49-F238E27FC236}">
                <a16:creationId xmlns:a16="http://schemas.microsoft.com/office/drawing/2014/main" id="{F3BF8AD2-E9C2-CC91-86BD-E64DE3CFB2CF}"/>
              </a:ext>
            </a:extLst>
          </p:cNvPr>
          <p:cNvSpPr/>
          <p:nvPr/>
        </p:nvSpPr>
        <p:spPr>
          <a:xfrm>
            <a:off x="0" y="0"/>
            <a:ext cx="12192000" cy="6858000"/>
          </a:xfrm>
          <a:prstGeom prst="rect">
            <a:avLst/>
          </a:prstGeom>
          <a:solidFill>
            <a:srgbClr val="384F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156082">
                    <a:lumMod val="40000"/>
                    <a:lumOff val="60000"/>
                  </a:srgbClr>
                </a:solidFill>
                <a:effectLst/>
                <a:uLnTx/>
                <a:uFillTx/>
                <a:latin typeface="Montserrat Medium" panose="00000600000000000000" pitchFamily="2" charset="0"/>
                <a:ea typeface="+mn-ea"/>
                <a:cs typeface="+mn-cs"/>
              </a:rPr>
              <a:t>kimkutsch@aol.com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42119308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EAC3D-DC5F-33FE-68A0-498B73DCCAE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E580D37-C63A-E902-D8E7-E038ADE198D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249692" y="1844430"/>
            <a:ext cx="5510659" cy="5562979"/>
          </a:xfrm>
          <a:prstGeom prst="rect">
            <a:avLst/>
          </a:prstGeom>
        </p:spPr>
      </p:pic>
      <p:sp>
        <p:nvSpPr>
          <p:cNvPr id="3" name="Rectangle 2">
            <a:extLst>
              <a:ext uri="{FF2B5EF4-FFF2-40B4-BE49-F238E27FC236}">
                <a16:creationId xmlns:a16="http://schemas.microsoft.com/office/drawing/2014/main" id="{40EB62F8-FFDF-3C7C-766F-E454F4C408A2}"/>
              </a:ext>
            </a:extLst>
          </p:cNvPr>
          <p:cNvSpPr/>
          <p:nvPr/>
        </p:nvSpPr>
        <p:spPr>
          <a:xfrm>
            <a:off x="0" y="-20629"/>
            <a:ext cx="12192000" cy="1865060"/>
          </a:xfrm>
          <a:prstGeom prst="rect">
            <a:avLst/>
          </a:prstGeom>
          <a:solidFill>
            <a:srgbClr val="384F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dirty="0">
              <a:ln>
                <a:noFill/>
              </a:ln>
              <a:solidFill>
                <a:prstClr val="white"/>
              </a:solidFill>
              <a:effectLst/>
              <a:uLnTx/>
              <a:uFillTx/>
              <a:latin typeface="Montserrat" pitchFamily="2" charset="0"/>
              <a:ea typeface="+mn-ea"/>
              <a:cs typeface="+mn-cs"/>
            </a:endParaRPr>
          </a:p>
        </p:txBody>
      </p:sp>
      <p:sp>
        <p:nvSpPr>
          <p:cNvPr id="9" name="TextBox 8">
            <a:extLst>
              <a:ext uri="{FF2B5EF4-FFF2-40B4-BE49-F238E27FC236}">
                <a16:creationId xmlns:a16="http://schemas.microsoft.com/office/drawing/2014/main" id="{DC8888E1-3BBA-00EE-D61A-7DEE0F470C00}"/>
              </a:ext>
            </a:extLst>
          </p:cNvPr>
          <p:cNvSpPr txBox="1"/>
          <p:nvPr/>
        </p:nvSpPr>
        <p:spPr>
          <a:xfrm>
            <a:off x="0" y="1959506"/>
            <a:ext cx="7587668"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84F68"/>
                </a:solidFill>
                <a:effectLst/>
                <a:uLnTx/>
                <a:uFillTx/>
                <a:latin typeface="Montserrat" pitchFamily="2" charset="0"/>
                <a:ea typeface="+mn-ea"/>
                <a:cs typeface="+mn-cs"/>
              </a:rPr>
              <a:t>Enjoy 15% off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84F68"/>
                </a:solidFill>
                <a:effectLst/>
                <a:uLnTx/>
                <a:uFillTx/>
                <a:latin typeface="Montserrat" pitchFamily="2" charset="0"/>
                <a:ea typeface="+mn-ea"/>
                <a:cs typeface="+mn-cs"/>
              </a:rPr>
              <a:t>our Nano-HA Gels*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384F68"/>
                </a:solidFill>
                <a:effectLst/>
                <a:uLnTx/>
                <a:uFillTx/>
                <a:latin typeface="Montserrat" pitchFamily="2" charset="0"/>
                <a:ea typeface="+mn-ea"/>
                <a:cs typeface="+mn-cs"/>
              </a:rPr>
              <a:t>Use code </a:t>
            </a:r>
            <a:r>
              <a:rPr kumimoji="0" lang="en-US" sz="4000" b="1" i="0" u="sng" strike="noStrike" kern="1200" cap="none" spc="0" normalizeH="0" baseline="0" noProof="0" dirty="0">
                <a:ln>
                  <a:noFill/>
                </a:ln>
                <a:solidFill>
                  <a:srgbClr val="384F68"/>
                </a:solidFill>
                <a:effectLst/>
                <a:uLnTx/>
                <a:uFillTx/>
                <a:latin typeface="Montserrat" pitchFamily="2" charset="0"/>
                <a:ea typeface="+mn-ea"/>
                <a:cs typeface="+mn-cs"/>
              </a:rPr>
              <a:t>BLATCHFORD15</a:t>
            </a:r>
            <a:endParaRPr kumimoji="0" lang="en-US" sz="2400" b="0" i="0" u="none" strike="noStrike" kern="1200" cap="none" spc="0" normalizeH="0" baseline="0" noProof="0" dirty="0">
              <a:ln>
                <a:noFill/>
              </a:ln>
              <a:solidFill>
                <a:srgbClr val="384F68"/>
              </a:solidFill>
              <a:effectLst/>
              <a:uLnTx/>
              <a:uFillTx/>
              <a:latin typeface="Montserrat" pitchFamily="2" charset="0"/>
              <a:ea typeface="+mn-ea"/>
              <a:cs typeface="+mn-cs"/>
            </a:endParaRPr>
          </a:p>
        </p:txBody>
      </p:sp>
      <p:sp>
        <p:nvSpPr>
          <p:cNvPr id="15" name="TextBox 14">
            <a:extLst>
              <a:ext uri="{FF2B5EF4-FFF2-40B4-BE49-F238E27FC236}">
                <a16:creationId xmlns:a16="http://schemas.microsoft.com/office/drawing/2014/main" id="{010E73E9-4958-EF93-06AA-5B40B128F5CB}"/>
              </a:ext>
            </a:extLst>
          </p:cNvPr>
          <p:cNvSpPr txBox="1"/>
          <p:nvPr/>
        </p:nvSpPr>
        <p:spPr>
          <a:xfrm>
            <a:off x="4827820" y="6306987"/>
            <a:ext cx="221869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93C51"/>
                </a:solidFill>
                <a:effectLst/>
                <a:uLnTx/>
                <a:uFillTx/>
                <a:latin typeface="Montserrat" pitchFamily="2" charset="0"/>
                <a:ea typeface="+mn-ea"/>
                <a:cs typeface="+mn-cs"/>
              </a:rPr>
              <a:t>carifreepro.com</a:t>
            </a:r>
            <a:endParaRPr kumimoji="0" lang="en-US" sz="2000" b="0" i="0" u="none" strike="noStrike" kern="1200" cap="none" spc="0" normalizeH="0" baseline="0" noProof="0" dirty="0">
              <a:ln>
                <a:noFill/>
              </a:ln>
              <a:solidFill>
                <a:prstClr val="black"/>
              </a:solidFill>
              <a:effectLst/>
              <a:uLnTx/>
              <a:uFillTx/>
              <a:latin typeface="Montserrat" pitchFamily="2" charset="0"/>
              <a:ea typeface="+mn-ea"/>
              <a:cs typeface="+mn-cs"/>
            </a:endParaRPr>
          </a:p>
        </p:txBody>
      </p:sp>
      <p:sp>
        <p:nvSpPr>
          <p:cNvPr id="8" name="TextBox 7">
            <a:extLst>
              <a:ext uri="{FF2B5EF4-FFF2-40B4-BE49-F238E27FC236}">
                <a16:creationId xmlns:a16="http://schemas.microsoft.com/office/drawing/2014/main" id="{5F6AE525-AEB1-81D7-C12A-9AD7FE11E4DE}"/>
              </a:ext>
            </a:extLst>
          </p:cNvPr>
          <p:cNvSpPr txBox="1"/>
          <p:nvPr/>
        </p:nvSpPr>
        <p:spPr>
          <a:xfrm>
            <a:off x="40649" y="4794630"/>
            <a:ext cx="4901661"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84F68"/>
                </a:solidFill>
                <a:effectLst/>
                <a:uLnTx/>
                <a:uFillTx/>
                <a:latin typeface="Montserrat" pitchFamily="2" charset="0"/>
                <a:ea typeface="+mn-ea"/>
                <a:cs typeface="+mn-cs"/>
              </a:rPr>
              <a:t>Not ready to 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93C51"/>
                </a:solidFill>
                <a:effectLst/>
                <a:uLnTx/>
                <a:uFillTx/>
                <a:latin typeface="Montserrat" pitchFamily="2" charset="0"/>
                <a:ea typeface="+mn-ea"/>
                <a:cs typeface="+mn-cs"/>
              </a:rPr>
              <a:t>Scan for FREE samples</a:t>
            </a:r>
          </a:p>
        </p:txBody>
      </p:sp>
      <p:pic>
        <p:nvPicPr>
          <p:cNvPr id="11" name="Picture 10" descr="A black and white logo&#10;&#10;AI-generated content may be incorrect.">
            <a:extLst>
              <a:ext uri="{FF2B5EF4-FFF2-40B4-BE49-F238E27FC236}">
                <a16:creationId xmlns:a16="http://schemas.microsoft.com/office/drawing/2014/main" id="{550CA7FD-D64E-8DD2-5E7A-42C598FE33C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25167" y="280722"/>
            <a:ext cx="6341665" cy="1262357"/>
          </a:xfrm>
          <a:prstGeom prst="rect">
            <a:avLst/>
          </a:prstGeom>
        </p:spPr>
      </p:pic>
      <p:sp>
        <p:nvSpPr>
          <p:cNvPr id="13" name="TextBox 12">
            <a:extLst>
              <a:ext uri="{FF2B5EF4-FFF2-40B4-BE49-F238E27FC236}">
                <a16:creationId xmlns:a16="http://schemas.microsoft.com/office/drawing/2014/main" id="{9FBEC265-42D8-E023-F416-4917E86B8E04}"/>
              </a:ext>
            </a:extLst>
          </p:cNvPr>
          <p:cNvSpPr txBox="1"/>
          <p:nvPr/>
        </p:nvSpPr>
        <p:spPr>
          <a:xfrm>
            <a:off x="-567810" y="6309240"/>
            <a:ext cx="611857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3C51"/>
                </a:solidFill>
                <a:effectLst/>
                <a:uLnTx/>
                <a:uFillTx/>
                <a:latin typeface="Montserrat" pitchFamily="2" charset="0"/>
                <a:ea typeface="+mn-ea"/>
                <a:cs typeface="+mn-cs"/>
              </a:rPr>
              <a:t>*One time use. Cannot be combined with other discounts.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3C51"/>
                </a:solidFill>
                <a:effectLst/>
                <a:uLnTx/>
                <a:uFillTx/>
                <a:latin typeface="Montserrat" pitchFamily="2" charset="0"/>
                <a:ea typeface="+mn-ea"/>
                <a:cs typeface="+mn-cs"/>
              </a:rPr>
              <a:t>Valid until 10.6.26</a:t>
            </a:r>
          </a:p>
        </p:txBody>
      </p:sp>
      <p:pic>
        <p:nvPicPr>
          <p:cNvPr id="18" name="Picture 17">
            <a:extLst>
              <a:ext uri="{FF2B5EF4-FFF2-40B4-BE49-F238E27FC236}">
                <a16:creationId xmlns:a16="http://schemas.microsoft.com/office/drawing/2014/main" id="{560CB5CE-8427-EE68-921D-8BD28D0E51B0}"/>
              </a:ext>
            </a:extLst>
          </p:cNvPr>
          <p:cNvPicPr>
            <a:picLocks noChangeAspect="1"/>
          </p:cNvPicPr>
          <p:nvPr/>
        </p:nvPicPr>
        <p:blipFill>
          <a:blip r:embed="rId5">
            <a:duotone>
              <a:prstClr val="black"/>
              <a:schemeClr val="accent6">
                <a:tint val="45000"/>
                <a:satMod val="400000"/>
              </a:schemeClr>
            </a:duotone>
            <a:alphaModFix amt="70000"/>
            <a:extLst>
              <a:ext uri="{BEBA8EAE-BF5A-486C-A8C5-ECC9F3942E4B}">
                <a14:imgProps xmlns:a14="http://schemas.microsoft.com/office/drawing/2010/main">
                  <a14:imgLayer r:embed="rId6">
                    <a14:imgEffect>
                      <a14:colorTemperature colorTemp="4700"/>
                    </a14:imgEffect>
                    <a14:imgEffect>
                      <a14:brightnessContrast bright="-20000"/>
                    </a14:imgEffect>
                  </a14:imgLayer>
                </a14:imgProps>
              </a:ext>
              <a:ext uri="{28A0092B-C50C-407E-A947-70E740481C1C}">
                <a14:useLocalDpi xmlns:a14="http://schemas.microsoft.com/office/drawing/2010/main"/>
              </a:ext>
            </a:extLst>
          </a:blip>
          <a:srcRect/>
          <a:stretch/>
        </p:blipFill>
        <p:spPr>
          <a:xfrm>
            <a:off x="4199905" y="3429000"/>
            <a:ext cx="3474524" cy="3474524"/>
          </a:xfrm>
          <a:prstGeom prst="rect">
            <a:avLst/>
          </a:prstGeom>
        </p:spPr>
      </p:pic>
      <p:sp>
        <p:nvSpPr>
          <p:cNvPr id="4" name="Oval 3">
            <a:extLst>
              <a:ext uri="{FF2B5EF4-FFF2-40B4-BE49-F238E27FC236}">
                <a16:creationId xmlns:a16="http://schemas.microsoft.com/office/drawing/2014/main" id="{D95138D2-7DE4-494A-3B5D-9E46BF0A58FB}"/>
              </a:ext>
            </a:extLst>
          </p:cNvPr>
          <p:cNvSpPr/>
          <p:nvPr/>
        </p:nvSpPr>
        <p:spPr>
          <a:xfrm>
            <a:off x="9153728" y="87549"/>
            <a:ext cx="3164182" cy="2889115"/>
          </a:xfrm>
          <a:prstGeom prst="ellipse">
            <a:avLst/>
          </a:prstGeom>
          <a:solidFill>
            <a:srgbClr val="384F68"/>
          </a:solidFill>
          <a:ln w="76200">
            <a:solidFill>
              <a:srgbClr val="CFE6B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F7149AC8-1A42-CC43-0B37-67CC8EC2B1C7}"/>
              </a:ext>
            </a:extLst>
          </p:cNvPr>
          <p:cNvSpPr txBox="1"/>
          <p:nvPr/>
        </p:nvSpPr>
        <p:spPr>
          <a:xfrm>
            <a:off x="9350004" y="524575"/>
            <a:ext cx="2771630"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Montserrat ExtraBold" panose="00000900000000000000" pitchFamily="2" charset="0"/>
                <a:ea typeface="+mn-ea"/>
                <a:cs typeface="+mn-cs"/>
              </a:rPr>
              <a:t>Join us for Part 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Montserrat ExtraBold" panose="00000900000000000000" pitchFamily="2" charset="0"/>
                <a:ea typeface="+mn-ea"/>
                <a:cs typeface="+mn-cs"/>
              </a:rPr>
              <a:t>for another special offer!</a:t>
            </a:r>
          </a:p>
        </p:txBody>
      </p:sp>
    </p:spTree>
    <p:extLst>
      <p:ext uri="{BB962C8B-B14F-4D97-AF65-F5344CB8AC3E}">
        <p14:creationId xmlns:p14="http://schemas.microsoft.com/office/powerpoint/2010/main" val="5180977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6.5|38.2|9.4"/>
</p:tagLst>
</file>

<file path=ppt/theme/theme1.xml><?xml version="1.0" encoding="utf-8"?>
<a:theme xmlns:a="http://schemas.openxmlformats.org/drawingml/2006/main" name="Caries1">
  <a:themeElements>
    <a:clrScheme name="Clinical Calibration Institute">
      <a:dk1>
        <a:srgbClr val="002957"/>
      </a:dk1>
      <a:lt1>
        <a:srgbClr val="F8F9FF"/>
      </a:lt1>
      <a:dk2>
        <a:srgbClr val="1A1A1A"/>
      </a:dk2>
      <a:lt2>
        <a:srgbClr val="EAF1FF"/>
      </a:lt2>
      <a:accent1>
        <a:srgbClr val="0074FF"/>
      </a:accent1>
      <a:accent2>
        <a:srgbClr val="FF9000"/>
      </a:accent2>
      <a:accent3>
        <a:srgbClr val="5CE116"/>
      </a:accent3>
      <a:accent4>
        <a:srgbClr val="009688"/>
      </a:accent4>
      <a:accent5>
        <a:srgbClr val="B500F2"/>
      </a:accent5>
      <a:accent6>
        <a:srgbClr val="FFD438"/>
      </a:accent6>
      <a:hlink>
        <a:srgbClr val="0074FF"/>
      </a:hlink>
      <a:folHlink>
        <a:srgbClr val="A64AC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un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id="{7A434096-21D7-44B8-8536-5670F4990977}" vid="{9E2B180D-3A1B-4983-B64A-9C133C18DC91}"/>
    </a:ext>
  </a:extLst>
</a:theme>
</file>

<file path=ppt/theme/theme4.xml><?xml version="1.0" encoding="utf-8"?>
<a:theme xmlns:a="http://schemas.openxmlformats.org/drawingml/2006/main" name="1_Caries1">
  <a:themeElements>
    <a:clrScheme name="Clinical Calibration Institute">
      <a:dk1>
        <a:srgbClr val="002957"/>
      </a:dk1>
      <a:lt1>
        <a:srgbClr val="F8F9FF"/>
      </a:lt1>
      <a:dk2>
        <a:srgbClr val="1A1A1A"/>
      </a:dk2>
      <a:lt2>
        <a:srgbClr val="EAF1FF"/>
      </a:lt2>
      <a:accent1>
        <a:srgbClr val="0074FF"/>
      </a:accent1>
      <a:accent2>
        <a:srgbClr val="FF9000"/>
      </a:accent2>
      <a:accent3>
        <a:srgbClr val="5CE116"/>
      </a:accent3>
      <a:accent4>
        <a:srgbClr val="009688"/>
      </a:accent4>
      <a:accent5>
        <a:srgbClr val="B500F2"/>
      </a:accent5>
      <a:accent6>
        <a:srgbClr val="FFD438"/>
      </a:accent6>
      <a:hlink>
        <a:srgbClr val="0074FF"/>
      </a:hlink>
      <a:folHlink>
        <a:srgbClr val="A64AC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Caries1">
  <a:themeElements>
    <a:clrScheme name="Clinical Calibration Institute">
      <a:dk1>
        <a:srgbClr val="002957"/>
      </a:dk1>
      <a:lt1>
        <a:srgbClr val="F8F9FF"/>
      </a:lt1>
      <a:dk2>
        <a:srgbClr val="1A1A1A"/>
      </a:dk2>
      <a:lt2>
        <a:srgbClr val="EAF1FF"/>
      </a:lt2>
      <a:accent1>
        <a:srgbClr val="0074FF"/>
      </a:accent1>
      <a:accent2>
        <a:srgbClr val="FF9000"/>
      </a:accent2>
      <a:accent3>
        <a:srgbClr val="5CE116"/>
      </a:accent3>
      <a:accent4>
        <a:srgbClr val="009688"/>
      </a:accent4>
      <a:accent5>
        <a:srgbClr val="B500F2"/>
      </a:accent5>
      <a:accent6>
        <a:srgbClr val="FFD438"/>
      </a:accent6>
      <a:hlink>
        <a:srgbClr val="0074FF"/>
      </a:hlink>
      <a:folHlink>
        <a:srgbClr val="A64AC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Caries1</Template>
  <TotalTime>374</TotalTime>
  <Words>8518</Words>
  <Application>Microsoft Office PowerPoint</Application>
  <PresentationFormat>Widescreen</PresentationFormat>
  <Paragraphs>490</Paragraphs>
  <Slides>57</Slides>
  <Notes>36</Notes>
  <HiddenSlides>0</HiddenSlides>
  <MMClips>0</MMClips>
  <ScaleCrop>false</ScaleCrop>
  <HeadingPairs>
    <vt:vector size="6" baseType="variant">
      <vt:variant>
        <vt:lpstr>Fonts Used</vt:lpstr>
      </vt:variant>
      <vt:variant>
        <vt:i4>30</vt:i4>
      </vt:variant>
      <vt:variant>
        <vt:lpstr>Theme</vt:lpstr>
      </vt:variant>
      <vt:variant>
        <vt:i4>6</vt:i4>
      </vt:variant>
      <vt:variant>
        <vt:lpstr>Slide Titles</vt:lpstr>
      </vt:variant>
      <vt:variant>
        <vt:i4>57</vt:i4>
      </vt:variant>
    </vt:vector>
  </HeadingPairs>
  <TitlesOfParts>
    <vt:vector size="93" baseType="lpstr">
      <vt:lpstr>Aptos</vt:lpstr>
      <vt:lpstr>Aptos Display</vt:lpstr>
      <vt:lpstr>Arial</vt:lpstr>
      <vt:lpstr>Arial Nova Bold</vt:lpstr>
      <vt:lpstr>Arial Nova Light</vt:lpstr>
      <vt:lpstr>Calibri</vt:lpstr>
      <vt:lpstr>Calibri (MS) Bold</vt:lpstr>
      <vt:lpstr>Calibri Light</vt:lpstr>
      <vt:lpstr>DM Sans</vt:lpstr>
      <vt:lpstr>DM Sans 14pt Medium</vt:lpstr>
      <vt:lpstr>DM Sans 18pt</vt:lpstr>
      <vt:lpstr>DM Sans 18pt Bold</vt:lpstr>
      <vt:lpstr>DM Sans Medium</vt:lpstr>
      <vt:lpstr>DM Serif Display</vt:lpstr>
      <vt:lpstr>Gill Sans</vt:lpstr>
      <vt:lpstr>Gill Sans Bold</vt:lpstr>
      <vt:lpstr>Gill Sans Light</vt:lpstr>
      <vt:lpstr>Montserrat</vt:lpstr>
      <vt:lpstr>Montserrat ExtraBold</vt:lpstr>
      <vt:lpstr>Montserrat Medium</vt:lpstr>
      <vt:lpstr>Neue Haas Grotesk Text Pro</vt:lpstr>
      <vt:lpstr>Noto Sans Symbols</vt:lpstr>
      <vt:lpstr>Oswald</vt:lpstr>
      <vt:lpstr>Proxima Nova</vt:lpstr>
      <vt:lpstr>Proxima Nova Bold</vt:lpstr>
      <vt:lpstr>Proxima Nova Bold Italics</vt:lpstr>
      <vt:lpstr>Proxima Nova Italics</vt:lpstr>
      <vt:lpstr>Proxima Nova Light</vt:lpstr>
      <vt:lpstr>Proxima Nova Semibold</vt:lpstr>
      <vt:lpstr>PT Sans</vt:lpstr>
      <vt:lpstr>Caries1</vt:lpstr>
      <vt:lpstr>Office Theme</vt:lpstr>
      <vt:lpstr>Dune</vt:lpstr>
      <vt:lpstr>1_Caries1</vt:lpstr>
      <vt:lpstr>2_Caries1</vt:lpstr>
      <vt:lpstr>1_Office Theme</vt:lpstr>
      <vt:lpstr>PowerPoint Presentation</vt:lpstr>
      <vt:lpstr>Go Upstream</vt:lpstr>
      <vt:lpstr>PowerPoint Presentation</vt:lpstr>
      <vt:lpstr>P4 MEDICINE Leroy Hood, MD 2010</vt:lpstr>
      <vt:lpstr>PowerPoint Presentation</vt:lpstr>
      <vt:lpstr>PowerPoint Presentation</vt:lpstr>
      <vt:lpstr>PowerPoint Presentation</vt:lpstr>
      <vt:lpstr>PowerPoint Presentation</vt:lpstr>
      <vt:lpstr>Bradshaw DJ, McKee AS, Marsh PD. Effects of carbohydrate pulses and pH on population shifts within oral microbial communities in vitro. J Dent Res. 1989 Sep;68(9):1298-302.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Johansson I, Witkowska E, Kaveh B, Lif Holgerson P, Tanner AC. The Microbiome in Populations with a Low and High Prevalence of Caries. J Dent Res. 2016 Jan;95(1):80-6.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Caries Risk Assessment</vt:lpstr>
      <vt:lpstr>Caries Risk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Rethink Dental Caries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Cathleen Mohr</dc:creator>
  <cp:lastModifiedBy>Ashley Latimer</cp:lastModifiedBy>
  <cp:revision>15</cp:revision>
  <dcterms:created xsi:type="dcterms:W3CDTF">2025-06-11T22:06:48Z</dcterms:created>
  <dcterms:modified xsi:type="dcterms:W3CDTF">2026-10-19T17:02:38Z</dcterms:modified>
</cp:coreProperties>
</file>