
<file path=[Content_Types].xml><?xml version="1.0" encoding="utf-8"?>
<Types xmlns="http://schemas.openxmlformats.org/package/2006/content-types">
  <Default Extension="fntdata" ContentType="application/x-fontdata"/>
  <Default Extension="gif" ContentType="image/gi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theme/theme3.xml" ContentType="application/vnd.openxmlformats-officedocument.theme+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4.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1.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tags/tag2.xml" ContentType="application/vnd.openxmlformats-officedocument.presentationml.tags+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 id="2147483677" r:id="rId2"/>
    <p:sldMasterId id="2147483679" r:id="rId3"/>
    <p:sldMasterId id="2147483691" r:id="rId4"/>
    <p:sldMasterId id="2147483720" r:id="rId5"/>
  </p:sldMasterIdLst>
  <p:notesMasterIdLst>
    <p:notesMasterId r:id="rId65"/>
  </p:notesMasterIdLst>
  <p:sldIdLst>
    <p:sldId id="287" r:id="rId6"/>
    <p:sldId id="258" r:id="rId7"/>
    <p:sldId id="288" r:id="rId8"/>
    <p:sldId id="306" r:id="rId9"/>
    <p:sldId id="260" r:id="rId10"/>
    <p:sldId id="261" r:id="rId11"/>
    <p:sldId id="262" r:id="rId12"/>
    <p:sldId id="1998" r:id="rId13"/>
    <p:sldId id="1976" r:id="rId14"/>
    <p:sldId id="263" r:id="rId15"/>
    <p:sldId id="264" r:id="rId16"/>
    <p:sldId id="309" r:id="rId17"/>
    <p:sldId id="310" r:id="rId18"/>
    <p:sldId id="311" r:id="rId19"/>
    <p:sldId id="312" r:id="rId20"/>
    <p:sldId id="314" r:id="rId21"/>
    <p:sldId id="318" r:id="rId22"/>
    <p:sldId id="322" r:id="rId23"/>
    <p:sldId id="324" r:id="rId24"/>
    <p:sldId id="265" r:id="rId25"/>
    <p:sldId id="2622" r:id="rId26"/>
    <p:sldId id="266" r:id="rId27"/>
    <p:sldId id="267" r:id="rId28"/>
    <p:sldId id="268" r:id="rId29"/>
    <p:sldId id="269" r:id="rId30"/>
    <p:sldId id="271" r:id="rId31"/>
    <p:sldId id="270" r:id="rId32"/>
    <p:sldId id="272" r:id="rId33"/>
    <p:sldId id="273" r:id="rId34"/>
    <p:sldId id="1999" r:id="rId35"/>
    <p:sldId id="259" r:id="rId36"/>
    <p:sldId id="2015" r:id="rId37"/>
    <p:sldId id="2000" r:id="rId38"/>
    <p:sldId id="2001" r:id="rId39"/>
    <p:sldId id="2002" r:id="rId40"/>
    <p:sldId id="2621" r:id="rId41"/>
    <p:sldId id="2020" r:id="rId42"/>
    <p:sldId id="2003" r:id="rId43"/>
    <p:sldId id="2004" r:id="rId44"/>
    <p:sldId id="2005" r:id="rId45"/>
    <p:sldId id="2006" r:id="rId46"/>
    <p:sldId id="2007" r:id="rId47"/>
    <p:sldId id="2008" r:id="rId48"/>
    <p:sldId id="2018" r:id="rId49"/>
    <p:sldId id="2010" r:id="rId50"/>
    <p:sldId id="2011" r:id="rId51"/>
    <p:sldId id="2012" r:id="rId52"/>
    <p:sldId id="2013" r:id="rId53"/>
    <p:sldId id="275" r:id="rId54"/>
    <p:sldId id="276" r:id="rId55"/>
    <p:sldId id="2014" r:id="rId56"/>
    <p:sldId id="2017" r:id="rId57"/>
    <p:sldId id="277" r:id="rId58"/>
    <p:sldId id="278" r:id="rId59"/>
    <p:sldId id="279" r:id="rId60"/>
    <p:sldId id="2019" r:id="rId61"/>
    <p:sldId id="281" r:id="rId62"/>
    <p:sldId id="2566" r:id="rId63"/>
    <p:sldId id="2623" r:id="rId64"/>
  </p:sldIdLst>
  <p:sldSz cx="12192000" cy="6858000"/>
  <p:notesSz cx="6858000" cy="9144000"/>
  <p:embeddedFontLst>
    <p:embeddedFont>
      <p:font typeface="DM Sans Medium" panose="020F0502020204030204" pitchFamily="2" charset="0"/>
      <p:regular r:id="rId66"/>
    </p:embeddedFont>
    <p:embeddedFont>
      <p:font typeface="Gill Sans" panose="020B0604020202020204" charset="0"/>
      <p:regular r:id="rId67"/>
      <p:bold r:id="rId68"/>
    </p:embeddedFont>
    <p:embeddedFont>
      <p:font typeface="Gill Sans Nova" panose="020F0502020204030204" pitchFamily="34" charset="0"/>
      <p:regular r:id="rId69"/>
    </p:embeddedFont>
    <p:embeddedFont>
      <p:font typeface="Montserrat" pitchFamily="2" charset="0"/>
      <p:regular r:id="rId70"/>
      <p:bold r:id="rId71"/>
      <p:italic r:id="rId72"/>
      <p:boldItalic r:id="rId73"/>
    </p:embeddedFont>
    <p:embeddedFont>
      <p:font typeface="Montserrat Medium" pitchFamily="2" charset="0"/>
      <p:regular r:id="rId74"/>
      <p:italic r:id="rId75"/>
    </p:embeddedFont>
    <p:embeddedFont>
      <p:font typeface="Oswald" panose="00000500000000000000" pitchFamily="2" charset="0"/>
      <p:regular r:id="rId76"/>
      <p:bold r:id="rId77"/>
    </p:embeddedFont>
    <p:embeddedFont>
      <p:font typeface="Oswald SemiBold" panose="020F0502020204030204" pitchFamily="2" charset="0"/>
      <p:bold r:id="rId78"/>
    </p:embeddedFont>
    <p:embeddedFont>
      <p:font typeface="Proxima Nova" panose="020B0604020202020204" charset="0"/>
      <p:regular r:id="rId79"/>
      <p:bold r:id="rId80"/>
      <p:italic r:id="rId81"/>
      <p:boldItalic r:id="rId82"/>
    </p:embeddedFont>
    <p:embeddedFont>
      <p:font typeface="Proxima Nova Light" panose="020B0604020202020204" charset="0"/>
      <p:regular r:id="rId83"/>
      <p:italic r:id="rId84"/>
    </p:embeddedFont>
    <p:embeddedFont>
      <p:font typeface="PT Sans" panose="020B0503020203020204" pitchFamily="34" charset="0"/>
      <p:regular r:id="rId8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ext>
    <p:ext uri="GoogleSlidesCustomDataVersion2">
      <go:slidesCustomData xmlns="" xmlns:mc="http://schemas.openxmlformats.org/markup-compatibility/2006" xmlns:mv="urn:schemas-microsoft-com:mac:vml"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xmlns:go="http://customooxmlschemas.google.com/" r:id="rId94" roundtripDataSignature="AMtx7mjUmCVwbIVPXQlocw1qnQSEuUfPZQ=="/>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456"/>
    <p:restoredTop sz="94628"/>
  </p:normalViewPr>
  <p:slideViewPr>
    <p:cSldViewPr snapToGrid="0">
      <p:cViewPr varScale="1">
        <p:scale>
          <a:sx n="105" d="100"/>
          <a:sy n="105" d="100"/>
        </p:scale>
        <p:origin x="750"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1.xml"/><Relationship Id="rId21" Type="http://schemas.openxmlformats.org/officeDocument/2006/relationships/slide" Target="slides/slide16.xml"/><Relationship Id="rId42" Type="http://schemas.openxmlformats.org/officeDocument/2006/relationships/slide" Target="slides/slide37.xml"/><Relationship Id="rId47" Type="http://schemas.openxmlformats.org/officeDocument/2006/relationships/slide" Target="slides/slide42.xml"/><Relationship Id="rId63" Type="http://schemas.openxmlformats.org/officeDocument/2006/relationships/slide" Target="slides/slide58.xml"/><Relationship Id="rId68" Type="http://schemas.openxmlformats.org/officeDocument/2006/relationships/font" Target="fonts/font3.fntdata"/><Relationship Id="rId84" Type="http://schemas.openxmlformats.org/officeDocument/2006/relationships/font" Target="fonts/font19.fntdata"/><Relationship Id="rId16" Type="http://schemas.openxmlformats.org/officeDocument/2006/relationships/slide" Target="slides/slide11.xml"/><Relationship Id="rId11" Type="http://schemas.openxmlformats.org/officeDocument/2006/relationships/slide" Target="slides/slide6.xml"/><Relationship Id="rId32" Type="http://schemas.openxmlformats.org/officeDocument/2006/relationships/slide" Target="slides/slide27.xml"/><Relationship Id="rId37" Type="http://schemas.openxmlformats.org/officeDocument/2006/relationships/slide" Target="slides/slide32.xml"/><Relationship Id="rId53" Type="http://schemas.openxmlformats.org/officeDocument/2006/relationships/slide" Target="slides/slide48.xml"/><Relationship Id="rId58" Type="http://schemas.openxmlformats.org/officeDocument/2006/relationships/slide" Target="slides/slide53.xml"/><Relationship Id="rId74" Type="http://schemas.openxmlformats.org/officeDocument/2006/relationships/font" Target="fonts/font9.fntdata"/><Relationship Id="rId79" Type="http://schemas.openxmlformats.org/officeDocument/2006/relationships/font" Target="fonts/font14.fntdata"/><Relationship Id="rId5" Type="http://schemas.openxmlformats.org/officeDocument/2006/relationships/slideMaster" Target="slideMasters/slideMaster5.xml"/><Relationship Id="rId95" Type="http://schemas.openxmlformats.org/officeDocument/2006/relationships/presProps" Target="presProps.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slide" Target="slides/slide43.xml"/><Relationship Id="rId56" Type="http://schemas.openxmlformats.org/officeDocument/2006/relationships/slide" Target="slides/slide51.xml"/><Relationship Id="rId64" Type="http://schemas.openxmlformats.org/officeDocument/2006/relationships/slide" Target="slides/slide59.xml"/><Relationship Id="rId69" Type="http://schemas.openxmlformats.org/officeDocument/2006/relationships/font" Target="fonts/font4.fntdata"/><Relationship Id="rId77" Type="http://schemas.openxmlformats.org/officeDocument/2006/relationships/font" Target="fonts/font12.fntdata"/><Relationship Id="rId8" Type="http://schemas.openxmlformats.org/officeDocument/2006/relationships/slide" Target="slides/slide3.xml"/><Relationship Id="rId51" Type="http://schemas.openxmlformats.org/officeDocument/2006/relationships/slide" Target="slides/slide46.xml"/><Relationship Id="rId72" Type="http://schemas.openxmlformats.org/officeDocument/2006/relationships/font" Target="fonts/font7.fntdata"/><Relationship Id="rId80" Type="http://schemas.openxmlformats.org/officeDocument/2006/relationships/font" Target="fonts/font15.fntdata"/><Relationship Id="rId85" Type="http://schemas.openxmlformats.org/officeDocument/2006/relationships/font" Target="fonts/font20.fntdata"/><Relationship Id="rId98" Type="http://schemas.openxmlformats.org/officeDocument/2006/relationships/tableStyles" Target="tableStyles.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slide" Target="slides/slide41.xml"/><Relationship Id="rId59" Type="http://schemas.openxmlformats.org/officeDocument/2006/relationships/slide" Target="slides/slide54.xml"/><Relationship Id="rId67" Type="http://schemas.openxmlformats.org/officeDocument/2006/relationships/font" Target="fonts/font2.fntdata"/><Relationship Id="rId20" Type="http://schemas.openxmlformats.org/officeDocument/2006/relationships/slide" Target="slides/slide15.xml"/><Relationship Id="rId41" Type="http://schemas.openxmlformats.org/officeDocument/2006/relationships/slide" Target="slides/slide36.xml"/><Relationship Id="rId54" Type="http://schemas.openxmlformats.org/officeDocument/2006/relationships/slide" Target="slides/slide49.xml"/><Relationship Id="rId62" Type="http://schemas.openxmlformats.org/officeDocument/2006/relationships/slide" Target="slides/slide57.xml"/><Relationship Id="rId70" Type="http://schemas.openxmlformats.org/officeDocument/2006/relationships/font" Target="fonts/font5.fntdata"/><Relationship Id="rId75" Type="http://schemas.openxmlformats.org/officeDocument/2006/relationships/font" Target="fonts/font10.fntdata"/><Relationship Id="rId83" Type="http://schemas.openxmlformats.org/officeDocument/2006/relationships/font" Target="fonts/font18.fntdata"/><Relationship Id="rId9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1.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slide" Target="slides/slide44.xml"/><Relationship Id="rId57" Type="http://schemas.openxmlformats.org/officeDocument/2006/relationships/slide" Target="slides/slide52.xml"/><Relationship Id="rId10" Type="http://schemas.openxmlformats.org/officeDocument/2006/relationships/slide" Target="slides/slide5.xml"/><Relationship Id="rId31" Type="http://schemas.openxmlformats.org/officeDocument/2006/relationships/slide" Target="slides/slide26.xml"/><Relationship Id="rId44" Type="http://schemas.openxmlformats.org/officeDocument/2006/relationships/slide" Target="slides/slide39.xml"/><Relationship Id="rId52" Type="http://schemas.openxmlformats.org/officeDocument/2006/relationships/slide" Target="slides/slide47.xml"/><Relationship Id="rId60" Type="http://schemas.openxmlformats.org/officeDocument/2006/relationships/slide" Target="slides/slide55.xml"/><Relationship Id="rId65" Type="http://schemas.openxmlformats.org/officeDocument/2006/relationships/notesMaster" Target="notesMasters/notesMaster1.xml"/><Relationship Id="rId73" Type="http://schemas.openxmlformats.org/officeDocument/2006/relationships/font" Target="fonts/font8.fntdata"/><Relationship Id="rId78" Type="http://schemas.openxmlformats.org/officeDocument/2006/relationships/font" Target="fonts/font13.fntdata"/><Relationship Id="rId81" Type="http://schemas.openxmlformats.org/officeDocument/2006/relationships/font" Target="fonts/font16.fntdata"/><Relationship Id="rId94" Type="http://customschemas.google.com/relationships/presentationmetadata" Target="metadata"/><Relationship Id="rId4" Type="http://schemas.openxmlformats.org/officeDocument/2006/relationships/slideMaster" Target="slideMasters/slideMaster4.xml"/><Relationship Id="rId9" Type="http://schemas.openxmlformats.org/officeDocument/2006/relationships/slide" Target="slides/slide4.xml"/><Relationship Id="rId13" Type="http://schemas.openxmlformats.org/officeDocument/2006/relationships/slide" Target="slides/slide8.xml"/><Relationship Id="rId18" Type="http://schemas.openxmlformats.org/officeDocument/2006/relationships/slide" Target="slides/slide13.xml"/><Relationship Id="rId39" Type="http://schemas.openxmlformats.org/officeDocument/2006/relationships/slide" Target="slides/slide34.xml"/><Relationship Id="rId34" Type="http://schemas.openxmlformats.org/officeDocument/2006/relationships/slide" Target="slides/slide29.xml"/><Relationship Id="rId50" Type="http://schemas.openxmlformats.org/officeDocument/2006/relationships/slide" Target="slides/slide45.xml"/><Relationship Id="rId55" Type="http://schemas.openxmlformats.org/officeDocument/2006/relationships/slide" Target="slides/slide50.xml"/><Relationship Id="rId76" Type="http://schemas.openxmlformats.org/officeDocument/2006/relationships/font" Target="fonts/font11.fntdata"/><Relationship Id="rId97" Type="http://schemas.openxmlformats.org/officeDocument/2006/relationships/theme" Target="theme/theme1.xml"/><Relationship Id="rId7" Type="http://schemas.openxmlformats.org/officeDocument/2006/relationships/slide" Target="slides/slide2.xml"/><Relationship Id="rId71" Type="http://schemas.openxmlformats.org/officeDocument/2006/relationships/font" Target="fonts/font6.fntdata"/><Relationship Id="rId2" Type="http://schemas.openxmlformats.org/officeDocument/2006/relationships/slideMaster" Target="slideMasters/slideMaster2.xml"/><Relationship Id="rId29" Type="http://schemas.openxmlformats.org/officeDocument/2006/relationships/slide" Target="slides/slide24.xml"/><Relationship Id="rId24" Type="http://schemas.openxmlformats.org/officeDocument/2006/relationships/slide" Target="slides/slide19.xml"/><Relationship Id="rId40" Type="http://schemas.openxmlformats.org/officeDocument/2006/relationships/slide" Target="slides/slide35.xml"/><Relationship Id="rId45" Type="http://schemas.openxmlformats.org/officeDocument/2006/relationships/slide" Target="slides/slide40.xml"/><Relationship Id="rId66" Type="http://schemas.openxmlformats.org/officeDocument/2006/relationships/font" Target="fonts/font1.fntdata"/><Relationship Id="rId61" Type="http://schemas.openxmlformats.org/officeDocument/2006/relationships/slide" Target="slides/slide56.xml"/><Relationship Id="rId82" Type="http://schemas.openxmlformats.org/officeDocument/2006/relationships/font" Target="fonts/font17.fntdata"/><Relationship Id="rId19" Type="http://schemas.openxmlformats.org/officeDocument/2006/relationships/slide" Target="slides/slide1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0" y="0"/>
            <a:ext cx="2971800" cy="458788"/>
          </a:xfrm>
          <a:prstGeom prst="rect">
            <a:avLst/>
          </a:prstGeom>
          <a:noFill/>
          <a:ln>
            <a:noFill/>
          </a:ln>
        </p:spPr>
        <p:txBody>
          <a:bodyPr spcFirstLastPara="1" wrap="square" lIns="91425" tIns="45700" rIns="91425" bIns="45700" anchor="t"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4" name="Google Shape;4;n"/>
          <p:cNvSpPr txBox="1">
            <a:spLocks noGrp="1"/>
          </p:cNvSpPr>
          <p:nvPr>
            <p:ph type="dt" idx="10"/>
          </p:nvPr>
        </p:nvSpPr>
        <p:spPr>
          <a:xfrm>
            <a:off x="3884613" y="0"/>
            <a:ext cx="2971800" cy="458788"/>
          </a:xfrm>
          <a:prstGeom prst="rect">
            <a:avLst/>
          </a:prstGeom>
          <a:noFill/>
          <a:ln>
            <a:noFill/>
          </a:ln>
        </p:spPr>
        <p:txBody>
          <a:bodyPr spcFirstLastPara="1" wrap="square" lIns="91425" tIns="45700" rIns="91425" bIns="45700" anchor="t" anchorCtr="0">
            <a:noAutofit/>
          </a:bodyPr>
          <a:lstStyle>
            <a:lvl1pPr marR="0" lvl="0" algn="r"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5" name="Google Shape;5;n"/>
          <p:cNvSpPr>
            <a:spLocks noGrp="1" noRot="1" noChangeAspect="1"/>
          </p:cNvSpPr>
          <p:nvPr>
            <p:ph type="sldImg" idx="3"/>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L="914400" marR="0" lvl="1"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2pPr>
            <a:lvl3pPr marL="1371600" marR="0" lvl="2"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3pPr>
            <a:lvl4pPr marL="1828800" marR="0" lvl="3"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4pPr>
            <a:lvl5pPr marL="2286000" marR="0" lvl="4"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5pPr>
            <a:lvl6pPr marL="2743200" marR="0" lvl="5"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6pPr>
            <a:lvl7pPr marL="3200400" marR="0" lvl="6"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7pPr>
            <a:lvl8pPr marL="3657600" marR="0" lvl="7"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8pPr>
            <a:lvl9pPr marL="4114800" marR="0" lvl="8" indent="-228600" algn="l" rtl="0">
              <a:spcBef>
                <a:spcPts val="0"/>
              </a:spcBef>
              <a:spcAft>
                <a:spcPts val="0"/>
              </a:spcAft>
              <a:buSzPts val="1400"/>
              <a:buNone/>
              <a:defRPr sz="1200" b="0" i="0" u="none" strike="noStrike" cap="none">
                <a:solidFill>
                  <a:schemeClr val="dk1"/>
                </a:solidFill>
                <a:latin typeface="Arial"/>
                <a:ea typeface="Arial"/>
                <a:cs typeface="Arial"/>
                <a:sym typeface="Arial"/>
              </a:defRPr>
            </a:lvl9pPr>
          </a:lstStyle>
          <a:p>
            <a:endParaRPr/>
          </a:p>
        </p:txBody>
      </p:sp>
      <p:sp>
        <p:nvSpPr>
          <p:cNvPr id="7" name="Google Shape;7;n"/>
          <p:cNvSpPr txBox="1">
            <a:spLocks noGrp="1"/>
          </p:cNvSpPr>
          <p:nvPr>
            <p:ph type="ftr" idx="11"/>
          </p:nvPr>
        </p:nvSpPr>
        <p:spPr>
          <a:xfrm>
            <a:off x="0" y="8685213"/>
            <a:ext cx="2971800" cy="458787"/>
          </a:xfrm>
          <a:prstGeom prst="rect">
            <a:avLst/>
          </a:prstGeom>
          <a:noFill/>
          <a:ln>
            <a:noFill/>
          </a:ln>
        </p:spPr>
        <p:txBody>
          <a:bodyPr spcFirstLastPara="1" wrap="square" lIns="91425" tIns="45700" rIns="91425" bIns="45700" anchor="b" anchorCtr="0">
            <a:noAutofit/>
          </a:bodyPr>
          <a:lstStyle>
            <a:lvl1pPr marR="0" lvl="0" algn="l" rtl="0">
              <a:spcBef>
                <a:spcPts val="0"/>
              </a:spcBef>
              <a:spcAft>
                <a:spcPts val="0"/>
              </a:spcAft>
              <a:buSzPts val="1400"/>
              <a:buNone/>
              <a:defRPr sz="1200" b="0" i="0" u="none" strike="noStrike" cap="none">
                <a:solidFill>
                  <a:schemeClr val="dk1"/>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8" name="Google Shape;8;n"/>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spcBef>
                <a:spcPts val="0"/>
              </a:spcBef>
              <a:spcAft>
                <a:spcPts val="0"/>
              </a:spcAft>
              <a:buNone/>
            </a:pPr>
            <a:fld id="{00000000-1234-1234-1234-123412341234}" type="slidenum">
              <a:rPr lang="en-US" sz="1200" b="0" i="0" u="none" strike="noStrike" cap="none">
                <a:solidFill>
                  <a:schemeClr val="dk1"/>
                </a:solidFill>
                <a:latin typeface="Arial"/>
                <a:ea typeface="Arial"/>
                <a:cs typeface="Arial"/>
                <a:sym typeface="Arial"/>
              </a:rPr>
              <a:t>‹#›</a:t>
            </a:fld>
            <a:endParaRPr sz="1200" b="0" i="0" u="none" strike="noStrike" cap="none">
              <a:solidFill>
                <a:schemeClr val="dk1"/>
              </a:solidFill>
              <a:latin typeface="Arial"/>
              <a:ea typeface="Arial"/>
              <a:cs typeface="Arial"/>
              <a:sym typeface="Arial"/>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71F810D-3918-4DE2-B1E7-F8999A5EBCB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3358965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9"/>
        <p:cNvGrpSpPr/>
        <p:nvPr/>
      </p:nvGrpSpPr>
      <p:grpSpPr>
        <a:xfrm>
          <a:off x="0" y="0"/>
          <a:ext cx="0" cy="0"/>
          <a:chOff x="0" y="0"/>
          <a:chExt cx="0" cy="0"/>
        </a:xfrm>
      </p:grpSpPr>
      <p:sp>
        <p:nvSpPr>
          <p:cNvPr id="220" name="Google Shape;220;p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21" name="Google Shape;221;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9" name="Google Shape;259;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120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3</a:t>
            </a:fld>
            <a:endParaRPr kumimoji="0" sz="1200" b="0" i="0" u="none" strike="noStrike" kern="1200" cap="none" spc="0" normalizeH="0" baseline="0" noProof="0">
              <a:ln>
                <a:noFill/>
              </a:ln>
              <a:solidFill>
                <a:srgbClr val="000000"/>
              </a:solidFill>
              <a:effectLst/>
              <a:uLnTx/>
              <a:uFillTx/>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46" name="Google Shape;246;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9"/>
        <p:cNvGrpSpPr/>
        <p:nvPr/>
      </p:nvGrpSpPr>
      <p:grpSpPr>
        <a:xfrm>
          <a:off x="0" y="0"/>
          <a:ext cx="0" cy="0"/>
          <a:chOff x="0" y="0"/>
          <a:chExt cx="0" cy="0"/>
        </a:xfrm>
      </p:grpSpPr>
      <p:sp>
        <p:nvSpPr>
          <p:cNvPr id="240" name="Google Shape;240;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1" name="Google Shape;241;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 The present review aimed to systematically evaluate the occurrence of caries in patients with inflammatory bowel disease (IBD), either Crohn's disease (CD) or ulcerative colitis (UC), compared to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endParaRPr/>
          </a:p>
        </p:txBody>
      </p:sp>
      <p:sp>
        <p:nvSpPr>
          <p:cNvPr id="242" name="Google Shape;242;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8"/>
        <p:cNvGrpSpPr/>
        <p:nvPr/>
      </p:nvGrpSpPr>
      <p:grpSpPr>
        <a:xfrm>
          <a:off x="0" y="0"/>
          <a:ext cx="0" cy="0"/>
          <a:chOff x="0" y="0"/>
          <a:chExt cx="0" cy="0"/>
        </a:xfrm>
      </p:grpSpPr>
      <p:sp>
        <p:nvSpPr>
          <p:cNvPr id="249" name="Google Shape;249;p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0" name="Google Shape;250;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58" name="Google Shape;258;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Background: Dental caries risk factors have been expanded to not only emphasize biology, dietary and oral habits but also broader social determinants such as socioeconomic factors and the utilization of health services. The aim was to review sociobehavioural/cultural and socioeconomic determinants of dental caries in children residing in the Middle East and North Africa (MENA) region.</a:t>
            </a:r>
            <a:endParaRPr/>
          </a:p>
          <a:p>
            <a:pPr marL="0" lvl="0" indent="0" algn="l" rtl="0">
              <a:spcBef>
                <a:spcPts val="0"/>
              </a:spcBef>
              <a:spcAft>
                <a:spcPts val="0"/>
              </a:spcAft>
              <a:buNone/>
            </a:pPr>
            <a:endParaRPr/>
          </a:p>
          <a:p>
            <a:pPr marL="0" lvl="0" indent="0" algn="l" rtl="0">
              <a:spcBef>
                <a:spcPts val="0"/>
              </a:spcBef>
              <a:spcAft>
                <a:spcPts val="0"/>
              </a:spcAft>
              <a:buNone/>
            </a:pPr>
            <a:r>
              <a:rPr lang="en-US"/>
              <a:t>Methods: A search was conducted in the PubMed/Medline database and Google Scholar to identify studies published from 2000 to 2019 covering children using key search terms. In the initial stages, titles, abstracts and, if needed, full articles were screened for eligibility. In the final stage, all included articles were reassessed and read, and relevant data were extracted.</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Out of 600 initial articles, a total of 77 were included in this review, of which 74 were cross-sectional, 2 were longitudinal and one was a case-control study. The studies included a total of 94,491 participants in 14 countries across the MENA region. A majority used the World Health Organization scoring system to assess dental caries. The caries prevalence ranged between 17.2% and 88.8%, early childhood caries between 3% and 57% and decayed missing filled teeth (dmft) varied between 0.6 and 8.5 across the various age groups. Increased age, low maternal education, low overall socioeconomic status, decreased frequency of tooth brushing, low parental involvement, poor oral habits, infant feeding practices and sugar consumption were among the most prevalent determinants for increased risk of caries in the reviewed studies.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Dental caries was found to be high among children in many of the studies published from MENA. The key determinants of dental caries were found to include factors related to child characteristics, family background, oral hygiene and infant feeding and eating habits. The high dental caries prevalence emphasises the need to address the prevailing modifiable sociobehavioural and socioeconomic determinants by translating them into effective oral health prevention policies and programmes.</a:t>
            </a:r>
            <a:endParaRPr/>
          </a:p>
        </p:txBody>
      </p:sp>
      <p:sp>
        <p:nvSpPr>
          <p:cNvPr id="267" name="Google Shape;267;p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2"/>
        <p:cNvGrpSpPr/>
        <p:nvPr/>
      </p:nvGrpSpPr>
      <p:grpSpPr>
        <a:xfrm>
          <a:off x="0" y="0"/>
          <a:ext cx="0" cy="0"/>
          <a:chOff x="0" y="0"/>
          <a:chExt cx="0" cy="0"/>
        </a:xfrm>
      </p:grpSpPr>
      <p:sp>
        <p:nvSpPr>
          <p:cNvPr id="273" name="Google Shape;273;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4" name="Google Shape;274;p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 The present review aimed to systematically evaluate the occurrence of caries in patients with inflammatory bowel disease (IBD), either Crohn's disease (CD) or ulcerative colitis (UC), compared to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endParaRPr/>
          </a:p>
        </p:txBody>
      </p:sp>
      <p:sp>
        <p:nvSpPr>
          <p:cNvPr id="275" name="Google Shape;275;p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11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0"/>
        <p:cNvGrpSpPr/>
        <p:nvPr/>
      </p:nvGrpSpPr>
      <p:grpSpPr>
        <a:xfrm>
          <a:off x="0" y="0"/>
          <a:ext cx="0" cy="0"/>
          <a:chOff x="0" y="0"/>
          <a:chExt cx="0" cy="0"/>
        </a:xfrm>
      </p:grpSpPr>
      <p:sp>
        <p:nvSpPr>
          <p:cNvPr id="291" name="Google Shape;291;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9"/>
        <p:cNvGrpSpPr/>
        <p:nvPr/>
      </p:nvGrpSpPr>
      <p:grpSpPr>
        <a:xfrm>
          <a:off x="0" y="0"/>
          <a:ext cx="0" cy="0"/>
          <a:chOff x="0" y="0"/>
          <a:chExt cx="0" cy="0"/>
        </a:xfrm>
      </p:grpSpPr>
      <p:sp>
        <p:nvSpPr>
          <p:cNvPr id="300" name="Google Shape;300;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1" name="Google Shape;301;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10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a:t>
            </a: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14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a:t>
            </a: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18</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22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a:t>
            </a: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Pts val="1400"/>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Abstract</a:t>
            </a:r>
          </a:p>
          <a:p>
            <a:r>
              <a:rPr lang="en-US"/>
              <a:t>Objective: The present review aimed to systematically evaluate the occurrence of caries in patients with inflammatory bowel disease (IBD), either Crohn's disease (CD) or ulcerative colitis (UC), compared to healthy controls.</a:t>
            </a:r>
          </a:p>
          <a:p>
            <a:endParaRPr lang="en-US"/>
          </a:p>
          <a:p>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p>
          <a:p>
            <a:endParaRPr lang="en-US"/>
          </a:p>
          <a:p>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p>
          <a:p>
            <a:endParaRPr lang="en-US"/>
          </a:p>
          <a:p>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p>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pPr marL="0" marR="0" lvl="0" indent="0" algn="l" defTabSz="914400" rtl="0" eaLnBrk="1" fontAlgn="auto" latinLnBrk="0" hangingPunct="1">
              <a:lnSpc>
                <a:spcPct val="100000"/>
              </a:lnSpc>
              <a:spcBef>
                <a:spcPts val="0"/>
              </a:spcBef>
              <a:spcAft>
                <a:spcPts val="0"/>
              </a:spcAft>
              <a:buClr>
                <a:srgbClr val="000000"/>
              </a:buClr>
              <a:buSzPts val="1400"/>
              <a:buFont typeface="Arial"/>
              <a:buNone/>
              <a:tabLst/>
              <a:defRPr/>
            </a:pPr>
            <a:endParaRPr kumimoji="0" sz="1200"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pPr marL="0" marR="0" lvl="0" indent="0" algn="r" defTabSz="914400" rtl="0" eaLnBrk="1" fontAlgn="auto" latinLnBrk="0" hangingPunct="1">
              <a:lnSpc>
                <a:spcPct val="100000"/>
              </a:lnSpc>
              <a:spcBef>
                <a:spcPts val="0"/>
              </a:spcBef>
              <a:spcAft>
                <a:spcPts val="0"/>
              </a:spcAft>
              <a:buClr>
                <a:srgbClr val="000000"/>
              </a:buClr>
              <a:buSzTx/>
              <a:buFont typeface="Arial"/>
              <a:buNone/>
              <a:tabLst/>
              <a:defRPr/>
            </a:pPr>
            <a:r>
              <a:rPr kumimoji="0" lang="cs-CZ" sz="1200" b="0" i="0" u="none" strike="noStrike" kern="0" cap="none" spc="0" normalizeH="0" baseline="0" noProof="0">
                <a:ln>
                  <a:noFill/>
                </a:ln>
                <a:solidFill>
                  <a:srgbClr val="000000"/>
                </a:solidFill>
                <a:effectLst/>
                <a:uLnTx/>
                <a:uFillTx/>
                <a:latin typeface="Arial"/>
                <a:ea typeface="+mn-ea"/>
                <a:cs typeface="Arial"/>
                <a:sym typeface="Arial"/>
              </a:rPr>
              <a:t>‹#›</a:t>
            </a: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2"/>
        <p:cNvGrpSpPr/>
        <p:nvPr/>
      </p:nvGrpSpPr>
      <p:grpSpPr>
        <a:xfrm>
          <a:off x="0" y="0"/>
          <a:ext cx="0" cy="0"/>
          <a:chOff x="0" y="0"/>
          <a:chExt cx="0" cy="0"/>
        </a:xfrm>
      </p:grpSpPr>
      <p:sp>
        <p:nvSpPr>
          <p:cNvPr id="283" name="Google Shape;283;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84" name="Google Shape;284;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a:extLst>
            <a:ext uri="{FF2B5EF4-FFF2-40B4-BE49-F238E27FC236}">
              <a16:creationId xmlns:a16="http://schemas.microsoft.com/office/drawing/2014/main" id="{15B25008-F7AC-A39D-1662-7B81368942A2}"/>
            </a:ext>
          </a:extLst>
        </p:cNvPr>
        <p:cNvGrpSpPr/>
        <p:nvPr/>
      </p:nvGrpSpPr>
      <p:grpSpPr>
        <a:xfrm>
          <a:off x="0" y="0"/>
          <a:ext cx="0" cy="0"/>
          <a:chOff x="0" y="0"/>
          <a:chExt cx="0" cy="0"/>
        </a:xfrm>
      </p:grpSpPr>
      <p:sp>
        <p:nvSpPr>
          <p:cNvPr id="290" name="Google Shape;290;p10:notes">
            <a:extLst>
              <a:ext uri="{FF2B5EF4-FFF2-40B4-BE49-F238E27FC236}">
                <a16:creationId xmlns:a16="http://schemas.microsoft.com/office/drawing/2014/main" id="{54940490-1806-850C-9E96-40BA1C1BB292}"/>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0:notes">
            <a:extLst>
              <a:ext uri="{FF2B5EF4-FFF2-40B4-BE49-F238E27FC236}">
                <a16:creationId xmlns:a16="http://schemas.microsoft.com/office/drawing/2014/main" id="{10144D85-ADB3-1C6A-DAA2-D0B2BD9B15CC}"/>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0:notes">
            <a:extLst>
              <a:ext uri="{FF2B5EF4-FFF2-40B4-BE49-F238E27FC236}">
                <a16:creationId xmlns:a16="http://schemas.microsoft.com/office/drawing/2014/main" id="{61DB01D5-A3AF-0AB7-FADE-2B2391297E4D}"/>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21</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11844086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9"/>
        <p:cNvGrpSpPr/>
        <p:nvPr/>
      </p:nvGrpSpPr>
      <p:grpSpPr>
        <a:xfrm>
          <a:off x="0" y="0"/>
          <a:ext cx="0" cy="0"/>
          <a:chOff x="0" y="0"/>
          <a:chExt cx="0" cy="0"/>
        </a:xfrm>
      </p:grpSpPr>
      <p:sp>
        <p:nvSpPr>
          <p:cNvPr id="290" name="Google Shape;290;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91" name="Google Shape;291;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2" name="Google Shape;292;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22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7"/>
        <p:cNvGrpSpPr/>
        <p:nvPr/>
      </p:nvGrpSpPr>
      <p:grpSpPr>
        <a:xfrm>
          <a:off x="0" y="0"/>
          <a:ext cx="0" cy="0"/>
          <a:chOff x="0" y="0"/>
          <a:chExt cx="0" cy="0"/>
        </a:xfrm>
      </p:grpSpPr>
      <p:sp>
        <p:nvSpPr>
          <p:cNvPr id="298" name="Google Shape;298;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9" name="Google Shape;299;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3"/>
        <p:cNvGrpSpPr/>
        <p:nvPr/>
      </p:nvGrpSpPr>
      <p:grpSpPr>
        <a:xfrm>
          <a:off x="0" y="0"/>
          <a:ext cx="0" cy="0"/>
          <a:chOff x="0" y="0"/>
          <a:chExt cx="0" cy="0"/>
        </a:xfrm>
      </p:grpSpPr>
      <p:sp>
        <p:nvSpPr>
          <p:cNvPr id="304" name="Google Shape;304;p12: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05" name="Google Shape;305;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0"/>
        <p:cNvGrpSpPr/>
        <p:nvPr/>
      </p:nvGrpSpPr>
      <p:grpSpPr>
        <a:xfrm>
          <a:off x="0" y="0"/>
          <a:ext cx="0" cy="0"/>
          <a:chOff x="0" y="0"/>
          <a:chExt cx="0" cy="0"/>
        </a:xfrm>
      </p:grpSpPr>
      <p:sp>
        <p:nvSpPr>
          <p:cNvPr id="311" name="Google Shape;311;p1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2" name="Google Shape;312;p1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6"/>
        <p:cNvGrpSpPr/>
        <p:nvPr/>
      </p:nvGrpSpPr>
      <p:grpSpPr>
        <a:xfrm>
          <a:off x="0" y="0"/>
          <a:ext cx="0" cy="0"/>
          <a:chOff x="0" y="0"/>
          <a:chExt cx="0" cy="0"/>
        </a:xfrm>
      </p:grpSpPr>
      <p:sp>
        <p:nvSpPr>
          <p:cNvPr id="327" name="Google Shape;327;p15: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28" name="Google Shape;328;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7"/>
        <p:cNvGrpSpPr/>
        <p:nvPr/>
      </p:nvGrpSpPr>
      <p:grpSpPr>
        <a:xfrm>
          <a:off x="0" y="0"/>
          <a:ext cx="0" cy="0"/>
          <a:chOff x="0" y="0"/>
          <a:chExt cx="0" cy="0"/>
        </a:xfrm>
      </p:grpSpPr>
      <p:sp>
        <p:nvSpPr>
          <p:cNvPr id="318" name="Google Shape;318;p14: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19" name="Google Shape;319;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2"/>
        <p:cNvGrpSpPr/>
        <p:nvPr/>
      </p:nvGrpSpPr>
      <p:grpSpPr>
        <a:xfrm>
          <a:off x="0" y="0"/>
          <a:ext cx="0" cy="0"/>
          <a:chOff x="0" y="0"/>
          <a:chExt cx="0" cy="0"/>
        </a:xfrm>
      </p:grpSpPr>
      <p:sp>
        <p:nvSpPr>
          <p:cNvPr id="333" name="Google Shape;333;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4" name="Google Shape;334;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41" name="Google Shape;341;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3"/>
        <p:cNvGrpSpPr/>
        <p:nvPr/>
      </p:nvGrpSpPr>
      <p:grpSpPr>
        <a:xfrm>
          <a:off x="0" y="0"/>
          <a:ext cx="0" cy="0"/>
          <a:chOff x="0" y="0"/>
          <a:chExt cx="0" cy="0"/>
        </a:xfrm>
      </p:grpSpPr>
      <p:sp>
        <p:nvSpPr>
          <p:cNvPr id="224" name="Google Shape;224;p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5" name="Google Shape;225;p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 The present review aimed to systematically evaluate the occurrence of caries in patients with inflammatory bowel disease (IBD), either Crohn's disease (CD) or ulcerative colitis (UC), compared to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Materials and methods: MEDLINE (PubMed), Embase, Google Scholar, LILACS, and Cochrane Library electronic databases were screened. Caries experience was measured through the Decayed, Missing, Filled Teeth (DMFT) index. The weighted mean difference (WMD) with 95% confidence interval was calculated between IBD patients and healthy controls.</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Six studies were selected for the inclusion in the systematic review, 5 of which were also included in the quantitative synthesis of data. The WMD in the DMFT index between IBD and healthy subjects was 3.04 (1.52, 4.56) (p = 0.10). Subgroup analysis showed no difference (p = 0.31) between CD (2.52 [0.54, 4.49]) and UC (4.01 [1.52, 4.56]) subjects.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There is a remarkably higher past and present occurrence of dental caries in subjects with IBD than healthy controls. This result should encourage clinicians to include oral health preventive programs in the overall treatment plan of IBD patients.</a:t>
            </a:r>
            <a:endParaRPr/>
          </a:p>
        </p:txBody>
      </p:sp>
      <p:sp>
        <p:nvSpPr>
          <p:cNvPr id="226" name="Google Shape;226;p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0"/>
        <p:cNvGrpSpPr/>
        <p:nvPr/>
      </p:nvGrpSpPr>
      <p:grpSpPr>
        <a:xfrm>
          <a:off x="0" y="0"/>
          <a:ext cx="0" cy="0"/>
          <a:chOff x="0" y="0"/>
          <a:chExt cx="0" cy="0"/>
        </a:xfrm>
      </p:grpSpPr>
      <p:sp>
        <p:nvSpPr>
          <p:cNvPr id="231" name="Google Shape;231;p3: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32" name="Google Shape;232;p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7"/>
        <p:cNvGrpSpPr/>
        <p:nvPr/>
      </p:nvGrpSpPr>
      <p:grpSpPr>
        <a:xfrm>
          <a:off x="0" y="0"/>
          <a:ext cx="0" cy="0"/>
          <a:chOff x="0" y="0"/>
          <a:chExt cx="0" cy="0"/>
        </a:xfrm>
      </p:grpSpPr>
      <p:sp>
        <p:nvSpPr>
          <p:cNvPr id="238" name="Google Shape;238;p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9" name="Google Shape;239;p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This is a practical solution.</a:t>
            </a:r>
            <a:endParaRPr/>
          </a:p>
          <a:p>
            <a:pPr marL="0" lvl="0" indent="0" algn="l" rtl="0">
              <a:spcBef>
                <a:spcPts val="0"/>
              </a:spcBef>
              <a:spcAft>
                <a:spcPts val="0"/>
              </a:spcAft>
              <a:buNone/>
            </a:pPr>
            <a:r>
              <a:rPr lang="en-US"/>
              <a:t>Practice has used Icon in some of these cases. Great esthetic results but expensive, time consuming and technique sensitive. A couple instances of recurrent caries.</a:t>
            </a:r>
            <a:endParaRPr/>
          </a:p>
        </p:txBody>
      </p:sp>
      <p:sp>
        <p:nvSpPr>
          <p:cNvPr id="240" name="Google Shape;240;p4: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5"/>
        <p:cNvGrpSpPr/>
        <p:nvPr/>
      </p:nvGrpSpPr>
      <p:grpSpPr>
        <a:xfrm>
          <a:off x="0" y="0"/>
          <a:ext cx="0" cy="0"/>
          <a:chOff x="0" y="0"/>
          <a:chExt cx="0" cy="0"/>
        </a:xfrm>
      </p:grpSpPr>
      <p:sp>
        <p:nvSpPr>
          <p:cNvPr id="246" name="Google Shape;246;p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7" name="Google Shape;247;p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Objectives: The aim of this in vitro study was to compare the demineralization inhibitory effect of gels/solutions used in combination with either standard or highly fluoridated dentifrices on sound dentin as well as on artificial dentin caries-like lesions.</a:t>
            </a:r>
            <a:endParaRPr/>
          </a:p>
          <a:p>
            <a:pPr marL="0" lvl="0" indent="0" algn="l" rtl="0">
              <a:spcBef>
                <a:spcPts val="0"/>
              </a:spcBef>
              <a:spcAft>
                <a:spcPts val="0"/>
              </a:spcAft>
              <a:buNone/>
            </a:pPr>
            <a:endParaRPr/>
          </a:p>
          <a:p>
            <a:pPr marL="0" lvl="0" indent="0" algn="l" rtl="0">
              <a:spcBef>
                <a:spcPts val="0"/>
              </a:spcBef>
              <a:spcAft>
                <a:spcPts val="0"/>
              </a:spcAft>
              <a:buNone/>
            </a:pPr>
            <a:r>
              <a:rPr lang="en-US"/>
              <a:t>Methods: Bovine dentin specimens (n = 240) with two different surfaces each (sound [ST] and artificial caries lesion [DT]) were prepared and randomly allocated to twelve groups. Weekly interventions during pH-cycling (28 days, 6 × 120 min demineralization/day) were: the application of gels/solutions containing amine fluoride/sodium fluoride (12,500 ppm F [ppm]; pH = 4.4; AmF); NaF (12,500 ppm; pH = 6.6; NaF1); NaF (12,500 ppm; pH = 6.3; NaF2); silver diamine fluoride (14,200 ppm; pH = 8.7; SDF); acidulated phosphate fluoride (12,500 ppm; pH = 3.8; APF), and no intervention (standard control; S). Furthermore, half of the specimens in each group were brushed (10 s; twice per day) with dentifrice slurries containing either 1,450 ppm (e.g., AmF1450) or 5,000 ppm (e.g., AmF5000). Differences in integrated mineral loss (ΔΔZ) and lesion depth (ΔLD) were calculated between values before and after pH-cycling using transversal microradiography.</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After pH-cycling Ss showed significantly increased ΔZDT and LDDT values, indicating further demineralization. In contrast, except for one, all groups including fluoride gels/solutions showed significantly decreased ΔZDT values. Additional use of most fluoride gels/solutions significantly enhanced mineral gain, mainly in the surface area; however, acidic gels/solutions seemed to have negative effects on lesion depths.</a:t>
            </a:r>
            <a:endParaRPr/>
          </a:p>
          <a:p>
            <a:pPr marL="0" lvl="0" indent="0" algn="l" rtl="0">
              <a:spcBef>
                <a:spcPts val="0"/>
              </a:spcBef>
              <a:spcAft>
                <a:spcPts val="0"/>
              </a:spcAft>
              <a:buNone/>
            </a:pPr>
            <a:endParaRPr/>
          </a:p>
          <a:p>
            <a:pPr marL="0" lvl="0" indent="0" algn="l" rtl="0">
              <a:spcBef>
                <a:spcPts val="0"/>
              </a:spcBef>
              <a:spcAft>
                <a:spcPts val="0"/>
              </a:spcAft>
              <a:buNone/>
            </a:pPr>
            <a:r>
              <a:rPr lang="en-US"/>
              <a:t>Significance: Under the present pH-cycling conditions the highly fluoridated dentifrice significantly reduced caries progression and additional application of nearly all of the fluoride gels/solutions resulted in remineralization. However, there was no difference in the remineralizing capacity of fluoride gels/solutions when used in combination with either standard or highly fluoridated dentifrices.</a:t>
            </a:r>
            <a:endParaRPr/>
          </a:p>
        </p:txBody>
      </p:sp>
      <p:sp>
        <p:nvSpPr>
          <p:cNvPr id="248" name="Google Shape;248;p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2"/>
        <p:cNvGrpSpPr/>
        <p:nvPr/>
      </p:nvGrpSpPr>
      <p:grpSpPr>
        <a:xfrm>
          <a:off x="0" y="0"/>
          <a:ext cx="0" cy="0"/>
          <a:chOff x="0" y="0"/>
          <a:chExt cx="0" cy="0"/>
        </a:xfrm>
      </p:grpSpPr>
      <p:sp>
        <p:nvSpPr>
          <p:cNvPr id="253" name="Google Shape;253;p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4" name="Google Shape;254;p6: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This study aimed to evaluate the effect of different toothbrushing routines and different kinds of toothpaste on the interproximal fluoride concentration after toothbrushing and its clinical relevance to the recommendations given to patients regarding the process of toothbrushing. Eight adults participated a total of 8 times in order to test different toothbrushing routines with different amounts of toothpaste (1 or 2 cm), durations (1 or 2 min) and amounts of water after toothbrushing (10 or 20 mL). An additional 8 adults participated 6 times in total to test different forms of toothpaste administration (paste, gel and foam) with different amounts of water after toothbrushing (no rinsing or 10 mL). Interdental saliva samples were collected from proximal sites 25/26 and 46/45 using small paper points, before and up to 60 min after toothbrushing. The fluoride concentration was measured by an ion-specific electrode. The area under the curve, saliva fluoride concentration versus time, was calculated. Differences between the groups were tested by ANOVA with Tukey's multiple comparisons test. An increase in fluoride concentration of 47.2% was observed when the amount of toothpaste increased from 1 to 2 cm (p &lt; 0.01), 26.8% when increasing the duration from 1 to 2 min (p &lt; 0.01) and 41.2% when reducing the amount of water rinsing from 20 to 10 mL (p &lt; 0.01). The paste and gel resulted in higher fluoride concentration (p &lt; 0.01) compared with foam. These findings suggest that the amount of toothpaste, the duration and the amount of water have a significant effect on fluoride concentration after toothbrushing. Furthermore, despite the lower amount of fluoride, the gel gives almost the same fluoride concentration after toothbrushing as the toothpaste. The results confirm the importance of giving clear advice to patients regarding the process of toothbrushing.</a:t>
            </a:r>
            <a:endParaRPr/>
          </a:p>
        </p:txBody>
      </p:sp>
      <p:sp>
        <p:nvSpPr>
          <p:cNvPr id="255" name="Google Shape;255;p6: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35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D7FF3D-591E-A863-8599-47D43C0548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B44404B-B4E9-3D87-BBC8-CA06456411C5}"/>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A894863-01F1-AE9B-580F-BDF85997E6A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606AABE-39A9-16AD-2DE3-61BC0C4C63FD}"/>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7D2A3C4-5E84-4D7F-BE3A-3B58C82315A2}"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14830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0"/>
        <p:cNvGrpSpPr/>
        <p:nvPr/>
      </p:nvGrpSpPr>
      <p:grpSpPr>
        <a:xfrm>
          <a:off x="0" y="0"/>
          <a:ext cx="0" cy="0"/>
          <a:chOff x="0" y="0"/>
          <a:chExt cx="0" cy="0"/>
        </a:xfrm>
      </p:grpSpPr>
      <p:sp>
        <p:nvSpPr>
          <p:cNvPr id="261" name="Google Shape;261;p7: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2" name="Google Shape;262;p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7"/>
        <p:cNvGrpSpPr/>
        <p:nvPr/>
      </p:nvGrpSpPr>
      <p:grpSpPr>
        <a:xfrm>
          <a:off x="0" y="0"/>
          <a:ext cx="0" cy="0"/>
          <a:chOff x="0" y="0"/>
          <a:chExt cx="0" cy="0"/>
        </a:xfrm>
      </p:grpSpPr>
      <p:sp>
        <p:nvSpPr>
          <p:cNvPr id="268" name="Google Shape;268;p8: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69" name="Google Shape;269;p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4"/>
        <p:cNvGrpSpPr/>
        <p:nvPr/>
      </p:nvGrpSpPr>
      <p:grpSpPr>
        <a:xfrm>
          <a:off x="0" y="0"/>
          <a:ext cx="0" cy="0"/>
          <a:chOff x="0" y="0"/>
          <a:chExt cx="0" cy="0"/>
        </a:xfrm>
      </p:grpSpPr>
      <p:sp>
        <p:nvSpPr>
          <p:cNvPr id="275" name="Google Shape;275;p9: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76" name="Google Shape;276;p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3"/>
        <p:cNvGrpSpPr/>
        <p:nvPr/>
      </p:nvGrpSpPr>
      <p:grpSpPr>
        <a:xfrm>
          <a:off x="0" y="0"/>
          <a:ext cx="0" cy="0"/>
          <a:chOff x="0" y="0"/>
          <a:chExt cx="0" cy="0"/>
        </a:xfrm>
      </p:grpSpPr>
      <p:sp>
        <p:nvSpPr>
          <p:cNvPr id="284" name="Google Shape;284;p1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5" name="Google Shape;285;p1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n=1,  dietary journal for 2 weeks, </a:t>
            </a:r>
            <a:endParaRPr/>
          </a:p>
        </p:txBody>
      </p:sp>
      <p:sp>
        <p:nvSpPr>
          <p:cNvPr id="286" name="Google Shape;286;p1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92"/>
        <p:cNvGrpSpPr/>
        <p:nvPr/>
      </p:nvGrpSpPr>
      <p:grpSpPr>
        <a:xfrm>
          <a:off x="0" y="0"/>
          <a:ext cx="0" cy="0"/>
          <a:chOff x="0" y="0"/>
          <a:chExt cx="0" cy="0"/>
        </a:xfrm>
      </p:grpSpPr>
      <p:sp>
        <p:nvSpPr>
          <p:cNvPr id="293" name="Google Shape;293;p1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294" name="Google Shape;294;p1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1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Background: Dental caries risk factors have been expanded to not only emphasize biology, dietary and oral habits but also broader social determinants such as socioeconomic factors and the utilization of health services. The aim was to review sociobehavioural/cultural and socioeconomic determinants of dental caries in children residing in the Middle East and North Africa (MENA) region.</a:t>
            </a:r>
            <a:endParaRPr/>
          </a:p>
          <a:p>
            <a:pPr marL="0" lvl="0" indent="0" algn="l" rtl="0">
              <a:spcBef>
                <a:spcPts val="0"/>
              </a:spcBef>
              <a:spcAft>
                <a:spcPts val="0"/>
              </a:spcAft>
              <a:buNone/>
            </a:pPr>
            <a:endParaRPr/>
          </a:p>
          <a:p>
            <a:pPr marL="0" lvl="0" indent="0" algn="l" rtl="0">
              <a:spcBef>
                <a:spcPts val="0"/>
              </a:spcBef>
              <a:spcAft>
                <a:spcPts val="0"/>
              </a:spcAft>
              <a:buNone/>
            </a:pPr>
            <a:r>
              <a:rPr lang="en-US"/>
              <a:t>Methods: A search was conducted in the PubMed/Medline database and Google Scholar to identify studies published from 2000 to 2019 covering children using key search terms. In the initial stages, titles, abstracts and, if needed, full articles were screened for eligibility. In the final stage, all included articles were reassessed and read, and relevant data were extracted.</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Out of 600 initial articles, a total of 77 were included in this review, of which 74 were cross-sectional, 2 were longitudinal and one was a case-control study. The studies included a total of 94,491 participants in 14 countries across the MENA region. A majority used the World Health Organization scoring system to assess dental caries. The caries prevalence ranged between 17.2% and 88.8%, early childhood caries between 3% and 57% and decayed missing filled teeth (dmft) varied between 0.6 and 8.5 across the various age groups. Increased age, low maternal education, low overall socioeconomic status, decreased frequency of tooth brushing, low parental involvement, poor oral habits, infant feeding practices and sugar consumption were among the most prevalent determinants for increased risk of caries in the reviewed studies.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Dental caries was found to be high among children in many of the studies published from MENA. The key determinants of dental caries were found to include factors related to child characteristics, family background, oral hygiene and infant feeding and eating habits. The high dental caries prevalence emphasises the need to address the prevailing modifiable sociobehavioural and socioeconomic determinants by translating them into effective oral health prevention policies and programmes.</a:t>
            </a:r>
            <a:endParaRPr/>
          </a:p>
        </p:txBody>
      </p:sp>
      <p:sp>
        <p:nvSpPr>
          <p:cNvPr id="303" name="Google Shape;303;p1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15"/>
        <p:cNvGrpSpPr/>
        <p:nvPr/>
      </p:nvGrpSpPr>
      <p:grpSpPr>
        <a:xfrm>
          <a:off x="0" y="0"/>
          <a:ext cx="0" cy="0"/>
          <a:chOff x="0" y="0"/>
          <a:chExt cx="0" cy="0"/>
        </a:xfrm>
      </p:grpSpPr>
      <p:sp>
        <p:nvSpPr>
          <p:cNvPr id="316" name="Google Shape;316;p14:notes"/>
          <p:cNvSpPr txBox="1"/>
          <p:nvPr/>
        </p:nvSpPr>
        <p:spPr>
          <a:xfrm>
            <a:off x="3884613" y="8685213"/>
            <a:ext cx="2971800" cy="457200"/>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Arial"/>
              <a:buNone/>
            </a:pPr>
            <a:fld id="{00000000-1234-1234-1234-123412341234}" type="slidenum">
              <a:rPr lang="en-US" sz="1200" b="0" i="0" u="none" strike="noStrike" cap="none">
                <a:solidFill>
                  <a:srgbClr val="000000"/>
                </a:solidFill>
                <a:latin typeface="Arial"/>
                <a:ea typeface="Arial"/>
                <a:cs typeface="Arial"/>
                <a:sym typeface="Arial"/>
              </a:rPr>
              <a:t>45</a:t>
            </a:fld>
            <a:endParaRPr sz="1200" b="0" i="0" u="none" strike="noStrike" cap="none">
              <a:solidFill>
                <a:srgbClr val="000000"/>
              </a:solidFill>
              <a:latin typeface="Arial"/>
              <a:ea typeface="Arial"/>
              <a:cs typeface="Arial"/>
              <a:sym typeface="Arial"/>
            </a:endParaRPr>
          </a:p>
        </p:txBody>
      </p:sp>
      <p:sp>
        <p:nvSpPr>
          <p:cNvPr id="317" name="Google Shape;317;p14: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miter lim="800000"/>
            <a:headEnd type="none" w="sm" len="sm"/>
            <a:tailEnd type="none" w="sm" len="sm"/>
          </a:ln>
        </p:spPr>
      </p:sp>
      <p:sp>
        <p:nvSpPr>
          <p:cNvPr id="318" name="Google Shape;318;p14: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endParaRPr/>
          </a:p>
          <a:p>
            <a:pPr marL="0" lvl="0" indent="0" algn="l" rtl="0">
              <a:spcBef>
                <a:spcPts val="0"/>
              </a:spcBef>
              <a:spcAft>
                <a:spcPts val="0"/>
              </a:spcAft>
              <a:buNone/>
            </a:pPr>
            <a:r>
              <a:rPr lang="en-US"/>
              <a:t>BACKGROUND: </a:t>
            </a:r>
            <a:endParaRPr/>
          </a:p>
          <a:p>
            <a:pPr marL="0" lvl="0" indent="0" algn="l" rtl="0">
              <a:spcBef>
                <a:spcPts val="0"/>
              </a:spcBef>
              <a:spcAft>
                <a:spcPts val="0"/>
              </a:spcAft>
              <a:buNone/>
            </a:pPr>
            <a:endParaRPr/>
          </a:p>
          <a:p>
            <a:pPr marL="0" lvl="0" indent="0" algn="l" rtl="0">
              <a:spcBef>
                <a:spcPts val="0"/>
              </a:spcBef>
              <a:spcAft>
                <a:spcPts val="0"/>
              </a:spcAft>
              <a:buNone/>
            </a:pPr>
            <a:r>
              <a:rPr lang="en-US"/>
              <a:t>Investigators use questionnaire surveys to evaluate treatment philosophies in dental practices. The aim of this study was to evaluate the management strategies California dentists use for approximal and occlusal caries lesions.</a:t>
            </a:r>
            <a:endParaRPr/>
          </a:p>
          <a:p>
            <a:pPr marL="0" lvl="0" indent="0" algn="l" rtl="0">
              <a:spcBef>
                <a:spcPts val="0"/>
              </a:spcBef>
              <a:spcAft>
                <a:spcPts val="0"/>
              </a:spcAft>
              <a:buNone/>
            </a:pPr>
            <a:endParaRPr/>
          </a:p>
          <a:p>
            <a:pPr marL="0" lvl="0" indent="0" algn="l" rtl="0">
              <a:spcBef>
                <a:spcPts val="0"/>
              </a:spcBef>
              <a:spcAft>
                <a:spcPts val="0"/>
              </a:spcAft>
              <a:buNone/>
            </a:pPr>
            <a:r>
              <a:rPr lang="en-US"/>
              <a:t>METHODS: </a:t>
            </a:r>
            <a:endParaRPr/>
          </a:p>
          <a:p>
            <a:pPr marL="0" lvl="0" indent="0" algn="l" rtl="0">
              <a:spcBef>
                <a:spcPts val="0"/>
              </a:spcBef>
              <a:spcAft>
                <a:spcPts val="0"/>
              </a:spcAft>
              <a:buNone/>
            </a:pPr>
            <a:endParaRPr/>
          </a:p>
          <a:p>
            <a:pPr marL="0" lvl="0" indent="0" algn="l" rtl="0">
              <a:spcBef>
                <a:spcPts val="0"/>
              </a:spcBef>
              <a:spcAft>
                <a:spcPts val="0"/>
              </a:spcAft>
              <a:buNone/>
            </a:pPr>
            <a:r>
              <a:rPr lang="en-US"/>
              <a:t>In May 2013, the authors e-mailed a questionnaire that addressed approximal and occlusal caries lesion management (detection and restorative threshold, preferred preparation type, and restorative materials) to 16,960 dentists in California. The authors performed a χ2 statistical analysis to investigate the relationship between management strategies and respondent demographic characteristics.</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a:t>
            </a:r>
            <a:endParaRPr/>
          </a:p>
          <a:p>
            <a:pPr marL="0" lvl="0" indent="0" algn="l" rtl="0">
              <a:spcBef>
                <a:spcPts val="0"/>
              </a:spcBef>
              <a:spcAft>
                <a:spcPts val="0"/>
              </a:spcAft>
              <a:buNone/>
            </a:pPr>
            <a:endParaRPr/>
          </a:p>
          <a:p>
            <a:pPr marL="0" lvl="0" indent="0" algn="l" rtl="0">
              <a:spcBef>
                <a:spcPts val="0"/>
              </a:spcBef>
              <a:spcAft>
                <a:spcPts val="0"/>
              </a:spcAft>
              <a:buNone/>
            </a:pPr>
            <a:r>
              <a:rPr lang="en-US"/>
              <a:t>The authors received responses from 1,922 (11.3%) dentists; 42.6% of the respondents would restore approximal lesions at the dentinoenamel junction, and 33.4% would wait until the lesion reached the outer one-third of dentin. The preferred preparation type was the traditional Class II preparation. Dentists who graduated more recently (20 years or less) were more likely to delay approximal restorations (P &lt; .0001); 49.9% of the more recent graduates would wait to restore an occlusal lesion until the outer one-third of dentin was involved, and 42.6% would restore a lesion confined to enamel.</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a:t>
            </a:r>
            <a:endParaRPr/>
          </a:p>
          <a:p>
            <a:pPr marL="0" lvl="0" indent="0" algn="l" rtl="0">
              <a:spcBef>
                <a:spcPts val="0"/>
              </a:spcBef>
              <a:spcAft>
                <a:spcPts val="0"/>
              </a:spcAft>
              <a:buNone/>
            </a:pPr>
            <a:endParaRPr/>
          </a:p>
          <a:p>
            <a:pPr marL="0" lvl="0" indent="0" algn="l" rtl="0">
              <a:spcBef>
                <a:spcPts val="0"/>
              </a:spcBef>
              <a:spcAft>
                <a:spcPts val="0"/>
              </a:spcAft>
              <a:buNone/>
            </a:pPr>
            <a:r>
              <a:rPr lang="en-US"/>
              <a:t>There is wide variety among California dentists regarding their restorative treatment decisions, with most dentists restoring a tooth earlier than the literature would advise. More recent dental graduates were more likely to place their restorative threshold at deeper lesions for approximal caries lesions.</a:t>
            </a:r>
            <a:endParaRPr/>
          </a:p>
          <a:p>
            <a:pPr marL="0" lvl="0" indent="0" algn="l" rtl="0">
              <a:spcBef>
                <a:spcPts val="0"/>
              </a:spcBef>
              <a:spcAft>
                <a:spcPts val="0"/>
              </a:spcAft>
              <a:buNone/>
            </a:pPr>
            <a:endParaRPr/>
          </a:p>
          <a:p>
            <a:pPr marL="0" lvl="0" indent="0" algn="l" rtl="0">
              <a:spcBef>
                <a:spcPts val="0"/>
              </a:spcBef>
              <a:spcAft>
                <a:spcPts val="0"/>
              </a:spcAft>
              <a:buNone/>
            </a:pPr>
            <a:r>
              <a:rPr lang="en-US"/>
              <a:t>PRACTICAL IMPLICATIONS: </a:t>
            </a:r>
            <a:endParaRPr/>
          </a:p>
          <a:p>
            <a:pPr marL="0" lvl="0" indent="0" algn="l" rtl="0">
              <a:spcBef>
                <a:spcPts val="0"/>
              </a:spcBef>
              <a:spcAft>
                <a:spcPts val="0"/>
              </a:spcAft>
              <a:buNone/>
            </a:pPr>
            <a:endParaRPr/>
          </a:p>
          <a:p>
            <a:pPr marL="0" lvl="0" indent="0" algn="l" rtl="0">
              <a:spcBef>
                <a:spcPts val="0"/>
              </a:spcBef>
              <a:spcAft>
                <a:spcPts val="0"/>
              </a:spcAft>
              <a:buNone/>
            </a:pPr>
            <a:r>
              <a:rPr lang="en-US"/>
              <a:t>Clinical evidence shows that noncavitated caries lesions can be remineralized; therefore, early restorative treatment may no longer be necessary or appropriate. Noninvasive and minimally invasive measures should be taken into consideration.</a:t>
            </a:r>
            <a:endParaRPr/>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4"/>
        <p:cNvGrpSpPr/>
        <p:nvPr/>
      </p:nvGrpSpPr>
      <p:grpSpPr>
        <a:xfrm>
          <a:off x="0" y="0"/>
          <a:ext cx="0" cy="0"/>
          <a:chOff x="0" y="0"/>
          <a:chExt cx="0" cy="0"/>
        </a:xfrm>
      </p:grpSpPr>
      <p:sp>
        <p:nvSpPr>
          <p:cNvPr id="325" name="Google Shape;325;p15: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26" name="Google Shape;326;p15: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The aim was to appraise the evidence on the performance of various means for the detection of incipient caries in vivo. Five databases of published and unpublished research were searched for studies from January 2000 to October 2019. Search terms included "early caries" and "caries detection." Inclusion criteria involved diagnostic test accuracy studies for early caries detection in permanent and primary teeth. A risk-of-bias assessment was performed using the QUADAS-2 tool. We performed the study selection, data extraction, and risk-of-bias assessment in duplicate. The review protocol was a priori registered in the Open Science Framework. Of the initially 22,964 search results, 51 articles were included. For permanent teeth, when histologic examination was considered as the reference for occlusal surfaces, the sensitivity (Se) range appeared high for the DIAGNOdent Pen (DD Pen) at 0.81-0.89, followed by ICDAS-II at 0.62-1, DIAGNOdent (DD) at 0.48-1, and bitewing radiography (BW) at 0-0.29. The corresponding specificity (Sp) range was: DD Pen 0.71-0.8, ICDAS-II 0.5-0.84, DD 0.54-1, and BW 0.96-1. When operative intervention served as the reference for occlusal surfaces, again, the DD means valued the most promising results on Se: DD 0.7-0.96 and DD Pen 0.55-0.90, followed by ICDAS-II 0.25-0.93, and BW 0-0.83. The Sp range was: DD 0.54-1, DD Pen 0.71-1, ICDAS-II 0.44-1, and BW 0.6-1. For approximal surfaces, the Se was: BW 0.75-0.83, DD Pen 0.6, and ICDAS-II 0.54; the Sp was: BW 0.6-0.9, DD Pen 0.2, and ICDAS-II 1. For primary teeth, under the reference of histologic assessment, the Se range for occlusal surfaces was: DD 0.55-1, DD Pen 0.63-1, ICDAS-II 0.42-1, and BW 0.31-0.96; the respective Sp was: DD 0.5-1, DD Pen 0.44-1, ICDAS-II 0.61-1, and BW 0.79-0.98. For approximal surfaces, the Se range was: DD Pen 0.58-0.63, ICDAS-II 0.42-0.55, and BW 0.14-0.71. The corresponding Sp range was: DD Pen 0.85-0.87, ICDAS-II 0.73-0.93, and BW 0.79-0.98. Se and Sp values varied, due to the heterogeneity regarding the setting of individual studies. Evidently, robust conclusions cannot be drawn, and different diagnostic means should be used as adjuncts to clinical examination. In permanent teeth, visual examination may be enhanced by DD on occlusal surfaces and BW on approximal surfaces. In primary teeth, DD Pen may serve as a supplementary tool across all surfaces.</a:t>
            </a:r>
            <a:endParaRPr/>
          </a:p>
        </p:txBody>
      </p:sp>
      <p:sp>
        <p:nvSpPr>
          <p:cNvPr id="327" name="Google Shape;327;p15: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46</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3"/>
        <p:cNvGrpSpPr/>
        <p:nvPr/>
      </p:nvGrpSpPr>
      <p:grpSpPr>
        <a:xfrm>
          <a:off x="0" y="0"/>
          <a:ext cx="0" cy="0"/>
          <a:chOff x="0" y="0"/>
          <a:chExt cx="0" cy="0"/>
        </a:xfrm>
      </p:grpSpPr>
      <p:sp>
        <p:nvSpPr>
          <p:cNvPr id="334" name="Google Shape;334;p16: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35" name="Google Shape;335;p16: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39"/>
        <p:cNvGrpSpPr/>
        <p:nvPr/>
      </p:nvGrpSpPr>
      <p:grpSpPr>
        <a:xfrm>
          <a:off x="0" y="0"/>
          <a:ext cx="0" cy="0"/>
          <a:chOff x="0" y="0"/>
          <a:chExt cx="0" cy="0"/>
        </a:xfrm>
      </p:grpSpPr>
      <p:sp>
        <p:nvSpPr>
          <p:cNvPr id="340" name="Google Shape;340;p1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1" name="Google Shape;341;p1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Detection of proximal carious lesions involves the combination of clinical and radiographic methods, both with inherent difficulties. The present cross-sectional study is aimed at estimating the prevalence of cavitation in proximal carious lesions, based on a direct clinical assessment of previously detected radiographic lesions, in permanent molars and premolars. Proximal dental surfaces were radiographically evaluated using the ADA coding system and cavitation was determined through clinical visual examination of the surfaces after separation with elastomeric bands. One-hundred and twenty-six patients attending the dental clinics at the University of Talca were examined, comprising 508 proximal surfaces with radiographic codes ranging from E1 to D3. Two examiners were trained and calibrated for radiographic and clinical detection of proximal lesions. Most participants were females (61.9%). The age mean of participants was 28.7 (0.8) years old. A total of 22.2% of the examined surfaces were cavitated. Only few lesions coded as E1 (n = 4; 2.1%) and E2 (n = 9; 9.8%) were cavitated. Fifty D1 (35.5%) and 22 D2 (41.5%) lesions were cavitated after separation. Most lesions coded as D3 (n = 28; 84.8%) were cavitated. The multilevel binary regression model (p = 0.003) demonstrated that sex, age, jaw, tooth type, surface, and side were not associated with the likelihood of having proximal cavitation. Challenging conventional wisdom, most D1 and D2 lesions were not cavitated. Combining detection methods seems desirable to increase the accuracy in assessing approximal posterior lesions. The low proportion of cavitated lesions reinforces the idea of cautiously indicating invasive approaches for managing proximal carious lesions.</a:t>
            </a:r>
            <a:endParaRPr/>
          </a:p>
        </p:txBody>
      </p:sp>
      <p:sp>
        <p:nvSpPr>
          <p:cNvPr id="342" name="Google Shape;342;p1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48</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5"/>
        <p:cNvGrpSpPr/>
        <p:nvPr/>
      </p:nvGrpSpPr>
      <p:grpSpPr>
        <a:xfrm>
          <a:off x="0" y="0"/>
          <a:ext cx="0" cy="0"/>
          <a:chOff x="0" y="0"/>
          <a:chExt cx="0" cy="0"/>
        </a:xfrm>
      </p:grpSpPr>
      <p:sp>
        <p:nvSpPr>
          <p:cNvPr id="356" name="Google Shape;356;p19: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7" name="Google Shape;357;p19: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58" name="Google Shape;358;p19: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49</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2"/>
        <p:cNvGrpSpPr/>
        <p:nvPr/>
      </p:nvGrpSpPr>
      <p:grpSpPr>
        <a:xfrm>
          <a:off x="0" y="0"/>
          <a:ext cx="0" cy="0"/>
          <a:chOff x="0" y="0"/>
          <a:chExt cx="0" cy="0"/>
        </a:xfrm>
      </p:grpSpPr>
      <p:sp>
        <p:nvSpPr>
          <p:cNvPr id="363" name="Google Shape;363;p20: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4" name="Google Shape;364;p20: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Detection of proximal carious lesions involves the combination of clinical and radiographic methods, both with inherent difficulties. The present cross-sectional study is aimed at estimating the prevalence of cavitation in proximal carious lesions, based on a direct clinical assessment of previously detected radiographic lesions, in permanent molars and premolars. Proximal dental surfaces were radiographically evaluated using the ADA coding system and cavitation was determined through clinical visual examination of the surfaces after separation with elastomeric bands. One-hundred and twenty-six patients attending the dental clinics at the University of Talca were examined, comprising 508 proximal surfaces with radiographic codes ranging from E1 to D3. Two examiners were trained and calibrated for radiographic and clinical detection of proximal lesions. Most participants were females (61.9%). The age mean of participants was 28.7 (0.8) years old. A total of 22.2% of the examined surfaces were cavitated. Only few lesions coded as E1 (n = 4; 2.1%) and E2 (n = 9; 9.8%) were cavitated. Fifty D1 (35.5%) and 22 D2 (41.5%) lesions were cavitated after separation. Most lesions coded as D3 (n = 28; 84.8%) were cavitated. The multilevel binary regression model (p = 0.003) demonstrated that sex, age, jaw, tooth type, surface, and side were not associated with the likelihood of having proximal cavitation. Challenging conventional wisdom, most D1 and D2 lesions were not cavitated. Combining detection methods seems desirable to increase the accuracy in assessing approximal posterior lesions. The low proportion of cavitated lesions reinforces the idea of cautiously indicating invasive approaches for managing proximal carious lesions.</a:t>
            </a:r>
            <a:endParaRPr/>
          </a:p>
        </p:txBody>
      </p:sp>
      <p:sp>
        <p:nvSpPr>
          <p:cNvPr id="365" name="Google Shape;365;p20: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50</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7"/>
        <p:cNvGrpSpPr/>
        <p:nvPr/>
      </p:nvGrpSpPr>
      <p:grpSpPr>
        <a:xfrm>
          <a:off x="0" y="0"/>
          <a:ext cx="0" cy="0"/>
          <a:chOff x="0" y="0"/>
          <a:chExt cx="0" cy="0"/>
        </a:xfrm>
      </p:grpSpPr>
      <p:sp>
        <p:nvSpPr>
          <p:cNvPr id="348" name="Google Shape;348;p18: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9" name="Google Shape;349;p18: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Clinical relevance: Radiographic lesion depth should not be used as the single determinant of the restorative threshold for clinically inaccessible approximal caries lesions. Temporary tooth separation is a feasible and effective diagnostic aid for assessment and appropriate management of approximal lesions.</a:t>
            </a:r>
            <a:endParaRPr/>
          </a:p>
          <a:p>
            <a:pPr marL="0" lvl="0" indent="0" algn="l" rtl="0">
              <a:spcBef>
                <a:spcPts val="0"/>
              </a:spcBef>
              <a:spcAft>
                <a:spcPts val="0"/>
              </a:spcAft>
              <a:buNone/>
            </a:pPr>
            <a:endParaRPr/>
          </a:p>
          <a:p>
            <a:pPr marL="0" lvl="0" indent="0" algn="l" rtl="0">
              <a:spcBef>
                <a:spcPts val="0"/>
              </a:spcBef>
              <a:spcAft>
                <a:spcPts val="0"/>
              </a:spcAft>
              <a:buNone/>
            </a:pPr>
            <a:r>
              <a:rPr lang="en-US"/>
              <a:t>Summary: In the era of tooth-preserving dentistry, the decision to restore approximal caries lesions must be based on the accurate assessment of tooth cavitation, as the accumulation of oral biofilms in these areas encourages lesion progression. However, lesions radiographically into dentin remain the main threshold criterion for restoring approximal lesions even though most of these lesions may not be cavitated. A school-based clinical protocol for temporary tooth separation (TTS) was developed to improve visual-tactile assessment and management of clinically inaccessible approximal lesions. TTS data retrieved from electronic health records were used to correlate radiographic lesion depth and surface cavitation status with lesion location and the patient's caries risk and to evaluate the effectiveness of TTS as a diagnostic aid for approximal lesions. Of the 206 lesions assessed, 66.5% (n=137) were located in the maxillary arch, 56.6% (n=116) in distal surfaces, 61.3% (n=114) in premolars, and 21.5% (n=40) in molars. After tooth separation, 79.6% (n=164) of the lesions were diagnosed as noncavitated, including 90% (n=66) of the lesions radiographically at the inner half of enamel (E2) and 66% (n=49) of those at the outer-third of dentin (D1). Logistic regression analysis using E2 and D1 lesions showed no significant association between lesion depth or cavitation status with lesion location and caries risk. TTS is a feasible and effective diagnostic aid for the assessment and appropriate management of approximal caries lesions. There is a need to reevaluate the use of radiographic lesion depth as the single determinant of the restorative threshold for clinically inaccessible approximal lesions.</a:t>
            </a:r>
            <a:endParaRPr/>
          </a:p>
        </p:txBody>
      </p:sp>
      <p:sp>
        <p:nvSpPr>
          <p:cNvPr id="350" name="Google Shape;350;p18: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51</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a:extLst>
            <a:ext uri="{FF2B5EF4-FFF2-40B4-BE49-F238E27FC236}">
              <a16:creationId xmlns:a16="http://schemas.microsoft.com/office/drawing/2014/main" id="{39730979-8E18-F2FA-01B0-B58BD7CD8DF5}"/>
            </a:ext>
          </a:extLst>
        </p:cNvPr>
        <p:cNvGrpSpPr/>
        <p:nvPr/>
      </p:nvGrpSpPr>
      <p:grpSpPr>
        <a:xfrm>
          <a:off x="0" y="0"/>
          <a:ext cx="0" cy="0"/>
          <a:chOff x="0" y="0"/>
          <a:chExt cx="0" cy="0"/>
        </a:xfrm>
      </p:grpSpPr>
      <p:sp>
        <p:nvSpPr>
          <p:cNvPr id="370" name="Google Shape;370;p21:notes">
            <a:extLst>
              <a:ext uri="{FF2B5EF4-FFF2-40B4-BE49-F238E27FC236}">
                <a16:creationId xmlns:a16="http://schemas.microsoft.com/office/drawing/2014/main" id="{C312278D-B095-FF49-795B-778FB50E6A69}"/>
              </a:ext>
            </a:extLst>
          </p:cNvPr>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21:notes">
            <a:extLst>
              <a:ext uri="{FF2B5EF4-FFF2-40B4-BE49-F238E27FC236}">
                <a16:creationId xmlns:a16="http://schemas.microsoft.com/office/drawing/2014/main" id="{993B97F4-4DCC-ED86-AFAC-5D54DE235B9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extLst>
      <p:ext uri="{BB962C8B-B14F-4D97-AF65-F5344CB8AC3E}">
        <p14:creationId xmlns:p14="http://schemas.microsoft.com/office/powerpoint/2010/main" val="235603969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9"/>
        <p:cNvGrpSpPr/>
        <p:nvPr/>
      </p:nvGrpSpPr>
      <p:grpSpPr>
        <a:xfrm>
          <a:off x="0" y="0"/>
          <a:ext cx="0" cy="0"/>
          <a:chOff x="0" y="0"/>
          <a:chExt cx="0" cy="0"/>
        </a:xfrm>
      </p:grpSpPr>
      <p:sp>
        <p:nvSpPr>
          <p:cNvPr id="370" name="Google Shape;370;p21:notes"/>
          <p:cNvSpPr txBox="1">
            <a:spLocks noGrp="1"/>
          </p:cNvSpPr>
          <p:nvPr>
            <p:ph type="body" idx="1"/>
          </p:nvPr>
        </p:nvSpPr>
        <p:spPr>
          <a:xfrm>
            <a:off x="685800" y="4400550"/>
            <a:ext cx="5486400" cy="360045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371" name="Google Shape;371;p21: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76"/>
        <p:cNvGrpSpPr/>
        <p:nvPr/>
      </p:nvGrpSpPr>
      <p:grpSpPr>
        <a:xfrm>
          <a:off x="0" y="0"/>
          <a:ext cx="0" cy="0"/>
          <a:chOff x="0" y="0"/>
          <a:chExt cx="0" cy="0"/>
        </a:xfrm>
      </p:grpSpPr>
      <p:sp>
        <p:nvSpPr>
          <p:cNvPr id="377" name="Google Shape;377;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78" name="Google Shape;378;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Objectives: This histologic and histobacteriologic study evaluated non-cavitated interproximal white spot lesions in human teeth for the 1) presence and morphology of bacterial aggregations at the enamel-dentinal junction (EDJ), and 2) reactions in the subjacent pulp tissue.</a:t>
            </a:r>
            <a:endParaRPr/>
          </a:p>
          <a:p>
            <a:pPr marL="0" lvl="0" indent="0" algn="l" rtl="0">
              <a:spcBef>
                <a:spcPts val="0"/>
              </a:spcBef>
              <a:spcAft>
                <a:spcPts val="0"/>
              </a:spcAft>
              <a:buNone/>
            </a:pPr>
            <a:endParaRPr/>
          </a:p>
          <a:p>
            <a:pPr marL="0" lvl="0" indent="0" algn="l" rtl="0">
              <a:spcBef>
                <a:spcPts val="0"/>
              </a:spcBef>
              <a:spcAft>
                <a:spcPts val="0"/>
              </a:spcAft>
              <a:buNone/>
            </a:pPr>
            <a:r>
              <a:rPr lang="en-US"/>
              <a:t>Methods: The material comprised 16 third molars diagnosed with early interproximal caries lesions obtained consecutively in a single clinical practice. Four third molars with clinically intact proximal surfaces served as controls. Caries activity was categorized as active or arrested. Teeth were prepared for histologic and histobacteriologic analyses.</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Control teeth exhibited normal tissue conditions with no bacteria. Macroscopic discoloration of the superficial dentin occurred in 14/16 teeth with early caries lesions. Bacterial aggregations resembling biofilms were observed in 10/16 teeth (six with active and four with arrested lesions). Bacterial cells were observed superficially in some of the underlying dentinal tubules, while in a few cases a deeper penetration was evident. Pathologic changes of varying degrees were observed in the pulps of all 16 teeth, regardless of the caries activity (active or arrested). Pulp reactions varied from disruption of the odontoblast layer, with loss of odontoblasts, to formation of tertiary dentin.</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Bacterial biofilms associated with white-spot caries lesions may traverse the enamel and reach the underlying dentin in both active and arrested lesions. In all teeth with early lesions, the pulps showed changes in response to the very superficial biofilm challenge.</a:t>
            </a:r>
            <a:endParaRPr/>
          </a:p>
          <a:p>
            <a:pPr marL="0" lvl="0" indent="0" algn="l" rtl="0">
              <a:spcBef>
                <a:spcPts val="0"/>
              </a:spcBef>
              <a:spcAft>
                <a:spcPts val="0"/>
              </a:spcAft>
              <a:buNone/>
            </a:pPr>
            <a:endParaRPr/>
          </a:p>
          <a:p>
            <a:pPr marL="0" lvl="0" indent="0" algn="l" rtl="0">
              <a:spcBef>
                <a:spcPts val="0"/>
              </a:spcBef>
              <a:spcAft>
                <a:spcPts val="0"/>
              </a:spcAft>
              <a:buNone/>
            </a:pPr>
            <a:r>
              <a:rPr lang="en-US"/>
              <a:t>Clinical significance: In non-cavitated, active or arrested, enamel caries lesions, bacteria traverse the enamel and may establish structured biofilms at the enamel-dentinal junction, causing early pulp changes. These new findings may stimulate clinicians to rethink the rationale for treatment methods that are based on the assumption that bacteria are absent in white-spot lesions.</a:t>
            </a:r>
            <a:endParaRPr/>
          </a:p>
        </p:txBody>
      </p:sp>
      <p:sp>
        <p:nvSpPr>
          <p:cNvPr id="379" name="Google Shape;379;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54</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3: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23: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 The present study investigated the histobacteriological condition of human carious dentine, and the histological response of dental pulps after selective caries excavation to firm dentine and cavity restoration with adhesive procedures.</a:t>
            </a:r>
            <a:endParaRPr/>
          </a:p>
          <a:p>
            <a:pPr marL="0" lvl="0" indent="0" algn="l" rtl="0">
              <a:spcBef>
                <a:spcPts val="0"/>
              </a:spcBef>
              <a:spcAft>
                <a:spcPts val="0"/>
              </a:spcAft>
              <a:buNone/>
            </a:pPr>
            <a:endParaRPr/>
          </a:p>
          <a:p>
            <a:pPr marL="0" lvl="0" indent="0" algn="l" rtl="0">
              <a:spcBef>
                <a:spcPts val="0"/>
              </a:spcBef>
              <a:spcAft>
                <a:spcPts val="0"/>
              </a:spcAft>
              <a:buNone/>
            </a:pPr>
            <a:r>
              <a:rPr lang="en-US"/>
              <a:t>Methods: Twelve vital teeth with medium/deep occlusal caries from 12 patients were scheduled for extraction. The patients gave consent to have caries removed selectively and the cavity restored with adhesive procedures prior to extraction. Caries excavation was achieved using burs and sharp hand excavators until "leathery" or "firm" dentine was encountered. After extraction, the teeth were completely-demineralised, processed for light microscopy, serial-sectioned and stained with haematoxylin and eosin staining for histological examination of dentine characteristics and pulpal responses. Additional sections were stained with Taylor-modified Brown and Brenn technique for histobacteriological examination of bacteria infiltration of the dentinal tubules and dental pulp.</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The 12 teeth showed varying degrees of tertiary dentine formation. Chronic inflammatory cell infiltrates were identified in the pulp of all specimens and appeared as scattered inflammatory cells or exiguous localised accumulations. Capillaries were heavily congested with erythrocytes and polymorphonuclear leukocytes. A large amount of stainable bacteria was observed in the dentine subjacent to the cavity floor in all specimens.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The present study demonstrated that "leathery" or "firm" carious dentine is infected. The remnant bacteria in the dentine provoked subclinical pulpal inflammation over the entire evaluation period. The presence of potentially-arrested caries does not necessarily mean that bacterial infection is absent or under control.</a:t>
            </a:r>
            <a:endParaRPr/>
          </a:p>
          <a:p>
            <a:pPr marL="0" lvl="0" indent="0" algn="l" rtl="0">
              <a:spcBef>
                <a:spcPts val="0"/>
              </a:spcBef>
              <a:spcAft>
                <a:spcPts val="0"/>
              </a:spcAft>
              <a:buNone/>
            </a:pPr>
            <a:endParaRPr/>
          </a:p>
          <a:p>
            <a:pPr marL="0" lvl="0" indent="0" algn="l" rtl="0">
              <a:spcBef>
                <a:spcPts val="0"/>
              </a:spcBef>
              <a:spcAft>
                <a:spcPts val="0"/>
              </a:spcAft>
              <a:buNone/>
            </a:pPr>
            <a:r>
              <a:rPr lang="en-US"/>
              <a:t>Clinical significance: Knowledge on the pulpal response to active caries and the inflammatory responses associated with bacteria ingress into dentine is paramount in helping clinicians make an informed, rational choice based on biologically-robust principles.</a:t>
            </a:r>
            <a:endParaRPr/>
          </a:p>
        </p:txBody>
      </p:sp>
      <p:sp>
        <p:nvSpPr>
          <p:cNvPr id="386" name="Google Shape;386;p23: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55</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a:extLst>
            <a:ext uri="{FF2B5EF4-FFF2-40B4-BE49-F238E27FC236}">
              <a16:creationId xmlns:a16="http://schemas.microsoft.com/office/drawing/2014/main" id="{A4088758-536A-BF64-AF2C-FEA6397933C4}"/>
            </a:ext>
          </a:extLst>
        </p:cNvPr>
        <p:cNvGrpSpPr/>
        <p:nvPr/>
      </p:nvGrpSpPr>
      <p:grpSpPr>
        <a:xfrm>
          <a:off x="0" y="0"/>
          <a:ext cx="0" cy="0"/>
          <a:chOff x="0" y="0"/>
          <a:chExt cx="0" cy="0"/>
        </a:xfrm>
      </p:grpSpPr>
      <p:sp>
        <p:nvSpPr>
          <p:cNvPr id="384" name="Google Shape;384;p23:notes">
            <a:extLst>
              <a:ext uri="{FF2B5EF4-FFF2-40B4-BE49-F238E27FC236}">
                <a16:creationId xmlns:a16="http://schemas.microsoft.com/office/drawing/2014/main" id="{75FAA0BA-25C6-54EC-759F-F004797D42F5}"/>
              </a:ext>
            </a:extLst>
          </p:cNvPr>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23:notes">
            <a:extLst>
              <a:ext uri="{FF2B5EF4-FFF2-40B4-BE49-F238E27FC236}">
                <a16:creationId xmlns:a16="http://schemas.microsoft.com/office/drawing/2014/main" id="{5BB3E46C-0615-C1D6-1F5D-ED39A9A58F40}"/>
              </a:ext>
            </a:extLst>
          </p:cNvPr>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Abstract</a:t>
            </a:r>
            <a:endParaRPr/>
          </a:p>
          <a:p>
            <a:pPr marL="0" lvl="0" indent="0" algn="l" rtl="0">
              <a:spcBef>
                <a:spcPts val="0"/>
              </a:spcBef>
              <a:spcAft>
                <a:spcPts val="0"/>
              </a:spcAft>
              <a:buNone/>
            </a:pPr>
            <a:r>
              <a:rPr lang="en-US"/>
              <a:t>Objective: The present study investigated the histobacteriological condition of human carious dentine, and the histological response of dental pulps after selective caries excavation to firm dentine and cavity restoration with adhesive procedures.</a:t>
            </a:r>
            <a:endParaRPr/>
          </a:p>
          <a:p>
            <a:pPr marL="0" lvl="0" indent="0" algn="l" rtl="0">
              <a:spcBef>
                <a:spcPts val="0"/>
              </a:spcBef>
              <a:spcAft>
                <a:spcPts val="0"/>
              </a:spcAft>
              <a:buNone/>
            </a:pPr>
            <a:endParaRPr/>
          </a:p>
          <a:p>
            <a:pPr marL="0" lvl="0" indent="0" algn="l" rtl="0">
              <a:spcBef>
                <a:spcPts val="0"/>
              </a:spcBef>
              <a:spcAft>
                <a:spcPts val="0"/>
              </a:spcAft>
              <a:buNone/>
            </a:pPr>
            <a:r>
              <a:rPr lang="en-US"/>
              <a:t>Methods: Twelve vital teeth with medium/deep occlusal caries from 12 patients were scheduled for extraction. The patients gave consent to have caries removed selectively and the cavity restored with adhesive procedures prior to extraction. Caries excavation was achieved using burs and sharp hand excavators until "leathery" or "firm" dentine was encountered. After extraction, the teeth were completely-demineralised, processed for light microscopy, serial-sectioned and stained with haematoxylin and eosin staining for histological examination of dentine characteristics and pulpal responses. Additional sections were stained with Taylor-modified Brown and Brenn technique for histobacteriological examination of bacteria infiltration of the dentinal tubules and dental pulp.</a:t>
            </a:r>
            <a:endParaRPr/>
          </a:p>
          <a:p>
            <a:pPr marL="0" lvl="0" indent="0" algn="l" rtl="0">
              <a:spcBef>
                <a:spcPts val="0"/>
              </a:spcBef>
              <a:spcAft>
                <a:spcPts val="0"/>
              </a:spcAft>
              <a:buNone/>
            </a:pPr>
            <a:endParaRPr/>
          </a:p>
          <a:p>
            <a:pPr marL="0" lvl="0" indent="0" algn="l" rtl="0">
              <a:spcBef>
                <a:spcPts val="0"/>
              </a:spcBef>
              <a:spcAft>
                <a:spcPts val="0"/>
              </a:spcAft>
              <a:buNone/>
            </a:pPr>
            <a:r>
              <a:rPr lang="en-US"/>
              <a:t>Results: The 12 teeth showed varying degrees of tertiary dentine formation. Chronic inflammatory cell infiltrates were identified in the pulp of all specimens and appeared as scattered inflammatory cells or exiguous localised accumulations. Capillaries were heavily congested with erythrocytes and polymorphonuclear leukocytes. A large amount of stainable bacteria was observed in the dentine subjacent to the cavity floor in all specimens.</a:t>
            </a:r>
            <a:endParaRPr/>
          </a:p>
          <a:p>
            <a:pPr marL="0" lvl="0" indent="0" algn="l" rtl="0">
              <a:spcBef>
                <a:spcPts val="0"/>
              </a:spcBef>
              <a:spcAft>
                <a:spcPts val="0"/>
              </a:spcAft>
              <a:buNone/>
            </a:pPr>
            <a:endParaRPr/>
          </a:p>
          <a:p>
            <a:pPr marL="0" lvl="0" indent="0" algn="l" rtl="0">
              <a:spcBef>
                <a:spcPts val="0"/>
              </a:spcBef>
              <a:spcAft>
                <a:spcPts val="0"/>
              </a:spcAft>
              <a:buNone/>
            </a:pPr>
            <a:r>
              <a:rPr lang="en-US"/>
              <a:t>Conclusions: The present study demonstrated that "leathery" or "firm" carious dentine is infected. The remnant bacteria in the dentine provoked subclinical pulpal inflammation over the entire evaluation period. The presence of potentially-arrested caries does not necessarily mean that bacterial infection is absent or under control.</a:t>
            </a:r>
            <a:endParaRPr/>
          </a:p>
          <a:p>
            <a:pPr marL="0" lvl="0" indent="0" algn="l" rtl="0">
              <a:spcBef>
                <a:spcPts val="0"/>
              </a:spcBef>
              <a:spcAft>
                <a:spcPts val="0"/>
              </a:spcAft>
              <a:buNone/>
            </a:pPr>
            <a:endParaRPr/>
          </a:p>
          <a:p>
            <a:pPr marL="0" lvl="0" indent="0" algn="l" rtl="0">
              <a:spcBef>
                <a:spcPts val="0"/>
              </a:spcBef>
              <a:spcAft>
                <a:spcPts val="0"/>
              </a:spcAft>
              <a:buNone/>
            </a:pPr>
            <a:r>
              <a:rPr lang="en-US"/>
              <a:t>Clinical significance: Knowledge on the pulpal response to active caries and the inflammatory responses associated with bacteria ingress into dentine is paramount in helping clinicians make an informed, rational choice based on biologically-robust principles.</a:t>
            </a:r>
            <a:endParaRPr/>
          </a:p>
        </p:txBody>
      </p:sp>
      <p:sp>
        <p:nvSpPr>
          <p:cNvPr id="386" name="Google Shape;386;p23:notes">
            <a:extLst>
              <a:ext uri="{FF2B5EF4-FFF2-40B4-BE49-F238E27FC236}">
                <a16:creationId xmlns:a16="http://schemas.microsoft.com/office/drawing/2014/main" id="{3254D6D5-D469-1EEA-2374-A04F3A118583}"/>
              </a:ext>
            </a:extLst>
          </p:cNvPr>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fld id="{00000000-1234-1234-1234-123412341234}" type="slidenum">
              <a:rPr kumimoji="0" lang="en-US" sz="1200" b="0" i="0" u="none" strike="noStrike" kern="0" cap="none" spc="0" normalizeH="0" baseline="0" noProof="0">
                <a:ln>
                  <a:noFill/>
                </a:ln>
                <a:solidFill>
                  <a:srgbClr val="000000"/>
                </a:solidFill>
                <a:effectLst/>
                <a:uLnTx/>
                <a:uFillTx/>
                <a:latin typeface="Calibri"/>
                <a:ea typeface="Calibri"/>
                <a:cs typeface="Calibri"/>
                <a:sym typeface="Calibri"/>
              </a:rPr>
              <a:pPr marL="0" marR="0" lvl="0" indent="0" algn="r" defTabSz="914400" rtl="0" eaLnBrk="1" fontAlgn="auto" latinLnBrk="0" hangingPunct="1">
                <a:lnSpc>
                  <a:spcPct val="100000"/>
                </a:lnSpc>
                <a:spcBef>
                  <a:spcPts val="0"/>
                </a:spcBef>
                <a:spcAft>
                  <a:spcPts val="0"/>
                </a:spcAft>
                <a:buClr>
                  <a:srgbClr val="000000"/>
                </a:buClr>
                <a:buSzPts val="1200"/>
                <a:buFont typeface="Calibri"/>
                <a:buNone/>
                <a:tabLst/>
                <a:defRPr/>
              </a:pPr>
              <a:t>56</a:t>
            </a:fld>
            <a:endParaRPr kumimoji="0" sz="1200" b="0" i="0" u="none" strike="noStrike" kern="0" cap="none" spc="0" normalizeH="0" baseline="0" noProof="0">
              <a:ln>
                <a:noFill/>
              </a:ln>
              <a:solidFill>
                <a:srgbClr val="000000"/>
              </a:solidFill>
              <a:effectLst/>
              <a:uLnTx/>
              <a:uFillTx/>
              <a:latin typeface="Calibri"/>
              <a:ea typeface="Calibri"/>
              <a:cs typeface="Calibri"/>
              <a:sym typeface="Calibri"/>
            </a:endParaRPr>
          </a:p>
        </p:txBody>
      </p:sp>
    </p:spTree>
    <p:extLst>
      <p:ext uri="{BB962C8B-B14F-4D97-AF65-F5344CB8AC3E}">
        <p14:creationId xmlns:p14="http://schemas.microsoft.com/office/powerpoint/2010/main" val="738024184"/>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83"/>
        <p:cNvGrpSpPr/>
        <p:nvPr/>
      </p:nvGrpSpPr>
      <p:grpSpPr>
        <a:xfrm>
          <a:off x="0" y="0"/>
          <a:ext cx="0" cy="0"/>
          <a:chOff x="0" y="0"/>
          <a:chExt cx="0" cy="0"/>
        </a:xfrm>
      </p:grpSpPr>
      <p:sp>
        <p:nvSpPr>
          <p:cNvPr id="384" name="Google Shape;384;p22: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85" name="Google Shape;385;p22: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r>
              <a:rPr lang="en-US"/>
              <a:t>Dental caries is an endogenous microbial community-based </a:t>
            </a:r>
            <a:endParaRPr/>
          </a:p>
          <a:p>
            <a:pPr marL="0" lvl="0" indent="0" algn="l" rtl="0">
              <a:spcBef>
                <a:spcPts val="0"/>
              </a:spcBef>
              <a:spcAft>
                <a:spcPts val="0"/>
              </a:spcAft>
              <a:buNone/>
            </a:pPr>
            <a:r>
              <a:rPr lang="en-US"/>
              <a:t>disease resulting from an ecological shift from dynamic stability to metabolic imbalance in a consortium of acidogenic </a:t>
            </a:r>
            <a:endParaRPr/>
          </a:p>
          <a:p>
            <a:pPr marL="0" lvl="0" indent="0" algn="l" rtl="0">
              <a:spcBef>
                <a:spcPts val="0"/>
              </a:spcBef>
              <a:spcAft>
                <a:spcPts val="0"/>
              </a:spcAft>
              <a:buNone/>
            </a:pPr>
            <a:r>
              <a:rPr lang="en-US"/>
              <a:t>and aciduric bacteria comprising the dental plaque biofilm. </a:t>
            </a:r>
            <a:endParaRPr/>
          </a:p>
          <a:p>
            <a:pPr marL="0" lvl="0" indent="0" algn="l" rtl="0">
              <a:spcBef>
                <a:spcPts val="0"/>
              </a:spcBef>
              <a:spcAft>
                <a:spcPts val="0"/>
              </a:spcAft>
              <a:buNone/>
            </a:pPr>
            <a:r>
              <a:rPr lang="en-US"/>
              <a:t>Participants were members of the Dunedin Multidisciplinary </a:t>
            </a:r>
            <a:endParaRPr/>
          </a:p>
          <a:p>
            <a:pPr marL="0" lvl="0" indent="0" algn="l" rtl="0">
              <a:spcBef>
                <a:spcPts val="0"/>
              </a:spcBef>
              <a:spcAft>
                <a:spcPts val="0"/>
              </a:spcAft>
              <a:buNone/>
            </a:pPr>
            <a:r>
              <a:rPr lang="en-US"/>
              <a:t>Health and Development Study, a longitudinal investigation </a:t>
            </a:r>
            <a:endParaRPr/>
          </a:p>
          <a:p>
            <a:pPr marL="0" lvl="0" indent="0" algn="l" rtl="0">
              <a:spcBef>
                <a:spcPts val="0"/>
              </a:spcBef>
              <a:spcAft>
                <a:spcPts val="0"/>
              </a:spcAft>
              <a:buNone/>
            </a:pPr>
            <a:r>
              <a:rPr lang="en-US"/>
              <a:t>of health and behaviour in a cohort born in Dunedin, New </a:t>
            </a:r>
            <a:endParaRPr/>
          </a:p>
          <a:p>
            <a:pPr marL="0" lvl="0" indent="0" algn="l" rtl="0">
              <a:spcBef>
                <a:spcPts val="0"/>
              </a:spcBef>
              <a:spcAft>
                <a:spcPts val="0"/>
              </a:spcAft>
              <a:buNone/>
            </a:pPr>
            <a:r>
              <a:rPr lang="en-US"/>
              <a:t>Zealand. Oral biofilm samples (collected at age 32 years) </a:t>
            </a:r>
            <a:endParaRPr/>
          </a:p>
          <a:p>
            <a:pPr marL="0" lvl="0" indent="0" algn="l" rtl="0">
              <a:spcBef>
                <a:spcPts val="0"/>
              </a:spcBef>
              <a:spcAft>
                <a:spcPts val="0"/>
              </a:spcAft>
              <a:buNone/>
            </a:pPr>
            <a:r>
              <a:rPr lang="en-US"/>
              <a:t>from anterior labial supragingival, posterior lingual supragingival, posterior subgingival, and the dorsum of the tongue </a:t>
            </a:r>
            <a:endParaRPr/>
          </a:p>
          <a:p>
            <a:pPr marL="0" lvl="0" indent="0" algn="l" rtl="0">
              <a:spcBef>
                <a:spcPts val="0"/>
              </a:spcBef>
              <a:spcAft>
                <a:spcPts val="0"/>
              </a:spcAft>
              <a:buNone/>
            </a:pPr>
            <a:r>
              <a:rPr lang="en-US"/>
              <a:t>habitats for 841 participants were analysed using checkerboard DNA-DNA hybridisation (CKB), focussing on 30 ecologically significant bacteria. Associations of CKB data with </a:t>
            </a:r>
            <a:endParaRPr/>
          </a:p>
          <a:p>
            <a:pPr marL="0" lvl="0" indent="0" algn="l" rtl="0">
              <a:spcBef>
                <a:spcPts val="0"/>
              </a:spcBef>
              <a:spcAft>
                <a:spcPts val="0"/>
              </a:spcAft>
              <a:buNone/>
            </a:pPr>
            <a:r>
              <a:rPr lang="en-US"/>
              <a:t>dental caries at ages 32 and 45 years were assessed using </a:t>
            </a:r>
            <a:endParaRPr/>
          </a:p>
          <a:p>
            <a:pPr marL="0" lvl="0" indent="0" algn="l" rtl="0">
              <a:spcBef>
                <a:spcPts val="0"/>
              </a:spcBef>
              <a:spcAft>
                <a:spcPts val="0"/>
              </a:spcAft>
              <a:buNone/>
            </a:pPr>
            <a:r>
              <a:rPr lang="en-US"/>
              <a:t>regression modelling, adjusting for potential confounders </a:t>
            </a:r>
            <a:endParaRPr/>
          </a:p>
          <a:p>
            <a:pPr marL="0" lvl="0" indent="0" algn="l" rtl="0">
              <a:spcBef>
                <a:spcPts val="0"/>
              </a:spcBef>
              <a:spcAft>
                <a:spcPts val="0"/>
              </a:spcAft>
              <a:buNone/>
            </a:pPr>
            <a:r>
              <a:rPr lang="en-US"/>
              <a:t>including sex, xerostomia, and oral hygiene. The putative </a:t>
            </a:r>
            <a:endParaRPr/>
          </a:p>
          <a:p>
            <a:pPr marL="0" lvl="0" indent="0" algn="l" rtl="0">
              <a:spcBef>
                <a:spcPts val="0"/>
              </a:spcBef>
              <a:spcAft>
                <a:spcPts val="0"/>
              </a:spcAft>
              <a:buNone/>
            </a:pPr>
            <a:r>
              <a:rPr lang="en-US"/>
              <a:t>periodontitis pathobiont Tannerella forsythia (in the anterior </a:t>
            </a:r>
            <a:endParaRPr/>
          </a:p>
          <a:p>
            <a:pPr marL="0" lvl="0" indent="0" algn="l" rtl="0">
              <a:spcBef>
                <a:spcPts val="0"/>
              </a:spcBef>
              <a:spcAft>
                <a:spcPts val="0"/>
              </a:spcAft>
              <a:buNone/>
            </a:pPr>
            <a:r>
              <a:rPr lang="en-US"/>
              <a:t>supragingival biofilm) was associated with untreated caries </a:t>
            </a:r>
            <a:endParaRPr/>
          </a:p>
          <a:p>
            <a:pPr marL="0" lvl="0" indent="0" algn="l" rtl="0">
              <a:spcBef>
                <a:spcPts val="0"/>
              </a:spcBef>
              <a:spcAft>
                <a:spcPts val="0"/>
              </a:spcAft>
              <a:buNone/>
            </a:pPr>
            <a:r>
              <a:rPr lang="en-US"/>
              <a:t>at age 32 years. The percentage of total summed cell number </a:t>
            </a:r>
            <a:endParaRPr/>
          </a:p>
          <a:p>
            <a:pPr marL="0" lvl="0" indent="0" algn="l" rtl="0">
              <a:spcBef>
                <a:spcPts val="0"/>
              </a:spcBef>
              <a:spcAft>
                <a:spcPts val="0"/>
              </a:spcAft>
              <a:buNone/>
            </a:pPr>
            <a:r>
              <a:rPr lang="en-US"/>
              <a:t>counts for two putative periodontitis-associated species (T. </a:t>
            </a:r>
            <a:endParaRPr/>
          </a:p>
          <a:p>
            <a:pPr marL="0" lvl="0" indent="0" algn="l" rtl="0">
              <a:spcBef>
                <a:spcPts val="0"/>
              </a:spcBef>
              <a:spcAft>
                <a:spcPts val="0"/>
              </a:spcAft>
              <a:buNone/>
            </a:pPr>
            <a:r>
              <a:rPr lang="en-US"/>
              <a:t>forsythia and Micromonas micros) was associated with greater caries experience at age 32 years and the development of </a:t>
            </a:r>
            <a:endParaRPr/>
          </a:p>
          <a:p>
            <a:pPr marL="0" lvl="0" indent="0" algn="l" rtl="0">
              <a:spcBef>
                <a:spcPts val="0"/>
              </a:spcBef>
              <a:spcAft>
                <a:spcPts val="0"/>
              </a:spcAft>
              <a:buNone/>
            </a:pPr>
            <a:r>
              <a:rPr lang="en-US"/>
              <a:t>new caries between age 32 and 45 years. Additionally, severe </a:t>
            </a:r>
            <a:endParaRPr/>
          </a:p>
          <a:p>
            <a:pPr marL="0" lvl="0" indent="0" algn="l" rtl="0">
              <a:spcBef>
                <a:spcPts val="0"/>
              </a:spcBef>
              <a:spcAft>
                <a:spcPts val="0"/>
              </a:spcAft>
              <a:buNone/>
            </a:pPr>
            <a:r>
              <a:rPr lang="en-US"/>
              <a:t>caries (3 + cavities) was associated with putative caries </a:t>
            </a:r>
            <a:endParaRPr/>
          </a:p>
          <a:p>
            <a:pPr marL="0" lvl="0" indent="0" algn="l" rtl="0">
              <a:spcBef>
                <a:spcPts val="0"/>
              </a:spcBef>
              <a:spcAft>
                <a:spcPts val="0"/>
              </a:spcAft>
              <a:buNone/>
            </a:pPr>
            <a:r>
              <a:rPr lang="en-US"/>
              <a:t>pathobionts (Lactobacillus fermentum, Lactobacillus plantarum), periodontitis-associated species, and commensals </a:t>
            </a:r>
            <a:endParaRPr/>
          </a:p>
          <a:p>
            <a:pPr marL="0" lvl="0" indent="0" algn="l" rtl="0">
              <a:spcBef>
                <a:spcPts val="0"/>
              </a:spcBef>
              <a:spcAft>
                <a:spcPts val="0"/>
              </a:spcAft>
              <a:buNone/>
            </a:pPr>
            <a:r>
              <a:rPr lang="en-US"/>
              <a:t>(M. micros, Campylobacter rectus, Streptococcus mitis biovar I, </a:t>
            </a:r>
            <a:endParaRPr/>
          </a:p>
          <a:p>
            <a:pPr marL="0" lvl="0" indent="0" algn="l" rtl="0">
              <a:spcBef>
                <a:spcPts val="0"/>
              </a:spcBef>
              <a:spcAft>
                <a:spcPts val="0"/>
              </a:spcAft>
              <a:buNone/>
            </a:pPr>
            <a:r>
              <a:rPr lang="en-US"/>
              <a:t>Streptococcus mitis biovar II) in the subgingival biofilm. Participants with sustained poor oral hygiene through age 32 </a:t>
            </a:r>
            <a:endParaRPr/>
          </a:p>
          <a:p>
            <a:pPr marL="0" lvl="0" indent="0" algn="l" rtl="0">
              <a:spcBef>
                <a:spcPts val="0"/>
              </a:spcBef>
              <a:spcAft>
                <a:spcPts val="0"/>
              </a:spcAft>
              <a:buNone/>
            </a:pPr>
            <a:r>
              <a:rPr lang="en-US"/>
              <a:t>years not only had greater experience of caries by that age </a:t>
            </a:r>
            <a:endParaRPr/>
          </a:p>
          <a:p>
            <a:pPr marL="0" lvl="0" indent="0" algn="l" rtl="0">
              <a:spcBef>
                <a:spcPts val="0"/>
              </a:spcBef>
              <a:spcAft>
                <a:spcPts val="0"/>
              </a:spcAft>
              <a:buNone/>
            </a:pPr>
            <a:r>
              <a:rPr lang="en-US"/>
              <a:t>than those with good oral hygiene (fully adjusted incidence </a:t>
            </a:r>
            <a:endParaRPr/>
          </a:p>
          <a:p>
            <a:pPr marL="0" lvl="0" indent="0" algn="l" rtl="0">
              <a:spcBef>
                <a:spcPts val="0"/>
              </a:spcBef>
              <a:spcAft>
                <a:spcPts val="0"/>
              </a:spcAft>
              <a:buNone/>
            </a:pPr>
            <a:r>
              <a:rPr lang="en-US"/>
              <a:t>risk ratio = 5.10, 95% CI: 3.30, 7.89) but also experienced </a:t>
            </a:r>
            <a:endParaRPr/>
          </a:p>
          <a:p>
            <a:pPr marL="0" lvl="0" indent="0" algn="l" rtl="0">
              <a:spcBef>
                <a:spcPts val="0"/>
              </a:spcBef>
              <a:spcAft>
                <a:spcPts val="0"/>
              </a:spcAft>
              <a:buNone/>
            </a:pPr>
            <a:r>
              <a:rPr lang="en-US"/>
              <a:t>greater incidence of new caries from age 32 to 45 years (incidence risk ratio = 3.69, 95% CI: 2.62, 5.20). These findings </a:t>
            </a:r>
            <a:endParaRPr/>
          </a:p>
          <a:p>
            <a:pPr marL="0" lvl="0" indent="0" algn="l" rtl="0">
              <a:spcBef>
                <a:spcPts val="0"/>
              </a:spcBef>
              <a:spcAft>
                <a:spcPts val="0"/>
              </a:spcAft>
              <a:buNone/>
            </a:pPr>
            <a:r>
              <a:rPr lang="en-US"/>
              <a:t>provide evidence in support of the extended caries ecological plaque hypotheses, the polymicrobial aetiology of caries, </a:t>
            </a:r>
            <a:endParaRPr/>
          </a:p>
          <a:p>
            <a:pPr marL="0" lvl="0" indent="0" algn="l" rtl="0">
              <a:spcBef>
                <a:spcPts val="0"/>
              </a:spcBef>
              <a:spcAft>
                <a:spcPts val="0"/>
              </a:spcAft>
              <a:buNone/>
            </a:pPr>
            <a:r>
              <a:rPr lang="en-US"/>
              <a:t>and the integrated aetiology of dental caries and periodontal diseases. They also underscore the roles of poor oral selfcare (particularly over the life course) and xerostomia in the </a:t>
            </a:r>
            <a:endParaRPr/>
          </a:p>
          <a:p>
            <a:pPr marL="0" lvl="0" indent="0" algn="l" rtl="0">
              <a:spcBef>
                <a:spcPts val="0"/>
              </a:spcBef>
              <a:spcAft>
                <a:spcPts val="0"/>
              </a:spcAft>
              <a:buNone/>
            </a:pPr>
            <a:r>
              <a:rPr lang="en-US"/>
              <a:t>occurrence and progression of caries. ©</a:t>
            </a:r>
            <a:endParaRPr/>
          </a:p>
        </p:txBody>
      </p:sp>
      <p:sp>
        <p:nvSpPr>
          <p:cNvPr id="386" name="Google Shape;386;p22: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lang="en-US" sz="1200" b="0" i="0" u="none" strike="noStrike" cap="none">
                <a:solidFill>
                  <a:srgbClr val="000000"/>
                </a:solidFill>
                <a:latin typeface="Calibri"/>
                <a:ea typeface="Calibri"/>
                <a:cs typeface="Calibri"/>
                <a:sym typeface="Calibri"/>
              </a:rPr>
              <a:t>57</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C92768D-5EDC-4D90-ABAC-F21DBE8DE74E}"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59</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315709268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15.jpeg"/><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Master" Target="../slideMasters/slideMaster5.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jpeg"/><Relationship Id="rId1" Type="http://schemas.openxmlformats.org/officeDocument/2006/relationships/slideMaster" Target="../slideMasters/slideMaster5.xml"/></Relationships>
</file>

<file path=ppt/slideLayouts/_rels/slideLayout7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jpeg"/><Relationship Id="rId1" Type="http://schemas.openxmlformats.org/officeDocument/2006/relationships/slideMaster" Target="../slideMasters/slideMaster5.xml"/></Relationships>
</file>

<file path=ppt/slideLayouts/_rels/slideLayout7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jpeg"/><Relationship Id="rId1" Type="http://schemas.openxmlformats.org/officeDocument/2006/relationships/slideMaster" Target="../slideMasters/slideMaster5.xml"/></Relationships>
</file>

<file path=ppt/slideLayouts/_rels/slideLayout7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9.jpeg"/><Relationship Id="rId1" Type="http://schemas.openxmlformats.org/officeDocument/2006/relationships/slideMaster" Target="../slideMasters/slideMaster5.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and Content" type="obj">
  <p:cSld name="OBJECT">
    <p:spTree>
      <p:nvGrpSpPr>
        <p:cNvPr id="1" name="Shape 22"/>
        <p:cNvGrpSpPr/>
        <p:nvPr/>
      </p:nvGrpSpPr>
      <p:grpSpPr>
        <a:xfrm>
          <a:off x="0" y="0"/>
          <a:ext cx="0" cy="0"/>
          <a:chOff x="0" y="0"/>
          <a:chExt cx="0" cy="0"/>
        </a:xfrm>
      </p:grpSpPr>
      <p:pic>
        <p:nvPicPr>
          <p:cNvPr id="23" name="Google Shape;23;p2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24" name="Google Shape;24;p21"/>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21"/>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1_Title and Content">
  <p:cSld name="1_Title and Content">
    <p:spTree>
      <p:nvGrpSpPr>
        <p:cNvPr id="1" name="Shape 26"/>
        <p:cNvGrpSpPr/>
        <p:nvPr/>
      </p:nvGrpSpPr>
      <p:grpSpPr>
        <a:xfrm>
          <a:off x="0" y="0"/>
          <a:ext cx="0" cy="0"/>
          <a:chOff x="0" y="0"/>
          <a:chExt cx="0" cy="0"/>
        </a:xfrm>
      </p:grpSpPr>
      <p:pic>
        <p:nvPicPr>
          <p:cNvPr id="27" name="Google Shape;27;p2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28" name="Google Shape;28;p2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9" name="Google Shape;29;p2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30"/>
        <p:cNvGrpSpPr/>
        <p:nvPr/>
      </p:nvGrpSpPr>
      <p:grpSpPr>
        <a:xfrm>
          <a:off x="0" y="0"/>
          <a:ext cx="0" cy="0"/>
          <a:chOff x="0" y="0"/>
          <a:chExt cx="0" cy="0"/>
        </a:xfrm>
      </p:grpSpPr>
      <p:sp>
        <p:nvSpPr>
          <p:cNvPr id="31" name="Google Shape;31;p26"/>
          <p:cNvSpPr txBox="1">
            <a:spLocks noGrp="1"/>
          </p:cNvSpPr>
          <p:nvPr>
            <p:ph type="ctrTitle"/>
          </p:nvPr>
        </p:nvSpPr>
        <p:spPr>
          <a:xfrm>
            <a:off x="838199" y="496198"/>
            <a:ext cx="10668000" cy="100461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2" name="Google Shape;32;p26"/>
          <p:cNvSpPr txBox="1">
            <a:spLocks noGrp="1"/>
          </p:cNvSpPr>
          <p:nvPr>
            <p:ph type="subTitle" idx="1"/>
          </p:nvPr>
        </p:nvSpPr>
        <p:spPr>
          <a:xfrm>
            <a:off x="838199" y="1601205"/>
            <a:ext cx="5095462"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33" name="Google Shape;33;p26"/>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900"/>
              <a:buFont typeface="DM Sans Medium"/>
              <a:buNone/>
            </a:pPr>
            <a:r>
              <a:rPr lang="en-US" sz="900" b="0" i="0" u="none" strike="noStrike" cap="none">
                <a:solidFill>
                  <a:schemeClr val="accent1"/>
                </a:solidFill>
                <a:latin typeface="DM Sans Medium"/>
                <a:ea typeface="DM Sans Medium"/>
                <a:cs typeface="DM Sans Medium"/>
                <a:sym typeface="DM Sans Medium"/>
              </a:rPr>
              <a:t>©2025 Clinical Calibration Institute // Powered by Productive Dentist Academy. All rights reserved.</a:t>
            </a:r>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34"/>
        <p:cNvGrpSpPr/>
        <p:nvPr/>
      </p:nvGrpSpPr>
      <p:grpSpPr>
        <a:xfrm>
          <a:off x="0" y="0"/>
          <a:ext cx="0" cy="0"/>
          <a:chOff x="0" y="0"/>
          <a:chExt cx="0" cy="0"/>
        </a:xfrm>
      </p:grpSpPr>
      <p:pic>
        <p:nvPicPr>
          <p:cNvPr id="35" name="Google Shape;35;p27" descr="A group of people standing in a room&#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36" name="Google Shape;36;p27"/>
          <p:cNvSpPr/>
          <p:nvPr/>
        </p:nvSpPr>
        <p:spPr>
          <a:xfrm>
            <a:off x="-1" y="0"/>
            <a:ext cx="12191999" cy="6858000"/>
          </a:xfrm>
          <a:prstGeom prst="rect">
            <a:avLst/>
          </a:prstGeom>
          <a:solidFill>
            <a:schemeClr val="dk1">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37" name="Google Shape;37;p27"/>
          <p:cNvSpPr txBox="1">
            <a:spLocks noGrp="1"/>
          </p:cNvSpPr>
          <p:nvPr>
            <p:ph type="ctrTitle"/>
          </p:nvPr>
        </p:nvSpPr>
        <p:spPr>
          <a:xfrm>
            <a:off x="563974" y="2291005"/>
            <a:ext cx="6730587" cy="191629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Oswald"/>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8" name="Google Shape;38;p27"/>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u="none" strike="noStrike" cap="none">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
        <p:nvSpPr>
          <p:cNvPr id="39" name="Google Shape;39;p27"/>
          <p:cNvSpPr>
            <a:spLocks noGrp="1"/>
          </p:cNvSpPr>
          <p:nvPr>
            <p:ph type="pic" idx="2"/>
          </p:nvPr>
        </p:nvSpPr>
        <p:spPr>
          <a:xfrm>
            <a:off x="8159326" y="1917885"/>
            <a:ext cx="3647664" cy="3472887"/>
          </a:xfrm>
          <a:prstGeom prst="ellipse">
            <a:avLst/>
          </a:prstGeom>
          <a:solidFill>
            <a:schemeClr val="lt1"/>
          </a:solidFill>
          <a:ln>
            <a:noFill/>
          </a:ln>
        </p:spPr>
      </p:sp>
      <p:sp>
        <p:nvSpPr>
          <p:cNvPr id="40" name="Google Shape;40;p27"/>
          <p:cNvSpPr/>
          <p:nvPr/>
        </p:nvSpPr>
        <p:spPr>
          <a:xfrm>
            <a:off x="0" y="4283867"/>
            <a:ext cx="6172199" cy="1359568"/>
          </a:xfrm>
          <a:prstGeom prst="homePlate">
            <a:avLst>
              <a:gd name="adj" fmla="val 5000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1" name="Google Shape;41;p27"/>
          <p:cNvSpPr txBox="1">
            <a:spLocks noGrp="1"/>
          </p:cNvSpPr>
          <p:nvPr>
            <p:ph type="subTitle" idx="1"/>
          </p:nvPr>
        </p:nvSpPr>
        <p:spPr>
          <a:xfrm>
            <a:off x="563974" y="4697121"/>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42" name="Google Shape;42;p27" descr="A black and white logo&#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3974" y="388074"/>
            <a:ext cx="1625773" cy="1018927"/>
          </a:xfrm>
          <a:prstGeom prst="rect">
            <a:avLst/>
          </a:prstGeom>
          <a:noFill/>
          <a:ln>
            <a:noFill/>
          </a:ln>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43"/>
        <p:cNvGrpSpPr/>
        <p:nvPr/>
      </p:nvGrpSpPr>
      <p:grpSpPr>
        <a:xfrm>
          <a:off x="0" y="0"/>
          <a:ext cx="0" cy="0"/>
          <a:chOff x="0" y="0"/>
          <a:chExt cx="0" cy="0"/>
        </a:xfrm>
      </p:grpSpPr>
      <p:pic>
        <p:nvPicPr>
          <p:cNvPr id="44" name="Google Shape;44;p28" descr="A group of people standing in a room&#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45" name="Google Shape;45;p28"/>
          <p:cNvSpPr/>
          <p:nvPr/>
        </p:nvSpPr>
        <p:spPr>
          <a:xfrm>
            <a:off x="0" y="0"/>
            <a:ext cx="12191999" cy="6858000"/>
          </a:xfrm>
          <a:prstGeom prst="rect">
            <a:avLst/>
          </a:prstGeom>
          <a:solidFill>
            <a:schemeClr val="dk1">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6" name="Google Shape;46;p28"/>
          <p:cNvSpPr txBox="1">
            <a:spLocks noGrp="1"/>
          </p:cNvSpPr>
          <p:nvPr>
            <p:ph type="ctrTitle"/>
          </p:nvPr>
        </p:nvSpPr>
        <p:spPr>
          <a:xfrm>
            <a:off x="563974" y="2525351"/>
            <a:ext cx="11375946" cy="132714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6000"/>
              <a:buFont typeface="Oswald"/>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7" name="Google Shape;47;p28"/>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u="none" strike="noStrike" cap="none">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
        <p:nvSpPr>
          <p:cNvPr id="48" name="Google Shape;48;p28"/>
          <p:cNvSpPr/>
          <p:nvPr/>
        </p:nvSpPr>
        <p:spPr>
          <a:xfrm rot="10800000">
            <a:off x="6019800" y="4518213"/>
            <a:ext cx="6172199" cy="1359568"/>
          </a:xfrm>
          <a:prstGeom prst="homePlate">
            <a:avLst>
              <a:gd name="adj" fmla="val 5000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49" name="Google Shape;49;p28"/>
          <p:cNvSpPr txBox="1">
            <a:spLocks noGrp="1"/>
          </p:cNvSpPr>
          <p:nvPr>
            <p:ph type="subTitle" idx="1"/>
          </p:nvPr>
        </p:nvSpPr>
        <p:spPr>
          <a:xfrm>
            <a:off x="6844458" y="4967661"/>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50" name="Google Shape;50;p28" descr="A black and white logo&#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3974" y="669207"/>
            <a:ext cx="2117558" cy="1327145"/>
          </a:xfrm>
          <a:prstGeom prst="rect">
            <a:avLst/>
          </a:prstGeom>
          <a:noFill/>
          <a:ln>
            <a:noFill/>
          </a:ln>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51"/>
        <p:cNvGrpSpPr/>
        <p:nvPr/>
      </p:nvGrpSpPr>
      <p:grpSpPr>
        <a:xfrm>
          <a:off x="0" y="0"/>
          <a:ext cx="0" cy="0"/>
          <a:chOff x="0" y="0"/>
          <a:chExt cx="0" cy="0"/>
        </a:xfrm>
      </p:grpSpPr>
      <p:pic>
        <p:nvPicPr>
          <p:cNvPr id="52" name="Google Shape;52;p2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53" name="Google Shape;53;p29"/>
          <p:cNvSpPr txBox="1">
            <a:spLocks noGrp="1"/>
          </p:cNvSpPr>
          <p:nvPr>
            <p:ph type="ctrTitle"/>
          </p:nvPr>
        </p:nvSpPr>
        <p:spPr>
          <a:xfrm>
            <a:off x="4469180" y="3069742"/>
            <a:ext cx="6730587" cy="191629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4" name="Google Shape;54;p29"/>
          <p:cNvSpPr txBox="1"/>
          <p:nvPr/>
        </p:nvSpPr>
        <p:spPr>
          <a:xfrm>
            <a:off x="680591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142B"/>
              </a:buClr>
              <a:buSzPts val="900"/>
              <a:buFont typeface="DM Sans Medium"/>
              <a:buNone/>
            </a:pPr>
            <a:r>
              <a:rPr lang="en-US" sz="900" b="0" i="0" u="none" strike="noStrike" cap="none">
                <a:solidFill>
                  <a:srgbClr val="00142B"/>
                </a:solidFill>
                <a:latin typeface="DM Sans Medium"/>
                <a:ea typeface="DM Sans Medium"/>
                <a:cs typeface="DM Sans Medium"/>
                <a:sym typeface="DM Sans Medium"/>
              </a:rPr>
              <a:t>©2025 Clinical Calibration Institute // Powered by Productive Dentist Academy. All rights reserved.</a:t>
            </a:r>
            <a:endParaRPr/>
          </a:p>
        </p:txBody>
      </p:sp>
      <p:sp>
        <p:nvSpPr>
          <p:cNvPr id="55" name="Google Shape;55;p29"/>
          <p:cNvSpPr txBox="1">
            <a:spLocks noGrp="1"/>
          </p:cNvSpPr>
          <p:nvPr>
            <p:ph type="subTitle" idx="1"/>
          </p:nvPr>
        </p:nvSpPr>
        <p:spPr>
          <a:xfrm>
            <a:off x="4469180" y="5200624"/>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56" name="Google Shape;56;p2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16189" y="901586"/>
            <a:ext cx="2285999" cy="1432712"/>
          </a:xfrm>
          <a:prstGeom prst="rect">
            <a:avLst/>
          </a:prstGeom>
          <a:noFill/>
          <a:ln>
            <a:noFill/>
          </a:ln>
        </p:spPr>
      </p:pic>
      <p:cxnSp>
        <p:nvCxnSpPr>
          <p:cNvPr id="57" name="Google Shape;57;p29"/>
          <p:cNvCxnSpPr/>
          <p:nvPr/>
        </p:nvCxnSpPr>
        <p:spPr>
          <a:xfrm>
            <a:off x="4469180" y="5091120"/>
            <a:ext cx="7722820" cy="0"/>
          </a:xfrm>
          <a:prstGeom prst="straightConnector1">
            <a:avLst/>
          </a:prstGeom>
          <a:noFill/>
          <a:ln w="19050" cap="flat" cmpd="sng">
            <a:solidFill>
              <a:schemeClr val="accent1"/>
            </a:solidFill>
            <a:prstDash val="solid"/>
            <a:miter lim="800000"/>
            <a:headEnd type="none" w="sm" len="sm"/>
            <a:tailEnd type="none" w="sm" len="sm"/>
          </a:ln>
        </p:spPr>
      </p:cxnSp>
      <p:sp>
        <p:nvSpPr>
          <p:cNvPr id="58" name="Google Shape;58;p29"/>
          <p:cNvSpPr>
            <a:spLocks noGrp="1"/>
          </p:cNvSpPr>
          <p:nvPr>
            <p:ph type="pic" idx="2"/>
          </p:nvPr>
        </p:nvSpPr>
        <p:spPr>
          <a:xfrm>
            <a:off x="0" y="0"/>
            <a:ext cx="4150895" cy="6858000"/>
          </a:xfrm>
          <a:prstGeom prst="rect">
            <a:avLst/>
          </a:prstGeom>
          <a:noFill/>
          <a:ln>
            <a:noFill/>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59"/>
        <p:cNvGrpSpPr/>
        <p:nvPr/>
      </p:nvGrpSpPr>
      <p:grpSpPr>
        <a:xfrm>
          <a:off x="0" y="0"/>
          <a:ext cx="0" cy="0"/>
          <a:chOff x="0" y="0"/>
          <a:chExt cx="0" cy="0"/>
        </a:xfrm>
      </p:grpSpPr>
      <p:pic>
        <p:nvPicPr>
          <p:cNvPr id="60" name="Google Shape;60;p3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61" name="Google Shape;61;p30"/>
          <p:cNvSpPr txBox="1">
            <a:spLocks noGrp="1"/>
          </p:cNvSpPr>
          <p:nvPr>
            <p:ph type="ctrTitle"/>
          </p:nvPr>
        </p:nvSpPr>
        <p:spPr>
          <a:xfrm>
            <a:off x="563974" y="2291005"/>
            <a:ext cx="6730587" cy="191629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2" name="Google Shape;62;p30"/>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142B"/>
              </a:buClr>
              <a:buSzPts val="900"/>
              <a:buFont typeface="DM Sans Medium"/>
              <a:buNone/>
            </a:pPr>
            <a:r>
              <a:rPr lang="en-US" sz="900" b="0" i="0" u="none" strike="noStrike" cap="none">
                <a:solidFill>
                  <a:srgbClr val="00142B"/>
                </a:solidFill>
                <a:latin typeface="DM Sans Medium"/>
                <a:ea typeface="DM Sans Medium"/>
                <a:cs typeface="DM Sans Medium"/>
                <a:sym typeface="DM Sans Medium"/>
              </a:rPr>
              <a:t>©2025 Clinical Calibration Institute // Powered by Productive Dentist Academy. All rights reserved.</a:t>
            </a:r>
            <a:endParaRPr/>
          </a:p>
        </p:txBody>
      </p:sp>
      <p:sp>
        <p:nvSpPr>
          <p:cNvPr id="63" name="Google Shape;63;p30"/>
          <p:cNvSpPr/>
          <p:nvPr/>
        </p:nvSpPr>
        <p:spPr>
          <a:xfrm>
            <a:off x="0" y="4283867"/>
            <a:ext cx="6172199" cy="1359568"/>
          </a:xfrm>
          <a:prstGeom prst="homePlate">
            <a:avLst>
              <a:gd name="adj" fmla="val 50000"/>
            </a:avLst>
          </a:prstGeom>
          <a:solidFill>
            <a:srgbClr val="0051F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64" name="Google Shape;64;p30"/>
          <p:cNvSpPr txBox="1">
            <a:spLocks noGrp="1"/>
          </p:cNvSpPr>
          <p:nvPr>
            <p:ph type="subTitle" idx="1"/>
          </p:nvPr>
        </p:nvSpPr>
        <p:spPr>
          <a:xfrm>
            <a:off x="563974" y="4697121"/>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65" name="Google Shape;65;p30"/>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16190" y="4795585"/>
            <a:ext cx="2285997" cy="1432712"/>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66"/>
        <p:cNvGrpSpPr/>
        <p:nvPr/>
      </p:nvGrpSpPr>
      <p:grpSpPr>
        <a:xfrm>
          <a:off x="0" y="0"/>
          <a:ext cx="0" cy="0"/>
          <a:chOff x="0" y="0"/>
          <a:chExt cx="0" cy="0"/>
        </a:xfrm>
      </p:grpSpPr>
      <p:pic>
        <p:nvPicPr>
          <p:cNvPr id="67" name="Google Shape;67;p31"/>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68" name="Google Shape;68;p31"/>
          <p:cNvSpPr txBox="1">
            <a:spLocks noGrp="1"/>
          </p:cNvSpPr>
          <p:nvPr>
            <p:ph type="ctrTitle"/>
          </p:nvPr>
        </p:nvSpPr>
        <p:spPr>
          <a:xfrm>
            <a:off x="563974" y="2437321"/>
            <a:ext cx="7100142" cy="18404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9" name="Google Shape;69;p31"/>
          <p:cNvSpPr txBox="1"/>
          <p:nvPr/>
        </p:nvSpPr>
        <p:spPr>
          <a:xfrm>
            <a:off x="563974" y="6396739"/>
            <a:ext cx="4820550"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900"/>
              <a:buFont typeface="DM Sans Medium"/>
              <a:buNone/>
            </a:pPr>
            <a:r>
              <a:rPr lang="en-US" sz="900" b="0" i="0" u="none" strike="noStrike" cap="none">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
        <p:nvSpPr>
          <p:cNvPr id="70" name="Google Shape;70;p31"/>
          <p:cNvSpPr/>
          <p:nvPr/>
        </p:nvSpPr>
        <p:spPr>
          <a:xfrm>
            <a:off x="0" y="4283867"/>
            <a:ext cx="6172199" cy="1359568"/>
          </a:xfrm>
          <a:prstGeom prst="homePlate">
            <a:avLst>
              <a:gd name="adj" fmla="val 50000"/>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1" name="Google Shape;71;p31"/>
          <p:cNvSpPr txBox="1">
            <a:spLocks noGrp="1"/>
          </p:cNvSpPr>
          <p:nvPr>
            <p:ph type="subTitle" idx="1"/>
          </p:nvPr>
        </p:nvSpPr>
        <p:spPr>
          <a:xfrm>
            <a:off x="563974" y="4730265"/>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72" name="Google Shape;72;p31"/>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3974" y="429147"/>
            <a:ext cx="2285997" cy="1432712"/>
          </a:xfrm>
          <a:prstGeom prst="rect">
            <a:avLst/>
          </a:prstGeom>
          <a:noFill/>
          <a:ln>
            <a:noFill/>
          </a:ln>
          <a:effectLst>
            <a:outerShdw blurRad="50800" dist="38100" dir="2700000" algn="tl" rotWithShape="0">
              <a:srgbClr val="000000">
                <a:alpha val="40000"/>
              </a:srgbClr>
            </a:outerShdw>
          </a:effectLst>
        </p:spPr>
      </p:pic>
      <p:sp>
        <p:nvSpPr>
          <p:cNvPr id="73" name="Google Shape;73;p31"/>
          <p:cNvSpPr>
            <a:spLocks noGrp="1"/>
          </p:cNvSpPr>
          <p:nvPr>
            <p:ph type="pic" idx="2"/>
          </p:nvPr>
        </p:nvSpPr>
        <p:spPr>
          <a:xfrm>
            <a:off x="8041105" y="0"/>
            <a:ext cx="4150895" cy="6858000"/>
          </a:xfrm>
          <a:prstGeom prst="rect">
            <a:avLst/>
          </a:prstGeom>
          <a:noFill/>
          <a:ln>
            <a:noFill/>
          </a:ln>
        </p:spPr>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74"/>
        <p:cNvGrpSpPr/>
        <p:nvPr/>
      </p:nvGrpSpPr>
      <p:grpSpPr>
        <a:xfrm>
          <a:off x="0" y="0"/>
          <a:ext cx="0" cy="0"/>
          <a:chOff x="0" y="0"/>
          <a:chExt cx="0" cy="0"/>
        </a:xfrm>
      </p:grpSpPr>
      <p:sp>
        <p:nvSpPr>
          <p:cNvPr id="75" name="Google Shape;75;p32"/>
          <p:cNvSpPr/>
          <p:nvPr/>
        </p:nvSpPr>
        <p:spPr>
          <a:xfrm>
            <a:off x="0" y="0"/>
            <a:ext cx="12191999"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76" name="Google Shape;76;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Oswald"/>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7" name="Google Shape;77;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lt1"/>
              </a:buClr>
              <a:buSzPts val="2800"/>
              <a:buChar char="•"/>
              <a:defRPr>
                <a:solidFill>
                  <a:schemeClr val="lt1"/>
                </a:solidFill>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Comparison" type="twoTxTwoObj">
  <p:cSld name="TWO_OBJECTS_WITH_TEXT">
    <p:spTree>
      <p:nvGrpSpPr>
        <p:cNvPr id="1" name="Shape 78"/>
        <p:cNvGrpSpPr/>
        <p:nvPr/>
      </p:nvGrpSpPr>
      <p:grpSpPr>
        <a:xfrm>
          <a:off x="0" y="0"/>
          <a:ext cx="0" cy="0"/>
          <a:chOff x="0" y="0"/>
          <a:chExt cx="0" cy="0"/>
        </a:xfrm>
      </p:grpSpPr>
      <p:sp>
        <p:nvSpPr>
          <p:cNvPr id="79" name="Google Shape;79;p33"/>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0" name="Google Shape;80;p33"/>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1" name="Google Shape;81;p33"/>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2" name="Google Shape;82;p33"/>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3" name="Google Shape;83;p33"/>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84"/>
        <p:cNvGrpSpPr/>
        <p:nvPr/>
      </p:nvGrpSpPr>
      <p:grpSpPr>
        <a:xfrm>
          <a:off x="0" y="0"/>
          <a:ext cx="0" cy="0"/>
          <a:chOff x="0" y="0"/>
          <a:chExt cx="0" cy="0"/>
        </a:xfrm>
      </p:grpSpPr>
      <p:sp>
        <p:nvSpPr>
          <p:cNvPr id="85" name="Google Shape;85;p34"/>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Oswal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6" name="Google Shape;86;p34"/>
          <p:cNvSpPr/>
          <p:nvPr/>
        </p:nvSpPr>
        <p:spPr>
          <a:xfrm>
            <a:off x="4233909" y="2133601"/>
            <a:ext cx="3720868" cy="3720868"/>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7" name="Google Shape;87;p34"/>
          <p:cNvSpPr/>
          <p:nvPr/>
        </p:nvSpPr>
        <p:spPr>
          <a:xfrm>
            <a:off x="8157448" y="2133601"/>
            <a:ext cx="3720868" cy="372086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88" name="Google Shape;88;p34"/>
          <p:cNvSpPr txBox="1">
            <a:spLocks noGrp="1"/>
          </p:cNvSpPr>
          <p:nvPr>
            <p:ph type="body" idx="1"/>
          </p:nvPr>
        </p:nvSpPr>
        <p:spPr>
          <a:xfrm>
            <a:off x="4233909" y="2302934"/>
            <a:ext cx="3720868" cy="33528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9" name="Google Shape;89;p34"/>
          <p:cNvSpPr/>
          <p:nvPr/>
        </p:nvSpPr>
        <p:spPr>
          <a:xfrm>
            <a:off x="301487" y="2133601"/>
            <a:ext cx="3720868" cy="3720868"/>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90" name="Google Shape;90;p34"/>
          <p:cNvSpPr txBox="1">
            <a:spLocks noGrp="1"/>
          </p:cNvSpPr>
          <p:nvPr>
            <p:ph type="body" idx="2"/>
          </p:nvPr>
        </p:nvSpPr>
        <p:spPr>
          <a:xfrm>
            <a:off x="8145509" y="2302934"/>
            <a:ext cx="3720868" cy="33528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1" name="Google Shape;91;p34"/>
          <p:cNvSpPr txBox="1">
            <a:spLocks noGrp="1"/>
          </p:cNvSpPr>
          <p:nvPr>
            <p:ph type="body" idx="3"/>
          </p:nvPr>
        </p:nvSpPr>
        <p:spPr>
          <a:xfrm>
            <a:off x="305376" y="2302934"/>
            <a:ext cx="3720868" cy="33528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92"/>
        <p:cNvGrpSpPr/>
        <p:nvPr/>
      </p:nvGrpSpPr>
      <p:grpSpPr>
        <a:xfrm>
          <a:off x="0" y="0"/>
          <a:ext cx="0" cy="0"/>
          <a:chOff x="0" y="0"/>
          <a:chExt cx="0" cy="0"/>
        </a:xfrm>
      </p:grpSpPr>
      <p:sp>
        <p:nvSpPr>
          <p:cNvPr id="93" name="Google Shape;93;p35"/>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35"/>
          <p:cNvSpPr/>
          <p:nvPr/>
        </p:nvSpPr>
        <p:spPr>
          <a:xfrm>
            <a:off x="301487" y="1967142"/>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95" name="Google Shape;95;p35"/>
          <p:cNvSpPr/>
          <p:nvPr/>
        </p:nvSpPr>
        <p:spPr>
          <a:xfrm>
            <a:off x="278296" y="3021495"/>
            <a:ext cx="3607904" cy="921119"/>
          </a:xfrm>
          <a:prstGeom prst="homePlate">
            <a:avLst>
              <a:gd name="adj" fmla="val 50000"/>
            </a:avLst>
          </a:prstGeom>
          <a:solidFill>
            <a:srgbClr val="003B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96" name="Google Shape;96;p35"/>
          <p:cNvSpPr/>
          <p:nvPr/>
        </p:nvSpPr>
        <p:spPr>
          <a:xfrm>
            <a:off x="278296" y="4094921"/>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97" name="Google Shape;97;p35"/>
          <p:cNvSpPr/>
          <p:nvPr/>
        </p:nvSpPr>
        <p:spPr>
          <a:xfrm>
            <a:off x="278296" y="5148469"/>
            <a:ext cx="3607904" cy="921119"/>
          </a:xfrm>
          <a:prstGeom prst="homePlate">
            <a:avLst>
              <a:gd name="adj" fmla="val 50000"/>
            </a:avLst>
          </a:prstGeom>
          <a:solidFill>
            <a:srgbClr val="2B8D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98" name="Google Shape;98;p35"/>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9" name="Google Shape;99;p35"/>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0" name="Google Shape;100;p35"/>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1" name="Google Shape;101;p35"/>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2" name="Google Shape;102;p35"/>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3" name="Google Shape;103;p35"/>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4" name="Google Shape;104;p35"/>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5" name="Google Shape;105;p35"/>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3_Title Only">
  <p:cSld name="3_Title Only">
    <p:spTree>
      <p:nvGrpSpPr>
        <p:cNvPr id="1" name="Shape 106"/>
        <p:cNvGrpSpPr/>
        <p:nvPr/>
      </p:nvGrpSpPr>
      <p:grpSpPr>
        <a:xfrm>
          <a:off x="0" y="0"/>
          <a:ext cx="0" cy="0"/>
          <a:chOff x="0" y="0"/>
          <a:chExt cx="0" cy="0"/>
        </a:xfrm>
      </p:grpSpPr>
      <p:sp>
        <p:nvSpPr>
          <p:cNvPr id="107" name="Google Shape;107;p36"/>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36"/>
          <p:cNvSpPr/>
          <p:nvPr/>
        </p:nvSpPr>
        <p:spPr>
          <a:xfrm>
            <a:off x="301487" y="1967142"/>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09" name="Google Shape;109;p36"/>
          <p:cNvSpPr/>
          <p:nvPr/>
        </p:nvSpPr>
        <p:spPr>
          <a:xfrm>
            <a:off x="278296" y="3021495"/>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0" name="Google Shape;110;p36"/>
          <p:cNvSpPr/>
          <p:nvPr/>
        </p:nvSpPr>
        <p:spPr>
          <a:xfrm>
            <a:off x="278296" y="4094921"/>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1" name="Google Shape;111;p36"/>
          <p:cNvSpPr/>
          <p:nvPr/>
        </p:nvSpPr>
        <p:spPr>
          <a:xfrm>
            <a:off x="278296" y="5148469"/>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2" name="Google Shape;112;p36"/>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3" name="Google Shape;113;p36"/>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4" name="Google Shape;114;p36"/>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5" name="Google Shape;115;p36"/>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36"/>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7" name="Google Shape;117;p36"/>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36"/>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9" name="Google Shape;119;p36"/>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4_Title Only">
  <p:cSld name="4_Title Only">
    <p:spTree>
      <p:nvGrpSpPr>
        <p:cNvPr id="1" name="Shape 120"/>
        <p:cNvGrpSpPr/>
        <p:nvPr/>
      </p:nvGrpSpPr>
      <p:grpSpPr>
        <a:xfrm>
          <a:off x="0" y="0"/>
          <a:ext cx="0" cy="0"/>
          <a:chOff x="0" y="0"/>
          <a:chExt cx="0" cy="0"/>
        </a:xfrm>
      </p:grpSpPr>
      <p:sp>
        <p:nvSpPr>
          <p:cNvPr id="121" name="Google Shape;121;p37"/>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2" name="Google Shape;122;p37"/>
          <p:cNvSpPr/>
          <p:nvPr/>
        </p:nvSpPr>
        <p:spPr>
          <a:xfrm>
            <a:off x="301487" y="1967142"/>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3" name="Google Shape;123;p37"/>
          <p:cNvSpPr/>
          <p:nvPr/>
        </p:nvSpPr>
        <p:spPr>
          <a:xfrm>
            <a:off x="278296" y="3021495"/>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4" name="Google Shape;124;p37"/>
          <p:cNvSpPr/>
          <p:nvPr/>
        </p:nvSpPr>
        <p:spPr>
          <a:xfrm>
            <a:off x="278296" y="4094921"/>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5" name="Google Shape;125;p37"/>
          <p:cNvSpPr/>
          <p:nvPr/>
        </p:nvSpPr>
        <p:spPr>
          <a:xfrm>
            <a:off x="278296" y="5148469"/>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6" name="Google Shape;126;p37"/>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7" name="Google Shape;127;p37"/>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8" name="Google Shape;128;p37"/>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9" name="Google Shape;129;p37"/>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0" name="Google Shape;130;p37"/>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1" name="Google Shape;131;p37"/>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2" name="Google Shape;132;p37"/>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3" name="Google Shape;133;p37"/>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5_Title Only">
  <p:cSld name="5_Title Only">
    <p:spTree>
      <p:nvGrpSpPr>
        <p:cNvPr id="1" name="Shape 134"/>
        <p:cNvGrpSpPr/>
        <p:nvPr/>
      </p:nvGrpSpPr>
      <p:grpSpPr>
        <a:xfrm>
          <a:off x="0" y="0"/>
          <a:ext cx="0" cy="0"/>
          <a:chOff x="0" y="0"/>
          <a:chExt cx="0" cy="0"/>
        </a:xfrm>
      </p:grpSpPr>
      <p:sp>
        <p:nvSpPr>
          <p:cNvPr id="135" name="Google Shape;135;p38"/>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6" name="Google Shape;136;p38"/>
          <p:cNvSpPr/>
          <p:nvPr/>
        </p:nvSpPr>
        <p:spPr>
          <a:xfrm>
            <a:off x="301487" y="1967142"/>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37" name="Google Shape;137;p38"/>
          <p:cNvSpPr/>
          <p:nvPr/>
        </p:nvSpPr>
        <p:spPr>
          <a:xfrm>
            <a:off x="278296" y="3021495"/>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38" name="Google Shape;138;p38"/>
          <p:cNvSpPr/>
          <p:nvPr/>
        </p:nvSpPr>
        <p:spPr>
          <a:xfrm>
            <a:off x="278296" y="4094921"/>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39" name="Google Shape;139;p38"/>
          <p:cNvSpPr/>
          <p:nvPr/>
        </p:nvSpPr>
        <p:spPr>
          <a:xfrm>
            <a:off x="278296" y="5148469"/>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40" name="Google Shape;140;p38"/>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1" name="Google Shape;141;p38"/>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2" name="Google Shape;142;p38"/>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3" name="Google Shape;143;p38"/>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4" name="Google Shape;144;p38"/>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5" name="Google Shape;145;p38"/>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6" name="Google Shape;146;p38"/>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7" name="Google Shape;147;p38"/>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Content with Caption" type="objTx">
  <p:cSld name="OBJECT_WITH_CAPTION_TEXT">
    <p:spTree>
      <p:nvGrpSpPr>
        <p:cNvPr id="1" name="Shape 148"/>
        <p:cNvGrpSpPr/>
        <p:nvPr/>
      </p:nvGrpSpPr>
      <p:grpSpPr>
        <a:xfrm>
          <a:off x="0" y="0"/>
          <a:ext cx="0" cy="0"/>
          <a:chOff x="0" y="0"/>
          <a:chExt cx="0" cy="0"/>
        </a:xfrm>
      </p:grpSpPr>
      <p:sp>
        <p:nvSpPr>
          <p:cNvPr id="149" name="Google Shape;149;p39"/>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0" name="Google Shape;150;p39"/>
          <p:cNvSpPr txBox="1">
            <a:spLocks noGrp="1"/>
          </p:cNvSpPr>
          <p:nvPr>
            <p:ph type="body" idx="1"/>
          </p:nvPr>
        </p:nvSpPr>
        <p:spPr>
          <a:xfrm>
            <a:off x="5183188" y="457201"/>
            <a:ext cx="6172200" cy="540385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accent1"/>
              </a:buClr>
              <a:buSzPts val="2800"/>
              <a:buChar char="•"/>
              <a:defRPr sz="2800"/>
            </a:lvl2pPr>
            <a:lvl3pPr marL="1371600" lvl="2" indent="-381000" algn="l">
              <a:lnSpc>
                <a:spcPct val="90000"/>
              </a:lnSpc>
              <a:spcBef>
                <a:spcPts val="500"/>
              </a:spcBef>
              <a:spcAft>
                <a:spcPts val="0"/>
              </a:spcAft>
              <a:buClr>
                <a:schemeClr val="accent1"/>
              </a:buClr>
              <a:buSzPts val="2400"/>
              <a:buChar char="•"/>
              <a:defRPr sz="2400"/>
            </a:lvl3pPr>
            <a:lvl4pPr marL="1828800" lvl="3" indent="-355600" algn="l">
              <a:lnSpc>
                <a:spcPct val="90000"/>
              </a:lnSpc>
              <a:spcBef>
                <a:spcPts val="500"/>
              </a:spcBef>
              <a:spcAft>
                <a:spcPts val="0"/>
              </a:spcAft>
              <a:buClr>
                <a:schemeClr val="accent1"/>
              </a:buClr>
              <a:buSzPts val="2000"/>
              <a:buChar char="•"/>
              <a:defRPr sz="2000"/>
            </a:lvl4pPr>
            <a:lvl5pPr marL="2286000" lvl="4" indent="-355600" algn="l">
              <a:lnSpc>
                <a:spcPct val="90000"/>
              </a:lnSpc>
              <a:spcBef>
                <a:spcPts val="500"/>
              </a:spcBef>
              <a:spcAft>
                <a:spcPts val="0"/>
              </a:spcAft>
              <a:buClr>
                <a:schemeClr val="accent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51" name="Google Shape;151;p39"/>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Picture with Caption" type="picTx">
  <p:cSld name="PICTURE_WITH_CAPTION_TEXT">
    <p:spTree>
      <p:nvGrpSpPr>
        <p:cNvPr id="1" name="Shape 152"/>
        <p:cNvGrpSpPr/>
        <p:nvPr/>
      </p:nvGrpSpPr>
      <p:grpSpPr>
        <a:xfrm>
          <a:off x="0" y="0"/>
          <a:ext cx="0" cy="0"/>
          <a:chOff x="0" y="0"/>
          <a:chExt cx="0" cy="0"/>
        </a:xfrm>
      </p:grpSpPr>
      <p:sp>
        <p:nvSpPr>
          <p:cNvPr id="153" name="Google Shape;153;p40"/>
          <p:cNvSpPr txBox="1">
            <a:spLocks noGrp="1"/>
          </p:cNvSpPr>
          <p:nvPr>
            <p:ph type="title"/>
          </p:nvPr>
        </p:nvSpPr>
        <p:spPr>
          <a:xfrm>
            <a:off x="839788" y="457200"/>
            <a:ext cx="5391679"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4" name="Google Shape;154;p40"/>
          <p:cNvSpPr>
            <a:spLocks noGrp="1"/>
          </p:cNvSpPr>
          <p:nvPr>
            <p:ph type="pic" idx="2"/>
          </p:nvPr>
        </p:nvSpPr>
        <p:spPr>
          <a:xfrm>
            <a:off x="6654800" y="1"/>
            <a:ext cx="5537200" cy="6163732"/>
          </a:xfrm>
          <a:prstGeom prst="rect">
            <a:avLst/>
          </a:prstGeom>
          <a:solidFill>
            <a:schemeClr val="lt1"/>
          </a:solidFill>
          <a:ln>
            <a:noFill/>
          </a:ln>
        </p:spPr>
      </p:sp>
      <p:sp>
        <p:nvSpPr>
          <p:cNvPr id="155" name="Google Shape;155;p40"/>
          <p:cNvSpPr txBox="1">
            <a:spLocks noGrp="1"/>
          </p:cNvSpPr>
          <p:nvPr>
            <p:ph type="body" idx="1"/>
          </p:nvPr>
        </p:nvSpPr>
        <p:spPr>
          <a:xfrm>
            <a:off x="839788" y="2057400"/>
            <a:ext cx="5391679"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56"/>
        <p:cNvGrpSpPr/>
        <p:nvPr/>
      </p:nvGrpSpPr>
      <p:grpSpPr>
        <a:xfrm>
          <a:off x="0" y="0"/>
          <a:ext cx="0" cy="0"/>
          <a:chOff x="0" y="0"/>
          <a:chExt cx="0" cy="0"/>
        </a:xfrm>
      </p:grpSpPr>
      <p:sp>
        <p:nvSpPr>
          <p:cNvPr id="157" name="Google Shape;157;p41"/>
          <p:cNvSpPr/>
          <p:nvPr/>
        </p:nvSpPr>
        <p:spPr>
          <a:xfrm>
            <a:off x="0" y="0"/>
            <a:ext cx="6654800" cy="6163733"/>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58" name="Google Shape;158;p41"/>
          <p:cNvSpPr txBox="1">
            <a:spLocks noGrp="1"/>
          </p:cNvSpPr>
          <p:nvPr>
            <p:ph type="title"/>
          </p:nvPr>
        </p:nvSpPr>
        <p:spPr>
          <a:xfrm>
            <a:off x="839788" y="457200"/>
            <a:ext cx="5391679"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9" name="Google Shape;159;p41"/>
          <p:cNvSpPr>
            <a:spLocks noGrp="1"/>
          </p:cNvSpPr>
          <p:nvPr>
            <p:ph type="pic" idx="2"/>
          </p:nvPr>
        </p:nvSpPr>
        <p:spPr>
          <a:xfrm>
            <a:off x="6654800" y="1"/>
            <a:ext cx="5537200" cy="6163732"/>
          </a:xfrm>
          <a:prstGeom prst="rect">
            <a:avLst/>
          </a:prstGeom>
          <a:solidFill>
            <a:srgbClr val="172C55"/>
          </a:solidFill>
          <a:ln>
            <a:noFill/>
          </a:ln>
        </p:spPr>
      </p:sp>
      <p:sp>
        <p:nvSpPr>
          <p:cNvPr id="160" name="Google Shape;160;p41"/>
          <p:cNvSpPr txBox="1">
            <a:spLocks noGrp="1"/>
          </p:cNvSpPr>
          <p:nvPr>
            <p:ph type="body" idx="1"/>
          </p:nvPr>
        </p:nvSpPr>
        <p:spPr>
          <a:xfrm>
            <a:off x="839788" y="2057400"/>
            <a:ext cx="5391679"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solidFill>
                  <a:schemeClr val="lt1"/>
                </a:solidFill>
              </a:defRPr>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61"/>
        <p:cNvGrpSpPr/>
        <p:nvPr/>
      </p:nvGrpSpPr>
      <p:grpSpPr>
        <a:xfrm>
          <a:off x="0" y="0"/>
          <a:ext cx="0" cy="0"/>
          <a:chOff x="0" y="0"/>
          <a:chExt cx="0" cy="0"/>
        </a:xfrm>
      </p:grpSpPr>
      <p:sp>
        <p:nvSpPr>
          <p:cNvPr id="162" name="Google Shape;162;p42"/>
          <p:cNvSpPr>
            <a:spLocks noGrp="1"/>
          </p:cNvSpPr>
          <p:nvPr>
            <p:ph type="pic" idx="2"/>
          </p:nvPr>
        </p:nvSpPr>
        <p:spPr>
          <a:xfrm>
            <a:off x="0" y="1"/>
            <a:ext cx="5537200" cy="6163732"/>
          </a:xfrm>
          <a:prstGeom prst="rect">
            <a:avLst/>
          </a:prstGeom>
          <a:noFill/>
          <a:ln>
            <a:noFill/>
          </a:ln>
        </p:spPr>
      </p:sp>
      <p:sp>
        <p:nvSpPr>
          <p:cNvPr id="163" name="Google Shape;163;p42"/>
          <p:cNvSpPr txBox="1">
            <a:spLocks noGrp="1"/>
          </p:cNvSpPr>
          <p:nvPr>
            <p:ph type="title"/>
          </p:nvPr>
        </p:nvSpPr>
        <p:spPr>
          <a:xfrm>
            <a:off x="419894" y="1"/>
            <a:ext cx="4697412" cy="616373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4" name="Google Shape;164;p42"/>
          <p:cNvSpPr txBox="1">
            <a:spLocks noGrp="1"/>
          </p:cNvSpPr>
          <p:nvPr>
            <p:ph type="body" idx="1"/>
          </p:nvPr>
        </p:nvSpPr>
        <p:spPr>
          <a:xfrm>
            <a:off x="6307667" y="846661"/>
            <a:ext cx="5183188" cy="45132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165"/>
        <p:cNvGrpSpPr/>
        <p:nvPr/>
      </p:nvGrpSpPr>
      <p:grpSpPr>
        <a:xfrm>
          <a:off x="0" y="0"/>
          <a:ext cx="0" cy="0"/>
          <a:chOff x="0" y="0"/>
          <a:chExt cx="0" cy="0"/>
        </a:xfrm>
      </p:grpSpPr>
      <p:sp>
        <p:nvSpPr>
          <p:cNvPr id="166" name="Google Shape;166;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4_Section Header">
  <p:cSld name="4_Section Header">
    <p:spTree>
      <p:nvGrpSpPr>
        <p:cNvPr id="1" name="Shape 174"/>
        <p:cNvGrpSpPr/>
        <p:nvPr/>
      </p:nvGrpSpPr>
      <p:grpSpPr>
        <a:xfrm>
          <a:off x="0" y="0"/>
          <a:ext cx="0" cy="0"/>
          <a:chOff x="0" y="0"/>
          <a:chExt cx="0" cy="0"/>
        </a:xfrm>
      </p:grpSpPr>
      <p:pic>
        <p:nvPicPr>
          <p:cNvPr id="175" name="Google Shape;175;p45"/>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76" name="Google Shape;176;p45"/>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1"/>
              </a:buClr>
              <a:buSzPts val="6000"/>
              <a:buFont typeface="Oswald"/>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7" name="Google Shape;177;p45"/>
          <p:cNvSpPr/>
          <p:nvPr/>
        </p:nvSpPr>
        <p:spPr>
          <a:xfrm>
            <a:off x="0" y="1709738"/>
            <a:ext cx="12192000" cy="5148262"/>
          </a:xfrm>
          <a:prstGeom prst="rect">
            <a:avLst/>
          </a:prstGeom>
          <a:solidFill>
            <a:schemeClr val="dk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78" name="Google Shape;178;p45"/>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3200"/>
              <a:buNone/>
              <a:defRPr sz="3200">
                <a:solidFill>
                  <a:schemeClr val="lt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179" name="Google Shape;179;p45"/>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u="none" strike="noStrike" cap="none">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5_Section Header">
  <p:cSld name="5_Section Header">
    <p:spTree>
      <p:nvGrpSpPr>
        <p:cNvPr id="1" name="Shape 180"/>
        <p:cNvGrpSpPr/>
        <p:nvPr/>
      </p:nvGrpSpPr>
      <p:grpSpPr>
        <a:xfrm>
          <a:off x="0" y="0"/>
          <a:ext cx="0" cy="0"/>
          <a:chOff x="0" y="0"/>
          <a:chExt cx="0" cy="0"/>
        </a:xfrm>
      </p:grpSpPr>
      <p:pic>
        <p:nvPicPr>
          <p:cNvPr id="181" name="Google Shape;181;p4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82" name="Google Shape;182;p46"/>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2"/>
              </a:buClr>
              <a:buSzPts val="6000"/>
              <a:buFont typeface="Oswald"/>
              <a:buNone/>
              <a:defRPr sz="6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3" name="Google Shape;183;p46"/>
          <p:cNvSpPr/>
          <p:nvPr/>
        </p:nvSpPr>
        <p:spPr>
          <a:xfrm>
            <a:off x="0" y="1709738"/>
            <a:ext cx="12192000" cy="5148262"/>
          </a:xfrm>
          <a:prstGeom prst="rect">
            <a:avLst/>
          </a:prstGeom>
          <a:solidFill>
            <a:schemeClr val="dk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Arial"/>
              <a:ea typeface="Arial"/>
              <a:cs typeface="Arial"/>
              <a:sym typeface="Arial"/>
            </a:endParaRPr>
          </a:p>
        </p:txBody>
      </p:sp>
      <p:sp>
        <p:nvSpPr>
          <p:cNvPr id="184" name="Google Shape;184;p46"/>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3200"/>
              <a:buNone/>
              <a:defRPr sz="3200">
                <a:solidFill>
                  <a:schemeClr val="lt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185" name="Google Shape;185;p46"/>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u="none" strike="noStrike" cap="none">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186"/>
        <p:cNvGrpSpPr/>
        <p:nvPr/>
      </p:nvGrpSpPr>
      <p:grpSpPr>
        <a:xfrm>
          <a:off x="0" y="0"/>
          <a:ext cx="0" cy="0"/>
          <a:chOff x="0" y="0"/>
          <a:chExt cx="0" cy="0"/>
        </a:xfrm>
      </p:grpSpPr>
      <p:pic>
        <p:nvPicPr>
          <p:cNvPr id="187" name="Google Shape;187;p4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88" name="Google Shape;188;p47"/>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6000"/>
              <a:buFont typeface="Oswald"/>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9" name="Google Shape;189;p47"/>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3200"/>
              <a:buNone/>
              <a:defRPr sz="3200">
                <a:solidFill>
                  <a:schemeClr val="dk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190" name="Google Shape;190;p47"/>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u="none" strike="noStrike" cap="none">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191"/>
        <p:cNvGrpSpPr/>
        <p:nvPr/>
      </p:nvGrpSpPr>
      <p:grpSpPr>
        <a:xfrm>
          <a:off x="0" y="0"/>
          <a:ext cx="0" cy="0"/>
          <a:chOff x="0" y="0"/>
          <a:chExt cx="0" cy="0"/>
        </a:xfrm>
      </p:grpSpPr>
      <p:pic>
        <p:nvPicPr>
          <p:cNvPr id="192" name="Google Shape;192;p4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93" name="Google Shape;193;p48"/>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1"/>
              </a:buClr>
              <a:buSzPts val="6000"/>
              <a:buFont typeface="Oswald"/>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4" name="Google Shape;194;p48"/>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3200"/>
              <a:buNone/>
              <a:defRPr sz="3200">
                <a:solidFill>
                  <a:schemeClr val="dk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195" name="Google Shape;195;p48"/>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u="none" strike="noStrike" cap="none">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matchingName="2_Section Header">
  <p:cSld name="2_Section Header">
    <p:spTree>
      <p:nvGrpSpPr>
        <p:cNvPr id="1" name="Shape 196"/>
        <p:cNvGrpSpPr/>
        <p:nvPr/>
      </p:nvGrpSpPr>
      <p:grpSpPr>
        <a:xfrm>
          <a:off x="0" y="0"/>
          <a:ext cx="0" cy="0"/>
          <a:chOff x="0" y="0"/>
          <a:chExt cx="0" cy="0"/>
        </a:xfrm>
      </p:grpSpPr>
      <p:pic>
        <p:nvPicPr>
          <p:cNvPr id="197" name="Google Shape;197;p4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98" name="Google Shape;198;p49"/>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1"/>
              </a:buClr>
              <a:buSzPts val="6000"/>
              <a:buFont typeface="Oswald"/>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9" name="Google Shape;199;p49"/>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3200"/>
              <a:buNone/>
              <a:defRPr sz="3200">
                <a:solidFill>
                  <a:schemeClr val="lt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200" name="Google Shape;200;p49"/>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u="none" strike="noStrike" cap="none">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982139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205"/>
        <p:cNvGrpSpPr/>
        <p:nvPr/>
      </p:nvGrpSpPr>
      <p:grpSpPr>
        <a:xfrm>
          <a:off x="0" y="0"/>
          <a:ext cx="0" cy="0"/>
          <a:chOff x="0" y="0"/>
          <a:chExt cx="0" cy="0"/>
        </a:xfrm>
      </p:grpSpPr>
    </p:spTree>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2D1D15F-1391-D73F-F03F-A5F4C3B5FD2A}"/>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AE4B441-722F-5CA2-BC9B-C8C3836863A9}"/>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9176064-6916-F936-36E2-720EE63CB8EF}"/>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5" name="Footer Placeholder 4">
            <a:extLst>
              <a:ext uri="{FF2B5EF4-FFF2-40B4-BE49-F238E27FC236}">
                <a16:creationId xmlns:a16="http://schemas.microsoft.com/office/drawing/2014/main" id="{C3B46AA9-7333-9FB3-F641-916F1B44853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C99CE6-BE34-67D7-E909-A35282594E9E}"/>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259022051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E25051-4160-CFC6-9209-360D0198CEEC}"/>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870FFD5-8CD6-8934-7F8A-0764D607FC83}"/>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D6DCDD-B193-A2CE-777D-96C1F31704BD}"/>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5" name="Footer Placeholder 4">
            <a:extLst>
              <a:ext uri="{FF2B5EF4-FFF2-40B4-BE49-F238E27FC236}">
                <a16:creationId xmlns:a16="http://schemas.microsoft.com/office/drawing/2014/main" id="{BA651ABD-0028-91B5-A25A-2505C2AB1C7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4DA11D2-DC4A-26A8-EFF3-7EA0000F5E65}"/>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400249376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3CD1605-7252-26BA-9EAC-B16611FD1C4E}"/>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878039BE-9A66-D7A1-C9F3-9D7DF3B8127B}"/>
              </a:ext>
            </a:extLst>
          </p:cNvPr>
          <p:cNvSpPr>
            <a:spLocks noGrp="1"/>
          </p:cNvSpPr>
          <p:nvPr>
            <p:ph type="body" idx="1"/>
          </p:nvPr>
        </p:nvSpPr>
        <p:spPr>
          <a:xfrm>
            <a:off x="831850" y="4589463"/>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F1E36A14-1FA0-0022-91A3-ECE8394692BD}"/>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5" name="Footer Placeholder 4">
            <a:extLst>
              <a:ext uri="{FF2B5EF4-FFF2-40B4-BE49-F238E27FC236}">
                <a16:creationId xmlns:a16="http://schemas.microsoft.com/office/drawing/2014/main" id="{696BDF88-AC26-27CA-3AA7-4DC9E1BA0AF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6E7CBF5-63DE-CA05-D1B9-5FCBE8CB0D5D}"/>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136468173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CCCAF8-7328-4895-005B-2BCEB27F48F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A7EFB9E-2F3E-3EEB-D7E9-7B4E6936DA5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EFEFE1F-8724-AE8E-EC3A-A6C5158D277A}"/>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5ACFADF5-61AA-9A03-3B7D-07849484284F}"/>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6" name="Footer Placeholder 5">
            <a:extLst>
              <a:ext uri="{FF2B5EF4-FFF2-40B4-BE49-F238E27FC236}">
                <a16:creationId xmlns:a16="http://schemas.microsoft.com/office/drawing/2014/main" id="{08990726-901C-D67D-CE9D-650A364A24F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CB3CBDF-A134-2AEE-D543-FCBDFC81B01F}"/>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186062946"/>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715269C-D254-8B14-FF7D-0D9AC958D72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7E3EDD6-BB25-E2CA-2837-D2F44C2D5483}"/>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00EA44C6-BD5F-F71A-9381-E0DE51572B9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992BEFBD-402F-1549-E8EF-3092F4BC616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34F5CFF-CB56-1470-013E-B129F392FFE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BC4F270A-9C7E-9C4B-142D-4CFDB5191EC2}"/>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8" name="Footer Placeholder 7">
            <a:extLst>
              <a:ext uri="{FF2B5EF4-FFF2-40B4-BE49-F238E27FC236}">
                <a16:creationId xmlns:a16="http://schemas.microsoft.com/office/drawing/2014/main" id="{A59C48E8-DC41-667B-61CA-ABBD5566B8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20774C78-C4F7-D700-8D95-546A4A3DC969}"/>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1412942878"/>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FE1AA1-6C42-5F39-C0EF-F1672A40F16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F3F62D62-1539-D40F-8ED3-A0116F6923C7}"/>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4" name="Footer Placeholder 3">
            <a:extLst>
              <a:ext uri="{FF2B5EF4-FFF2-40B4-BE49-F238E27FC236}">
                <a16:creationId xmlns:a16="http://schemas.microsoft.com/office/drawing/2014/main" id="{B13680C0-82A0-B990-659A-0DFB3FEA21DE}"/>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90CBF88-56A5-FEA5-532B-AEB48D74B9CA}"/>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321449149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B7DC984-D679-830C-FD0D-338534DF7651}"/>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3" name="Footer Placeholder 2">
            <a:extLst>
              <a:ext uri="{FF2B5EF4-FFF2-40B4-BE49-F238E27FC236}">
                <a16:creationId xmlns:a16="http://schemas.microsoft.com/office/drawing/2014/main" id="{95626A23-954A-49E9-485C-3FAAA0B588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AAB6A18-B625-110E-4381-02BB9EE4190C}"/>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1364483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49AAA7-29F2-37C7-3981-0BCEC785D49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027FC1FF-35A9-C3E4-3D38-EED21540C7A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7BE67CA-0310-34F1-71AC-EC849759C3A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32FF1BB-DBE0-CDCE-DC59-3A1FE7EC64E5}"/>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6" name="Footer Placeholder 5">
            <a:extLst>
              <a:ext uri="{FF2B5EF4-FFF2-40B4-BE49-F238E27FC236}">
                <a16:creationId xmlns:a16="http://schemas.microsoft.com/office/drawing/2014/main" id="{DE9E11A0-02CE-3EE1-E6E8-D80413B08A1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DE00CC-716F-44EC-2202-7E7848B4BC71}"/>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234230324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F6AC7B-1430-C0AE-7E1D-61DB779CB1C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77240D1A-A1DE-321E-9C28-81324A4F4C2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F26E65-FEEF-5D43-A350-FFA669DC62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4A21DAD-12BD-9335-C3B9-4904EC3A63B9}"/>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6" name="Footer Placeholder 5">
            <a:extLst>
              <a:ext uri="{FF2B5EF4-FFF2-40B4-BE49-F238E27FC236}">
                <a16:creationId xmlns:a16="http://schemas.microsoft.com/office/drawing/2014/main" id="{3EF90A4A-7FED-9909-933A-12AD1D68AF8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29B08CB-2F03-9628-C655-1B35EDDBFC5E}"/>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29612267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B3DB46-6EF3-0722-0BBB-BD6298C22EA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94382CD3-2EC9-F65A-E674-8C9211475E8D}"/>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E63F3C2-2EF3-7929-DB41-3A2C1D329CD7}"/>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5" name="Footer Placeholder 4">
            <a:extLst>
              <a:ext uri="{FF2B5EF4-FFF2-40B4-BE49-F238E27FC236}">
                <a16:creationId xmlns:a16="http://schemas.microsoft.com/office/drawing/2014/main" id="{BAB0BF0E-432A-2DB0-1055-A92730393E8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A09B7D0-23AF-F7A2-BD57-D1F010C86F27}"/>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709532183"/>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107B370-AE3B-3040-6D03-4AF09931B5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58051F-CECE-23BC-213A-9138761E1CA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80E180C-F170-EF55-E4DB-49DBD878D84A}"/>
              </a:ext>
            </a:extLst>
          </p:cNvPr>
          <p:cNvSpPr>
            <a:spLocks noGrp="1"/>
          </p:cNvSpPr>
          <p:nvPr>
            <p:ph type="dt" sz="half" idx="10"/>
          </p:nvPr>
        </p:nvSpPr>
        <p:spPr/>
        <p:txBody>
          <a:bodyPr/>
          <a:lstStyle/>
          <a:p>
            <a:fld id="{47C54850-6D0D-4167-9136-D177513403F5}" type="datetimeFigureOut">
              <a:rPr lang="en-US" smtClean="0"/>
              <a:t>10/14/2026</a:t>
            </a:fld>
            <a:endParaRPr lang="en-US"/>
          </a:p>
        </p:txBody>
      </p:sp>
      <p:sp>
        <p:nvSpPr>
          <p:cNvPr id="5" name="Footer Placeholder 4">
            <a:extLst>
              <a:ext uri="{FF2B5EF4-FFF2-40B4-BE49-F238E27FC236}">
                <a16:creationId xmlns:a16="http://schemas.microsoft.com/office/drawing/2014/main" id="{14CB7481-02B7-FBA3-4937-03063B36A3B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EBC1DDF-D7DA-3D38-4059-F404F18D2151}"/>
              </a:ext>
            </a:extLst>
          </p:cNvPr>
          <p:cNvSpPr>
            <a:spLocks noGrp="1"/>
          </p:cNvSpPr>
          <p:nvPr>
            <p:ph type="sldNum" sz="quarter" idx="12"/>
          </p:nvPr>
        </p:nvSpPr>
        <p:spPr/>
        <p:txBody>
          <a:bodyPr/>
          <a:lstStyle/>
          <a:p>
            <a:fld id="{65CA9A3A-89B5-4196-BE13-C96EADF0A3B9}" type="slidenum">
              <a:rPr lang="en-US" smtClean="0"/>
              <a:t>‹#›</a:t>
            </a:fld>
            <a:endParaRPr lang="en-US"/>
          </a:p>
        </p:txBody>
      </p:sp>
    </p:spTree>
    <p:extLst>
      <p:ext uri="{BB962C8B-B14F-4D97-AF65-F5344CB8AC3E}">
        <p14:creationId xmlns:p14="http://schemas.microsoft.com/office/powerpoint/2010/main" val="21726279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FC3AC4-AFE0-D536-3DA5-A989E43C284D}"/>
              </a:ext>
            </a:extLst>
          </p:cNvPr>
          <p:cNvSpPr>
            <a:spLocks noGrp="1"/>
          </p:cNvSpPr>
          <p:nvPr>
            <p:ph type="ctrTitle"/>
          </p:nvPr>
        </p:nvSpPr>
        <p:spPr>
          <a:xfrm>
            <a:off x="838199" y="496198"/>
            <a:ext cx="10668000" cy="1004611"/>
          </a:xfrm>
        </p:spPr>
        <p:txBody>
          <a:bodyPr anchor="t"/>
          <a:lstStyle>
            <a:lvl1pPr algn="l">
              <a:defRPr sz="6000">
                <a:solidFill>
                  <a:schemeClr val="tx1"/>
                </a:solidFill>
              </a:defRPr>
            </a:lvl1pPr>
          </a:lstStyle>
          <a:p>
            <a:r>
              <a:rPr lang="en-US"/>
              <a:t>Click to edit Master title style</a:t>
            </a:r>
            <a:endParaRPr lang="en-US" dirty="0"/>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838199" y="1601205"/>
            <a:ext cx="5095462" cy="1655762"/>
          </a:xfrm>
        </p:spPr>
        <p:txBody>
          <a:bodyPr/>
          <a:lstStyle>
            <a:lvl1pPr marL="0" indent="0" algn="l">
              <a:buNone/>
              <a:defRPr sz="2400">
                <a:solidFill>
                  <a:schemeClr val="accent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5" name="TextBox 4">
            <a:extLst>
              <a:ext uri="{FF2B5EF4-FFF2-40B4-BE49-F238E27FC236}">
                <a16:creationId xmlns:a16="http://schemas.microsoft.com/office/drawing/2014/main" id="{110794FC-077B-1450-506E-EE5E4E705288}"/>
              </a:ext>
            </a:extLst>
          </p:cNvPr>
          <p:cNvSpPr txBox="1"/>
          <p:nvPr/>
        </p:nvSpPr>
        <p:spPr>
          <a:xfrm>
            <a:off x="3685724" y="6396739"/>
            <a:ext cx="4820550"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accent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331861212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7" name="Picture 6" descr="A group of people standing in a room&#10;&#10;AI-generated content may be incorrect.">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
            <a:ext cx="12191999" cy="6857999"/>
          </a:xfrm>
          <a:prstGeom prst="rect">
            <a:avLst/>
          </a:prstGeom>
        </p:spPr>
      </p:pic>
      <p:sp>
        <p:nvSpPr>
          <p:cNvPr id="8" name="Rectangle 7">
            <a:extLst>
              <a:ext uri="{FF2B5EF4-FFF2-40B4-BE49-F238E27FC236}">
                <a16:creationId xmlns:a16="http://schemas.microsoft.com/office/drawing/2014/main" id="{65B95B8A-DF76-535D-3C15-6269C2DF0430}"/>
              </a:ext>
            </a:extLst>
          </p:cNvPr>
          <p:cNvSpPr/>
          <p:nvPr/>
        </p:nvSpPr>
        <p:spPr>
          <a:xfrm>
            <a:off x="-1" y="0"/>
            <a:ext cx="12191999" cy="6858000"/>
          </a:xfrm>
          <a:prstGeom prst="rect">
            <a:avLst/>
          </a:prstGeom>
          <a:solidFill>
            <a:schemeClr val="tx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563974" y="2291005"/>
            <a:ext cx="6730587" cy="1916292"/>
          </a:xfrm>
        </p:spPr>
        <p:txBody>
          <a:bodyPr anchor="t"/>
          <a:lstStyle>
            <a:lvl1pPr algn="l">
              <a:defRPr sz="6000">
                <a:solidFill>
                  <a:schemeClr val="bg1"/>
                </a:solidFill>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
        <p:nvSpPr>
          <p:cNvPr id="4" name="Picture Placeholder 9">
            <a:extLst>
              <a:ext uri="{FF2B5EF4-FFF2-40B4-BE49-F238E27FC236}">
                <a16:creationId xmlns:a16="http://schemas.microsoft.com/office/drawing/2014/main" id="{AB81D930-AC39-47AA-FEDE-5B0BD84DBAEA}"/>
              </a:ext>
            </a:extLst>
          </p:cNvPr>
          <p:cNvSpPr>
            <a:spLocks noGrp="1"/>
          </p:cNvSpPr>
          <p:nvPr>
            <p:ph type="pic" sz="quarter" idx="10"/>
          </p:nvPr>
        </p:nvSpPr>
        <p:spPr>
          <a:xfrm>
            <a:off x="8159326" y="1917885"/>
            <a:ext cx="3647664" cy="3472887"/>
          </a:xfrm>
          <a:prstGeom prst="ellipse">
            <a:avLst/>
          </a:prstGeom>
          <a:solidFill>
            <a:schemeClr val="bg1"/>
          </a:solidFill>
        </p:spPr>
        <p:txBody>
          <a:bodyPr/>
          <a:lstStyle/>
          <a:p>
            <a:r>
              <a:rPr lang="en-US"/>
              <a:t>Click icon to add picture</a:t>
            </a:r>
          </a:p>
        </p:txBody>
      </p:sp>
      <p:sp>
        <p:nvSpPr>
          <p:cNvPr id="11" name="Arrow: Pentagon 10">
            <a:extLst>
              <a:ext uri="{FF2B5EF4-FFF2-40B4-BE49-F238E27FC236}">
                <a16:creationId xmlns:a16="http://schemas.microsoft.com/office/drawing/2014/main" id="{9A1E5AF2-BD37-966F-0F27-1B6D4B2DF749}"/>
              </a:ext>
            </a:extLst>
          </p:cNvPr>
          <p:cNvSpPr/>
          <p:nvPr/>
        </p:nvSpPr>
        <p:spPr>
          <a:xfrm>
            <a:off x="0" y="4283867"/>
            <a:ext cx="6172199" cy="1359568"/>
          </a:xfrm>
          <a:prstGeom prst="homePlate">
            <a:avLst/>
          </a:pr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563974" y="4697121"/>
            <a:ext cx="5095462" cy="460671"/>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descr="A black and white logo&#10;&#10;AI-generated content may be incorrect.">
            <a:extLst>
              <a:ext uri="{FF2B5EF4-FFF2-40B4-BE49-F238E27FC236}">
                <a16:creationId xmlns:a16="http://schemas.microsoft.com/office/drawing/2014/main" id="{34AAF9C4-184D-C25B-468E-2D6E68D283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3974" y="388074"/>
            <a:ext cx="1625773" cy="1018927"/>
          </a:xfrm>
          <a:prstGeom prst="rect">
            <a:avLst/>
          </a:prstGeom>
        </p:spPr>
      </p:pic>
    </p:spTree>
    <p:extLst>
      <p:ext uri="{BB962C8B-B14F-4D97-AF65-F5344CB8AC3E}">
        <p14:creationId xmlns:p14="http://schemas.microsoft.com/office/powerpoint/2010/main" val="1023521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p:cSld name="2_Title Slide">
    <p:spTree>
      <p:nvGrpSpPr>
        <p:cNvPr id="1" name=""/>
        <p:cNvGrpSpPr/>
        <p:nvPr/>
      </p:nvGrpSpPr>
      <p:grpSpPr>
        <a:xfrm>
          <a:off x="0" y="0"/>
          <a:ext cx="0" cy="0"/>
          <a:chOff x="0" y="0"/>
          <a:chExt cx="0" cy="0"/>
        </a:xfrm>
      </p:grpSpPr>
      <p:pic>
        <p:nvPicPr>
          <p:cNvPr id="7" name="Picture 6" descr="A group of people standing in a room&#10;&#10;AI-generated content may be incorrect.">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
            <a:ext cx="12191999" cy="6857999"/>
          </a:xfrm>
          <a:prstGeom prst="rect">
            <a:avLst/>
          </a:prstGeom>
        </p:spPr>
      </p:pic>
      <p:sp>
        <p:nvSpPr>
          <p:cNvPr id="6" name="Rectangle 5">
            <a:extLst>
              <a:ext uri="{FF2B5EF4-FFF2-40B4-BE49-F238E27FC236}">
                <a16:creationId xmlns:a16="http://schemas.microsoft.com/office/drawing/2014/main" id="{E2715AC5-878F-D7AC-2D50-212DB2AEF999}"/>
              </a:ext>
            </a:extLst>
          </p:cNvPr>
          <p:cNvSpPr/>
          <p:nvPr/>
        </p:nvSpPr>
        <p:spPr>
          <a:xfrm>
            <a:off x="0" y="0"/>
            <a:ext cx="12191999" cy="6858000"/>
          </a:xfrm>
          <a:prstGeom prst="rect">
            <a:avLst/>
          </a:prstGeom>
          <a:solidFill>
            <a:schemeClr val="tx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563974" y="2525351"/>
            <a:ext cx="11375946" cy="1327145"/>
          </a:xfrm>
        </p:spPr>
        <p:txBody>
          <a:bodyPr anchor="t"/>
          <a:lstStyle>
            <a:lvl1pPr algn="ctr">
              <a:defRPr sz="6000">
                <a:solidFill>
                  <a:schemeClr val="bg1"/>
                </a:solidFill>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
        <p:nvSpPr>
          <p:cNvPr id="11" name="Arrow: Pentagon 10">
            <a:extLst>
              <a:ext uri="{FF2B5EF4-FFF2-40B4-BE49-F238E27FC236}">
                <a16:creationId xmlns:a16="http://schemas.microsoft.com/office/drawing/2014/main" id="{9A1E5AF2-BD37-966F-0F27-1B6D4B2DF749}"/>
              </a:ext>
            </a:extLst>
          </p:cNvPr>
          <p:cNvSpPr/>
          <p:nvPr/>
        </p:nvSpPr>
        <p:spPr>
          <a:xfrm rot="10800000">
            <a:off x="6019800" y="4518213"/>
            <a:ext cx="6172199" cy="1359568"/>
          </a:xfrm>
          <a:prstGeom prst="homePlate">
            <a:avLst/>
          </a:pr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6844458" y="4967661"/>
            <a:ext cx="5095462" cy="460671"/>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descr="A black and white logo&#10;&#10;AI-generated content may be incorrect.">
            <a:extLst>
              <a:ext uri="{FF2B5EF4-FFF2-40B4-BE49-F238E27FC236}">
                <a16:creationId xmlns:a16="http://schemas.microsoft.com/office/drawing/2014/main" id="{34AAF9C4-184D-C25B-468E-2D6E68D283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63974" y="669207"/>
            <a:ext cx="2117558" cy="1327145"/>
          </a:xfrm>
          <a:prstGeom prst="rect">
            <a:avLst/>
          </a:prstGeom>
        </p:spPr>
      </p:pic>
    </p:spTree>
    <p:extLst>
      <p:ext uri="{BB962C8B-B14F-4D97-AF65-F5344CB8AC3E}">
        <p14:creationId xmlns:p14="http://schemas.microsoft.com/office/powerpoint/2010/main" val="72464876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p:cSld name="3_Title Slide">
    <p:spTree>
      <p:nvGrpSpPr>
        <p:cNvPr id="1" name=""/>
        <p:cNvGrpSpPr/>
        <p:nvPr/>
      </p:nvGrpSpPr>
      <p:grpSpPr>
        <a:xfrm>
          <a:off x="0" y="0"/>
          <a:ext cx="0" cy="0"/>
          <a:chOff x="0" y="0"/>
          <a:chExt cx="0" cy="0"/>
        </a:xfrm>
      </p:grpSpPr>
      <p:pic>
        <p:nvPicPr>
          <p:cNvPr id="7" name="Picture 6" descr="A group of people standing in a room&#10;&#10;AI-generated content may be incorrect.">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a:fillRect/>
          </a:stretch>
        </p:blipFill>
        <p:spPr>
          <a:xfrm>
            <a:off x="0" y="1"/>
            <a:ext cx="12191999" cy="6857999"/>
          </a:xfrm>
          <a:prstGeom prst="rect">
            <a:avLst/>
          </a:prstGeom>
        </p:spPr>
      </p:pic>
      <p:sp>
        <p:nvSpPr>
          <p:cNvPr id="6" name="Rectangle 5">
            <a:extLst>
              <a:ext uri="{FF2B5EF4-FFF2-40B4-BE49-F238E27FC236}">
                <a16:creationId xmlns:a16="http://schemas.microsoft.com/office/drawing/2014/main" id="{1AE8A0E6-4EBD-F74A-AB4F-2B83127C8251}"/>
              </a:ext>
            </a:extLst>
          </p:cNvPr>
          <p:cNvSpPr/>
          <p:nvPr/>
        </p:nvSpPr>
        <p:spPr>
          <a:xfrm>
            <a:off x="0" y="0"/>
            <a:ext cx="12191999" cy="6858000"/>
          </a:xfrm>
          <a:prstGeom prst="rect">
            <a:avLst/>
          </a:prstGeom>
          <a:solidFill>
            <a:schemeClr val="tx1">
              <a:alpha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6019800" y="2525351"/>
            <a:ext cx="5920120" cy="1327145"/>
          </a:xfrm>
        </p:spPr>
        <p:txBody>
          <a:bodyPr anchor="t"/>
          <a:lstStyle>
            <a:lvl1pPr algn="r">
              <a:defRPr sz="6000">
                <a:solidFill>
                  <a:schemeClr val="bg1"/>
                </a:solidFill>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7119370" y="6396739"/>
            <a:ext cx="4820550" cy="230832"/>
          </a:xfrm>
          <a:prstGeom prst="rect">
            <a:avLst/>
          </a:prstGeom>
          <a:noFill/>
        </p:spPr>
        <p:txBody>
          <a:bodyPr wrap="none"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
        <p:nvSpPr>
          <p:cNvPr id="11" name="Arrow: Pentagon 10">
            <a:extLst>
              <a:ext uri="{FF2B5EF4-FFF2-40B4-BE49-F238E27FC236}">
                <a16:creationId xmlns:a16="http://schemas.microsoft.com/office/drawing/2014/main" id="{9A1E5AF2-BD37-966F-0F27-1B6D4B2DF749}"/>
              </a:ext>
            </a:extLst>
          </p:cNvPr>
          <p:cNvSpPr/>
          <p:nvPr/>
        </p:nvSpPr>
        <p:spPr>
          <a:xfrm rot="10800000">
            <a:off x="6019800" y="4518213"/>
            <a:ext cx="6172199" cy="1359568"/>
          </a:xfrm>
          <a:prstGeom prst="homePlate">
            <a:avLst/>
          </a:prstGeom>
          <a:solidFill>
            <a:schemeClr val="accent2"/>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6844458" y="4967661"/>
            <a:ext cx="5095462" cy="460671"/>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descr="A black and white logo&#10;&#10;AI-generated content may be incorrect.">
            <a:extLst>
              <a:ext uri="{FF2B5EF4-FFF2-40B4-BE49-F238E27FC236}">
                <a16:creationId xmlns:a16="http://schemas.microsoft.com/office/drawing/2014/main" id="{34AAF9C4-184D-C25B-468E-2D6E68D2831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9822362" y="599104"/>
            <a:ext cx="2117558" cy="1327145"/>
          </a:xfrm>
          <a:prstGeom prst="rect">
            <a:avLst/>
          </a:prstGeom>
        </p:spPr>
      </p:pic>
      <p:sp>
        <p:nvSpPr>
          <p:cNvPr id="4" name="Picture Placeholder 11">
            <a:extLst>
              <a:ext uri="{FF2B5EF4-FFF2-40B4-BE49-F238E27FC236}">
                <a16:creationId xmlns:a16="http://schemas.microsoft.com/office/drawing/2014/main" id="{783C8C79-675B-5F4B-1A09-79E760EB8106}"/>
              </a:ext>
            </a:extLst>
          </p:cNvPr>
          <p:cNvSpPr>
            <a:spLocks noGrp="1"/>
          </p:cNvSpPr>
          <p:nvPr>
            <p:ph type="pic" sz="quarter" idx="10"/>
          </p:nvPr>
        </p:nvSpPr>
        <p:spPr>
          <a:xfrm>
            <a:off x="0" y="0"/>
            <a:ext cx="4150895" cy="6858000"/>
          </a:xfrm>
        </p:spPr>
        <p:txBody>
          <a:bodyPr/>
          <a:lstStyle/>
          <a:p>
            <a:r>
              <a:rPr lang="en-US"/>
              <a:t>Click icon to add picture</a:t>
            </a:r>
          </a:p>
        </p:txBody>
      </p:sp>
    </p:spTree>
    <p:extLst>
      <p:ext uri="{BB962C8B-B14F-4D97-AF65-F5344CB8AC3E}">
        <p14:creationId xmlns:p14="http://schemas.microsoft.com/office/powerpoint/2010/main" val="3458238384"/>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7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4469180" y="3069742"/>
            <a:ext cx="6730587" cy="1916292"/>
          </a:xfrm>
        </p:spPr>
        <p:txBody>
          <a:bodyPr anchor="t"/>
          <a:lstStyle>
            <a:lvl1pPr algn="l">
              <a:defRPr sz="6000">
                <a:solidFill>
                  <a:schemeClr val="tx1"/>
                </a:solidFill>
                <a:effectLst/>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6805914" y="6396739"/>
            <a:ext cx="4820550"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tx1">
                    <a:lumMod val="50000"/>
                  </a:schemeClr>
                </a:solidFill>
                <a:latin typeface="DM Sans 14pt Medium" pitchFamily="2" charset="77"/>
              </a:rPr>
              <a:t>©2025 Clinical Calibration Institute // Powered by Productive Dentist Academy. All rights reserved.</a:t>
            </a:r>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4469180" y="5200624"/>
            <a:ext cx="5095462" cy="460671"/>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6" name="Picture 5">
            <a:extLst>
              <a:ext uri="{FF2B5EF4-FFF2-40B4-BE49-F238E27FC236}">
                <a16:creationId xmlns:a16="http://schemas.microsoft.com/office/drawing/2014/main" id="{76D3E4F8-BEA0-526B-B3C1-E3BC379C1F5E}"/>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216189" y="901586"/>
            <a:ext cx="2285999" cy="1432712"/>
          </a:xfrm>
          <a:prstGeom prst="rect">
            <a:avLst/>
          </a:prstGeom>
        </p:spPr>
      </p:pic>
      <p:cxnSp>
        <p:nvCxnSpPr>
          <p:cNvPr id="9" name="Straight Connector 8">
            <a:extLst>
              <a:ext uri="{FF2B5EF4-FFF2-40B4-BE49-F238E27FC236}">
                <a16:creationId xmlns:a16="http://schemas.microsoft.com/office/drawing/2014/main" id="{51BCA675-4C4C-EBCE-0595-C57CF0DD5DCC}"/>
              </a:ext>
            </a:extLst>
          </p:cNvPr>
          <p:cNvCxnSpPr>
            <a:cxnSpLocks/>
          </p:cNvCxnSpPr>
          <p:nvPr/>
        </p:nvCxnSpPr>
        <p:spPr>
          <a:xfrm>
            <a:off x="4469180" y="5091120"/>
            <a:ext cx="7722820" cy="0"/>
          </a:xfrm>
          <a:prstGeom prst="line">
            <a:avLst/>
          </a:prstGeom>
        </p:spPr>
        <p:style>
          <a:lnRef idx="2">
            <a:schemeClr val="accent1"/>
          </a:lnRef>
          <a:fillRef idx="0">
            <a:schemeClr val="accent1"/>
          </a:fillRef>
          <a:effectRef idx="1">
            <a:schemeClr val="accent1"/>
          </a:effectRef>
          <a:fontRef idx="minor">
            <a:schemeClr val="tx1"/>
          </a:fontRef>
        </p:style>
      </p:cxnSp>
      <p:sp>
        <p:nvSpPr>
          <p:cNvPr id="12" name="Picture Placeholder 11">
            <a:extLst>
              <a:ext uri="{FF2B5EF4-FFF2-40B4-BE49-F238E27FC236}">
                <a16:creationId xmlns:a16="http://schemas.microsoft.com/office/drawing/2014/main" id="{EFD2AB6B-4D77-A19D-AD37-4448A4D3142F}"/>
              </a:ext>
            </a:extLst>
          </p:cNvPr>
          <p:cNvSpPr>
            <a:spLocks noGrp="1"/>
          </p:cNvSpPr>
          <p:nvPr>
            <p:ph type="pic" sz="quarter" idx="10"/>
          </p:nvPr>
        </p:nvSpPr>
        <p:spPr>
          <a:xfrm>
            <a:off x="0" y="0"/>
            <a:ext cx="4150895" cy="6858000"/>
          </a:xfrm>
        </p:spPr>
        <p:txBody>
          <a:bodyPr/>
          <a:lstStyle/>
          <a:p>
            <a:r>
              <a:rPr lang="en-US"/>
              <a:t>Click icon to add picture</a:t>
            </a:r>
          </a:p>
        </p:txBody>
      </p:sp>
    </p:spTree>
    <p:extLst>
      <p:ext uri="{BB962C8B-B14F-4D97-AF65-F5344CB8AC3E}">
        <p14:creationId xmlns:p14="http://schemas.microsoft.com/office/powerpoint/2010/main" val="96414203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4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563974" y="2291005"/>
            <a:ext cx="6730587" cy="1916292"/>
          </a:xfrm>
        </p:spPr>
        <p:txBody>
          <a:bodyPr anchor="t"/>
          <a:lstStyle>
            <a:lvl1pPr algn="l">
              <a:defRPr sz="6000">
                <a:solidFill>
                  <a:schemeClr val="tx1"/>
                </a:solidFill>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3685724" y="6396739"/>
            <a:ext cx="4820550"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tx1">
                    <a:lumMod val="50000"/>
                  </a:schemeClr>
                </a:solidFill>
                <a:latin typeface="DM Sans 14pt Medium" pitchFamily="2" charset="77"/>
              </a:rPr>
              <a:t>©2025 Clinical Calibration Institute // Powered by Productive Dentist Academy. All rights reserved.</a:t>
            </a:r>
          </a:p>
        </p:txBody>
      </p:sp>
      <p:sp>
        <p:nvSpPr>
          <p:cNvPr id="11" name="Arrow: Pentagon 10">
            <a:extLst>
              <a:ext uri="{FF2B5EF4-FFF2-40B4-BE49-F238E27FC236}">
                <a16:creationId xmlns:a16="http://schemas.microsoft.com/office/drawing/2014/main" id="{9A1E5AF2-BD37-966F-0F27-1B6D4B2DF749}"/>
              </a:ext>
            </a:extLst>
          </p:cNvPr>
          <p:cNvSpPr/>
          <p:nvPr/>
        </p:nvSpPr>
        <p:spPr>
          <a:xfrm>
            <a:off x="0" y="4283867"/>
            <a:ext cx="6172199" cy="1359568"/>
          </a:xfrm>
          <a:prstGeom prst="homePlate">
            <a:avLst/>
          </a:prstGeom>
          <a:solidFill>
            <a:schemeClr val="bg2">
              <a:lumMod val="50000"/>
            </a:schemeClr>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563974" y="4697121"/>
            <a:ext cx="5095462" cy="460671"/>
          </a:xfrm>
        </p:spPr>
        <p:txBody>
          <a:bodyPr/>
          <a:lstStyle>
            <a:lvl1pPr marL="0" indent="0" algn="l">
              <a:buNone/>
              <a:defRPr sz="24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4" name="Picture 3">
            <a:extLst>
              <a:ext uri="{FF2B5EF4-FFF2-40B4-BE49-F238E27FC236}">
                <a16:creationId xmlns:a16="http://schemas.microsoft.com/office/drawing/2014/main" id="{E4E7CD37-31B8-F921-82AB-E4AD9A230F0C}"/>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9216190" y="4795585"/>
            <a:ext cx="2285997" cy="1432712"/>
          </a:xfrm>
          <a:prstGeom prst="rect">
            <a:avLst/>
          </a:prstGeom>
        </p:spPr>
      </p:pic>
    </p:spTree>
    <p:extLst>
      <p:ext uri="{BB962C8B-B14F-4D97-AF65-F5344CB8AC3E}">
        <p14:creationId xmlns:p14="http://schemas.microsoft.com/office/powerpoint/2010/main" val="66624752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6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45B00166-8560-BC4B-0B90-D69ECED8B4B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2" name="Title 1">
            <a:extLst>
              <a:ext uri="{FF2B5EF4-FFF2-40B4-BE49-F238E27FC236}">
                <a16:creationId xmlns:a16="http://schemas.microsoft.com/office/drawing/2014/main" id="{7EFC3AC4-AFE0-D536-3DA5-A989E43C284D}"/>
              </a:ext>
            </a:extLst>
          </p:cNvPr>
          <p:cNvSpPr>
            <a:spLocks noGrp="1"/>
          </p:cNvSpPr>
          <p:nvPr>
            <p:ph type="ctrTitle" hasCustomPrompt="1"/>
          </p:nvPr>
        </p:nvSpPr>
        <p:spPr>
          <a:xfrm>
            <a:off x="563974" y="2437321"/>
            <a:ext cx="7100142" cy="1840445"/>
          </a:xfrm>
        </p:spPr>
        <p:txBody>
          <a:bodyPr anchor="t"/>
          <a:lstStyle>
            <a:lvl1pPr algn="l">
              <a:defRPr sz="6000">
                <a:solidFill>
                  <a:schemeClr val="tx1"/>
                </a:solidFill>
                <a:effectLst/>
              </a:defRPr>
            </a:lvl1pPr>
          </a:lstStyle>
          <a:p>
            <a:r>
              <a:rPr lang="en-US" dirty="0"/>
              <a:t>Headline Title</a:t>
            </a:r>
          </a:p>
        </p:txBody>
      </p:sp>
      <p:sp>
        <p:nvSpPr>
          <p:cNvPr id="5" name="TextBox 4">
            <a:extLst>
              <a:ext uri="{FF2B5EF4-FFF2-40B4-BE49-F238E27FC236}">
                <a16:creationId xmlns:a16="http://schemas.microsoft.com/office/drawing/2014/main" id="{110794FC-077B-1450-506E-EE5E4E705288}"/>
              </a:ext>
            </a:extLst>
          </p:cNvPr>
          <p:cNvSpPr txBox="1"/>
          <p:nvPr/>
        </p:nvSpPr>
        <p:spPr>
          <a:xfrm>
            <a:off x="563974" y="6396739"/>
            <a:ext cx="4820550" cy="2308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
        <p:nvSpPr>
          <p:cNvPr id="11" name="Arrow: Pentagon 10">
            <a:extLst>
              <a:ext uri="{FF2B5EF4-FFF2-40B4-BE49-F238E27FC236}">
                <a16:creationId xmlns:a16="http://schemas.microsoft.com/office/drawing/2014/main" id="{9A1E5AF2-BD37-966F-0F27-1B6D4B2DF749}"/>
              </a:ext>
            </a:extLst>
          </p:cNvPr>
          <p:cNvSpPr/>
          <p:nvPr/>
        </p:nvSpPr>
        <p:spPr>
          <a:xfrm>
            <a:off x="0" y="4283867"/>
            <a:ext cx="6172199" cy="1359568"/>
          </a:xfrm>
          <a:prstGeom prst="homePlate">
            <a:avLst/>
          </a:prstGeom>
          <a:solidFill>
            <a:schemeClr val="bg1"/>
          </a:solid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Subtitle 2">
            <a:extLst>
              <a:ext uri="{FF2B5EF4-FFF2-40B4-BE49-F238E27FC236}">
                <a16:creationId xmlns:a16="http://schemas.microsoft.com/office/drawing/2014/main" id="{50773452-B4AC-B60B-F3C1-C23CBFB9DA1C}"/>
              </a:ext>
            </a:extLst>
          </p:cNvPr>
          <p:cNvSpPr>
            <a:spLocks noGrp="1"/>
          </p:cNvSpPr>
          <p:nvPr>
            <p:ph type="subTitle" idx="1"/>
          </p:nvPr>
        </p:nvSpPr>
        <p:spPr>
          <a:xfrm>
            <a:off x="563974" y="4730265"/>
            <a:ext cx="5095462" cy="460671"/>
          </a:xfrm>
        </p:spPr>
        <p:txBody>
          <a:bodyPr/>
          <a:lstStyle>
            <a:lvl1pPr marL="0" indent="0" algn="l">
              <a:buNone/>
              <a:defRPr sz="24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pic>
        <p:nvPicPr>
          <p:cNvPr id="13" name="Picture 12">
            <a:extLst>
              <a:ext uri="{FF2B5EF4-FFF2-40B4-BE49-F238E27FC236}">
                <a16:creationId xmlns:a16="http://schemas.microsoft.com/office/drawing/2014/main" id="{34AAF9C4-184D-C25B-468E-2D6E68D28312}"/>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563974" y="429147"/>
            <a:ext cx="2285997" cy="1432712"/>
          </a:xfrm>
          <a:prstGeom prst="rect">
            <a:avLst/>
          </a:prstGeom>
          <a:effectLst>
            <a:outerShdw blurRad="50800" dist="38100" dir="2700000" algn="tl" rotWithShape="0">
              <a:prstClr val="black">
                <a:alpha val="40000"/>
              </a:prstClr>
            </a:outerShdw>
          </a:effectLst>
        </p:spPr>
      </p:pic>
      <p:sp>
        <p:nvSpPr>
          <p:cNvPr id="4" name="Picture Placeholder 11">
            <a:extLst>
              <a:ext uri="{FF2B5EF4-FFF2-40B4-BE49-F238E27FC236}">
                <a16:creationId xmlns:a16="http://schemas.microsoft.com/office/drawing/2014/main" id="{A61744A6-C330-5DDA-ECF3-08E549665EA7}"/>
              </a:ext>
            </a:extLst>
          </p:cNvPr>
          <p:cNvSpPr>
            <a:spLocks noGrp="1"/>
          </p:cNvSpPr>
          <p:nvPr>
            <p:ph type="pic" sz="quarter" idx="10"/>
          </p:nvPr>
        </p:nvSpPr>
        <p:spPr>
          <a:xfrm>
            <a:off x="8041105" y="0"/>
            <a:ext cx="4150895" cy="6858000"/>
          </a:xfrm>
        </p:spPr>
        <p:txBody>
          <a:bodyPr/>
          <a:lstStyle/>
          <a:p>
            <a:r>
              <a:rPr lang="en-US"/>
              <a:t>Click icon to add picture</a:t>
            </a:r>
          </a:p>
        </p:txBody>
      </p:sp>
    </p:spTree>
    <p:extLst>
      <p:ext uri="{BB962C8B-B14F-4D97-AF65-F5344CB8AC3E}">
        <p14:creationId xmlns:p14="http://schemas.microsoft.com/office/powerpoint/2010/main" val="229842704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28199C-2872-D66D-BE4C-4D021718D24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2" name="Title 1">
            <a:extLst>
              <a:ext uri="{FF2B5EF4-FFF2-40B4-BE49-F238E27FC236}">
                <a16:creationId xmlns:a16="http://schemas.microsoft.com/office/drawing/2014/main" id="{1EC831E3-6BE6-F9CD-4758-2B0C1605AF2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3FE8BA4-C833-7190-BE72-10B2EFCA45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037192770"/>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reserve="1">
  <p:cSld name="1_Title and Conten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F928199C-2872-D66D-BE4C-4D021718D24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0" y="1"/>
            <a:ext cx="12191999" cy="6857999"/>
          </a:xfrm>
          <a:prstGeom prst="rect">
            <a:avLst/>
          </a:prstGeom>
        </p:spPr>
      </p:pic>
      <p:sp>
        <p:nvSpPr>
          <p:cNvPr id="2" name="Title 1">
            <a:extLst>
              <a:ext uri="{FF2B5EF4-FFF2-40B4-BE49-F238E27FC236}">
                <a16:creationId xmlns:a16="http://schemas.microsoft.com/office/drawing/2014/main" id="{1EC831E3-6BE6-F9CD-4758-2B0C1605AF28}"/>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3FE8BA4-C833-7190-BE72-10B2EFCA45A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582884018"/>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 preserve="1">
  <p:cSld name="2_Title and Content">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89F66B37-3D9A-5883-3933-3A43E5A48D50}"/>
              </a:ext>
            </a:extLst>
          </p:cNvPr>
          <p:cNvSpPr/>
          <p:nvPr/>
        </p:nvSpPr>
        <p:spPr>
          <a:xfrm>
            <a:off x="0" y="0"/>
            <a:ext cx="12191999" cy="6858000"/>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1EC831E3-6BE6-F9CD-4758-2B0C1605AF28}"/>
              </a:ext>
            </a:extLst>
          </p:cNvPr>
          <p:cNvSpPr>
            <a:spLocks noGrp="1"/>
          </p:cNvSpPr>
          <p:nvPr>
            <p:ph type="title"/>
          </p:nvPr>
        </p:nvSpPr>
        <p:spPr/>
        <p:txBody>
          <a:bodyPr/>
          <a:lstStyle>
            <a:lvl1pPr>
              <a:defRPr>
                <a:solidFill>
                  <a:schemeClr val="bg1"/>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3FE8BA4-C833-7190-BE72-10B2EFCA45A5}"/>
              </a:ext>
            </a:extLst>
          </p:cNvPr>
          <p:cNvSpPr>
            <a:spLocks noGrp="1"/>
          </p:cNvSpPr>
          <p:nvPr>
            <p:ph idx="1"/>
          </p:nvPr>
        </p:nvSpPr>
        <p:spPr/>
        <p:txBody>
          <a:bodyPr/>
          <a:lstStyle>
            <a:lvl1pPr>
              <a:defRPr>
                <a:solidFill>
                  <a:schemeClr val="bg1"/>
                </a:solidFill>
              </a:defRPr>
            </a:lvl1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8714349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AB255E-9DE9-F002-F361-9EB84A1B2C3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6F138830-1B62-643A-A2BC-CADD407089C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611ABE33-6515-9DE3-9276-DE4009634128}"/>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1E48B4-0D58-A15A-42C0-3612929021F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4D8A01A-691D-A725-0A1E-698060A6E9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723297398"/>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2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a:xfrm>
            <a:off x="301487" y="365125"/>
            <a:ext cx="11585713" cy="1325563"/>
          </a:xfrm>
        </p:spPr>
        <p:txBody>
          <a:bodyPr/>
          <a:lstStyle>
            <a:lvl1pPr algn="ctr">
              <a:defRPr/>
            </a:lvl1pPr>
          </a:lstStyle>
          <a:p>
            <a:r>
              <a:rPr lang="en-US"/>
              <a:t>Click to edit Master title style</a:t>
            </a:r>
            <a:endParaRPr lang="en-US" dirty="0"/>
          </a:p>
        </p:txBody>
      </p:sp>
      <p:sp>
        <p:nvSpPr>
          <p:cNvPr id="16" name="Oval 15">
            <a:extLst>
              <a:ext uri="{FF2B5EF4-FFF2-40B4-BE49-F238E27FC236}">
                <a16:creationId xmlns:a16="http://schemas.microsoft.com/office/drawing/2014/main" id="{5DB5E42E-FB72-97F2-8CD8-31DB630AF1F3}"/>
              </a:ext>
            </a:extLst>
          </p:cNvPr>
          <p:cNvSpPr/>
          <p:nvPr/>
        </p:nvSpPr>
        <p:spPr>
          <a:xfrm>
            <a:off x="4233909" y="2133601"/>
            <a:ext cx="3720868" cy="3720868"/>
          </a:xfrm>
          <a:prstGeom prst="ellipse">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C0D37029-3E67-E805-24B9-4567FB880F0C}"/>
              </a:ext>
            </a:extLst>
          </p:cNvPr>
          <p:cNvSpPr/>
          <p:nvPr/>
        </p:nvSpPr>
        <p:spPr>
          <a:xfrm>
            <a:off x="8157448" y="2133601"/>
            <a:ext cx="3720868" cy="3720868"/>
          </a:xfrm>
          <a:prstGeom prst="ellipse">
            <a:avLst/>
          </a:prstGeom>
          <a:solidFill>
            <a:schemeClr val="accent2"/>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2">
            <a:extLst>
              <a:ext uri="{FF2B5EF4-FFF2-40B4-BE49-F238E27FC236}">
                <a16:creationId xmlns:a16="http://schemas.microsoft.com/office/drawing/2014/main" id="{7468E214-6E75-6AE1-A9D9-CAC912D54B6B}"/>
              </a:ext>
            </a:extLst>
          </p:cNvPr>
          <p:cNvSpPr>
            <a:spLocks noGrp="1"/>
          </p:cNvSpPr>
          <p:nvPr>
            <p:ph type="body" idx="10" hasCustomPrompt="1"/>
          </p:nvPr>
        </p:nvSpPr>
        <p:spPr>
          <a:xfrm>
            <a:off x="4233909" y="2302934"/>
            <a:ext cx="3720868" cy="3352800"/>
          </a:xfrm>
        </p:spPr>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8" name="Oval 17">
            <a:extLst>
              <a:ext uri="{FF2B5EF4-FFF2-40B4-BE49-F238E27FC236}">
                <a16:creationId xmlns:a16="http://schemas.microsoft.com/office/drawing/2014/main" id="{2BCDD8C5-7D25-9126-FBBA-E7142A53479A}"/>
              </a:ext>
            </a:extLst>
          </p:cNvPr>
          <p:cNvSpPr/>
          <p:nvPr/>
        </p:nvSpPr>
        <p:spPr>
          <a:xfrm>
            <a:off x="301487" y="2133601"/>
            <a:ext cx="3720868" cy="3720868"/>
          </a:xfrm>
          <a:prstGeom prst="ellipse">
            <a:avLst/>
          </a:prstGeom>
          <a:solidFill>
            <a:schemeClr val="accent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Text Placeholder 2">
            <a:extLst>
              <a:ext uri="{FF2B5EF4-FFF2-40B4-BE49-F238E27FC236}">
                <a16:creationId xmlns:a16="http://schemas.microsoft.com/office/drawing/2014/main" id="{363B8C4C-DD5A-ADEC-1F5B-97B3F7606679}"/>
              </a:ext>
            </a:extLst>
          </p:cNvPr>
          <p:cNvSpPr>
            <a:spLocks noGrp="1"/>
          </p:cNvSpPr>
          <p:nvPr>
            <p:ph type="body" idx="11" hasCustomPrompt="1"/>
          </p:nvPr>
        </p:nvSpPr>
        <p:spPr>
          <a:xfrm>
            <a:off x="8145509" y="2302934"/>
            <a:ext cx="3720868" cy="3352800"/>
          </a:xfrm>
        </p:spPr>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20" name="Text Placeholder 2">
            <a:extLst>
              <a:ext uri="{FF2B5EF4-FFF2-40B4-BE49-F238E27FC236}">
                <a16:creationId xmlns:a16="http://schemas.microsoft.com/office/drawing/2014/main" id="{76BC20CB-FD65-A774-4F35-29AAF8D73706}"/>
              </a:ext>
            </a:extLst>
          </p:cNvPr>
          <p:cNvSpPr>
            <a:spLocks noGrp="1"/>
          </p:cNvSpPr>
          <p:nvPr>
            <p:ph type="body" idx="12" hasCustomPrompt="1"/>
          </p:nvPr>
        </p:nvSpPr>
        <p:spPr>
          <a:xfrm>
            <a:off x="305376" y="2302934"/>
            <a:ext cx="3720868" cy="3352800"/>
          </a:xfrm>
        </p:spPr>
        <p:txBody>
          <a:bodyPr anchor="ctr"/>
          <a:lstStyle>
            <a:lvl1pPr marL="0" indent="0" algn="ctr">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Tree>
    <p:extLst>
      <p:ext uri="{BB962C8B-B14F-4D97-AF65-F5344CB8AC3E}">
        <p14:creationId xmlns:p14="http://schemas.microsoft.com/office/powerpoint/2010/main" val="169244295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1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a:xfrm>
            <a:off x="301487" y="365125"/>
            <a:ext cx="11585713" cy="1325563"/>
          </a:xfrm>
        </p:spPr>
        <p:txBody>
          <a:bodyPr/>
          <a:lstStyle/>
          <a:p>
            <a:r>
              <a:rPr lang="en-US"/>
              <a:t>Click to edit Master title style</a:t>
            </a:r>
          </a:p>
        </p:txBody>
      </p:sp>
      <p:sp>
        <p:nvSpPr>
          <p:cNvPr id="3" name="Google Shape;52;p10">
            <a:extLst>
              <a:ext uri="{FF2B5EF4-FFF2-40B4-BE49-F238E27FC236}">
                <a16:creationId xmlns:a16="http://schemas.microsoft.com/office/drawing/2014/main" id="{5A7E84FD-8617-B6B7-2C25-FA4381BF9B35}"/>
              </a:ext>
            </a:extLst>
          </p:cNvPr>
          <p:cNvSpPr/>
          <p:nvPr/>
        </p:nvSpPr>
        <p:spPr>
          <a:xfrm>
            <a:off x="301487" y="1967142"/>
            <a:ext cx="3607904" cy="921119"/>
          </a:xfrm>
          <a:prstGeom prst="homePlate">
            <a:avLst>
              <a:gd name="adj"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4" name="Google Shape;54;p10">
            <a:extLst>
              <a:ext uri="{FF2B5EF4-FFF2-40B4-BE49-F238E27FC236}">
                <a16:creationId xmlns:a16="http://schemas.microsoft.com/office/drawing/2014/main" id="{BD797CCB-716D-BAE2-2D1E-E5988645A5F6}"/>
              </a:ext>
            </a:extLst>
          </p:cNvPr>
          <p:cNvSpPr/>
          <p:nvPr/>
        </p:nvSpPr>
        <p:spPr>
          <a:xfrm>
            <a:off x="278296" y="3021495"/>
            <a:ext cx="3607904" cy="921119"/>
          </a:xfrm>
          <a:prstGeom prst="homePlate">
            <a:avLst>
              <a:gd name="adj" fmla="val 50000"/>
            </a:avLst>
          </a:prstGeom>
          <a:solidFill>
            <a:schemeClr val="tx1">
              <a:lumMod val="90000"/>
              <a:lumOff val="1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5" name="Google Shape;56;p10">
            <a:extLst>
              <a:ext uri="{FF2B5EF4-FFF2-40B4-BE49-F238E27FC236}">
                <a16:creationId xmlns:a16="http://schemas.microsoft.com/office/drawing/2014/main" id="{1A0906FF-5F94-1930-24B0-4E7FB8779FC4}"/>
              </a:ext>
            </a:extLst>
          </p:cNvPr>
          <p:cNvSpPr/>
          <p:nvPr/>
        </p:nvSpPr>
        <p:spPr>
          <a:xfrm>
            <a:off x="278296" y="4094921"/>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7" name="Google Shape;58;p10">
            <a:extLst>
              <a:ext uri="{FF2B5EF4-FFF2-40B4-BE49-F238E27FC236}">
                <a16:creationId xmlns:a16="http://schemas.microsoft.com/office/drawing/2014/main" id="{695A0E16-BE18-9EE5-EABF-44E41FC8D252}"/>
              </a:ext>
            </a:extLst>
          </p:cNvPr>
          <p:cNvSpPr/>
          <p:nvPr/>
        </p:nvSpPr>
        <p:spPr>
          <a:xfrm>
            <a:off x="278296" y="5148469"/>
            <a:ext cx="3607904" cy="921119"/>
          </a:xfrm>
          <a:prstGeom prst="homePlate">
            <a:avLst>
              <a:gd name="adj" fmla="val 50000"/>
            </a:avLst>
          </a:prstGeom>
          <a:solidFill>
            <a:schemeClr val="tx1">
              <a:lumMod val="50000"/>
              <a:lumOff val="50000"/>
            </a:schemeClr>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8" name="Text Placeholder 2">
            <a:extLst>
              <a:ext uri="{FF2B5EF4-FFF2-40B4-BE49-F238E27FC236}">
                <a16:creationId xmlns:a16="http://schemas.microsoft.com/office/drawing/2014/main" id="{D25BF8B5-A247-DAFC-5DD1-D165DC331F52}"/>
              </a:ext>
            </a:extLst>
          </p:cNvPr>
          <p:cNvSpPr>
            <a:spLocks noGrp="1"/>
          </p:cNvSpPr>
          <p:nvPr>
            <p:ph type="body" idx="1"/>
          </p:nvPr>
        </p:nvSpPr>
        <p:spPr>
          <a:xfrm>
            <a:off x="4148667" y="1967142"/>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2">
            <a:extLst>
              <a:ext uri="{FF2B5EF4-FFF2-40B4-BE49-F238E27FC236}">
                <a16:creationId xmlns:a16="http://schemas.microsoft.com/office/drawing/2014/main" id="{7468E214-6E75-6AE1-A9D9-CAC912D54B6B}"/>
              </a:ext>
            </a:extLst>
          </p:cNvPr>
          <p:cNvSpPr>
            <a:spLocks noGrp="1"/>
          </p:cNvSpPr>
          <p:nvPr>
            <p:ph type="body" idx="10" hasCustomPrompt="1"/>
          </p:nvPr>
        </p:nvSpPr>
        <p:spPr>
          <a:xfrm>
            <a:off x="382590" y="1967142"/>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0" name="Text Placeholder 2">
            <a:extLst>
              <a:ext uri="{FF2B5EF4-FFF2-40B4-BE49-F238E27FC236}">
                <a16:creationId xmlns:a16="http://schemas.microsoft.com/office/drawing/2014/main" id="{0486BB55-E8C4-F8BF-E487-07AC4F118C93}"/>
              </a:ext>
            </a:extLst>
          </p:cNvPr>
          <p:cNvSpPr>
            <a:spLocks noGrp="1"/>
          </p:cNvSpPr>
          <p:nvPr>
            <p:ph type="body" idx="11" hasCustomPrompt="1"/>
          </p:nvPr>
        </p:nvSpPr>
        <p:spPr>
          <a:xfrm>
            <a:off x="382590" y="3017008"/>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1" name="Text Placeholder 2">
            <a:extLst>
              <a:ext uri="{FF2B5EF4-FFF2-40B4-BE49-F238E27FC236}">
                <a16:creationId xmlns:a16="http://schemas.microsoft.com/office/drawing/2014/main" id="{8FBA84C9-61C1-FF8D-E026-371334F5A8D1}"/>
              </a:ext>
            </a:extLst>
          </p:cNvPr>
          <p:cNvSpPr>
            <a:spLocks noGrp="1"/>
          </p:cNvSpPr>
          <p:nvPr>
            <p:ph type="body" idx="12" hasCustomPrompt="1"/>
          </p:nvPr>
        </p:nvSpPr>
        <p:spPr>
          <a:xfrm>
            <a:off x="382590" y="4100741"/>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2" name="Text Placeholder 2">
            <a:extLst>
              <a:ext uri="{FF2B5EF4-FFF2-40B4-BE49-F238E27FC236}">
                <a16:creationId xmlns:a16="http://schemas.microsoft.com/office/drawing/2014/main" id="{6B7F9E38-7FE4-C0EA-85D5-D591324133C7}"/>
              </a:ext>
            </a:extLst>
          </p:cNvPr>
          <p:cNvSpPr>
            <a:spLocks noGrp="1"/>
          </p:cNvSpPr>
          <p:nvPr>
            <p:ph type="body" idx="13" hasCustomPrompt="1"/>
          </p:nvPr>
        </p:nvSpPr>
        <p:spPr>
          <a:xfrm>
            <a:off x="382590" y="5133674"/>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3" name="Text Placeholder 2">
            <a:extLst>
              <a:ext uri="{FF2B5EF4-FFF2-40B4-BE49-F238E27FC236}">
                <a16:creationId xmlns:a16="http://schemas.microsoft.com/office/drawing/2014/main" id="{D41213D3-0DD3-79CA-7D50-0F05503642D4}"/>
              </a:ext>
            </a:extLst>
          </p:cNvPr>
          <p:cNvSpPr>
            <a:spLocks noGrp="1"/>
          </p:cNvSpPr>
          <p:nvPr>
            <p:ph type="body" idx="14"/>
          </p:nvPr>
        </p:nvSpPr>
        <p:spPr>
          <a:xfrm>
            <a:off x="4148667" y="3017009"/>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2B655949-BBA6-7E80-5D69-347EC81CB753}"/>
              </a:ext>
            </a:extLst>
          </p:cNvPr>
          <p:cNvSpPr>
            <a:spLocks noGrp="1"/>
          </p:cNvSpPr>
          <p:nvPr>
            <p:ph type="body" idx="15"/>
          </p:nvPr>
        </p:nvSpPr>
        <p:spPr>
          <a:xfrm>
            <a:off x="4148667" y="4100743"/>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2">
            <a:extLst>
              <a:ext uri="{FF2B5EF4-FFF2-40B4-BE49-F238E27FC236}">
                <a16:creationId xmlns:a16="http://schemas.microsoft.com/office/drawing/2014/main" id="{1A602875-718F-08B1-EC3A-13FF60F7BC2D}"/>
              </a:ext>
            </a:extLst>
          </p:cNvPr>
          <p:cNvSpPr>
            <a:spLocks noGrp="1"/>
          </p:cNvSpPr>
          <p:nvPr>
            <p:ph type="body" idx="16"/>
          </p:nvPr>
        </p:nvSpPr>
        <p:spPr>
          <a:xfrm>
            <a:off x="4148667" y="5133676"/>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82394097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3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a:xfrm>
            <a:off x="301487" y="365125"/>
            <a:ext cx="11585713" cy="1325563"/>
          </a:xfrm>
        </p:spPr>
        <p:txBody>
          <a:bodyPr/>
          <a:lstStyle/>
          <a:p>
            <a:r>
              <a:rPr lang="en-US"/>
              <a:t>Click to edit Master title style</a:t>
            </a:r>
          </a:p>
        </p:txBody>
      </p:sp>
      <p:sp>
        <p:nvSpPr>
          <p:cNvPr id="3" name="Google Shape;52;p10">
            <a:extLst>
              <a:ext uri="{FF2B5EF4-FFF2-40B4-BE49-F238E27FC236}">
                <a16:creationId xmlns:a16="http://schemas.microsoft.com/office/drawing/2014/main" id="{5A7E84FD-8617-B6B7-2C25-FA4381BF9B35}"/>
              </a:ext>
            </a:extLst>
          </p:cNvPr>
          <p:cNvSpPr/>
          <p:nvPr/>
        </p:nvSpPr>
        <p:spPr>
          <a:xfrm>
            <a:off x="301487" y="1967142"/>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4" name="Google Shape;54;p10">
            <a:extLst>
              <a:ext uri="{FF2B5EF4-FFF2-40B4-BE49-F238E27FC236}">
                <a16:creationId xmlns:a16="http://schemas.microsoft.com/office/drawing/2014/main" id="{BD797CCB-716D-BAE2-2D1E-E5988645A5F6}"/>
              </a:ext>
            </a:extLst>
          </p:cNvPr>
          <p:cNvSpPr/>
          <p:nvPr/>
        </p:nvSpPr>
        <p:spPr>
          <a:xfrm>
            <a:off x="278296" y="3021495"/>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5" name="Google Shape;56;p10">
            <a:extLst>
              <a:ext uri="{FF2B5EF4-FFF2-40B4-BE49-F238E27FC236}">
                <a16:creationId xmlns:a16="http://schemas.microsoft.com/office/drawing/2014/main" id="{1A0906FF-5F94-1930-24B0-4E7FB8779FC4}"/>
              </a:ext>
            </a:extLst>
          </p:cNvPr>
          <p:cNvSpPr/>
          <p:nvPr/>
        </p:nvSpPr>
        <p:spPr>
          <a:xfrm>
            <a:off x="278296" y="4094921"/>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7" name="Google Shape;58;p10">
            <a:extLst>
              <a:ext uri="{FF2B5EF4-FFF2-40B4-BE49-F238E27FC236}">
                <a16:creationId xmlns:a16="http://schemas.microsoft.com/office/drawing/2014/main" id="{695A0E16-BE18-9EE5-EABF-44E41FC8D252}"/>
              </a:ext>
            </a:extLst>
          </p:cNvPr>
          <p:cNvSpPr/>
          <p:nvPr/>
        </p:nvSpPr>
        <p:spPr>
          <a:xfrm>
            <a:off x="278296" y="5148469"/>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8" name="Text Placeholder 2">
            <a:extLst>
              <a:ext uri="{FF2B5EF4-FFF2-40B4-BE49-F238E27FC236}">
                <a16:creationId xmlns:a16="http://schemas.microsoft.com/office/drawing/2014/main" id="{D25BF8B5-A247-DAFC-5DD1-D165DC331F52}"/>
              </a:ext>
            </a:extLst>
          </p:cNvPr>
          <p:cNvSpPr>
            <a:spLocks noGrp="1"/>
          </p:cNvSpPr>
          <p:nvPr>
            <p:ph type="body" idx="1"/>
          </p:nvPr>
        </p:nvSpPr>
        <p:spPr>
          <a:xfrm>
            <a:off x="4148667" y="1967142"/>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2">
            <a:extLst>
              <a:ext uri="{FF2B5EF4-FFF2-40B4-BE49-F238E27FC236}">
                <a16:creationId xmlns:a16="http://schemas.microsoft.com/office/drawing/2014/main" id="{7468E214-6E75-6AE1-A9D9-CAC912D54B6B}"/>
              </a:ext>
            </a:extLst>
          </p:cNvPr>
          <p:cNvSpPr>
            <a:spLocks noGrp="1"/>
          </p:cNvSpPr>
          <p:nvPr>
            <p:ph type="body" idx="10" hasCustomPrompt="1"/>
          </p:nvPr>
        </p:nvSpPr>
        <p:spPr>
          <a:xfrm>
            <a:off x="382590" y="1967142"/>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0" name="Text Placeholder 2">
            <a:extLst>
              <a:ext uri="{FF2B5EF4-FFF2-40B4-BE49-F238E27FC236}">
                <a16:creationId xmlns:a16="http://schemas.microsoft.com/office/drawing/2014/main" id="{0486BB55-E8C4-F8BF-E487-07AC4F118C93}"/>
              </a:ext>
            </a:extLst>
          </p:cNvPr>
          <p:cNvSpPr>
            <a:spLocks noGrp="1"/>
          </p:cNvSpPr>
          <p:nvPr>
            <p:ph type="body" idx="11" hasCustomPrompt="1"/>
          </p:nvPr>
        </p:nvSpPr>
        <p:spPr>
          <a:xfrm>
            <a:off x="382590" y="3017008"/>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1" name="Text Placeholder 2">
            <a:extLst>
              <a:ext uri="{FF2B5EF4-FFF2-40B4-BE49-F238E27FC236}">
                <a16:creationId xmlns:a16="http://schemas.microsoft.com/office/drawing/2014/main" id="{8FBA84C9-61C1-FF8D-E026-371334F5A8D1}"/>
              </a:ext>
            </a:extLst>
          </p:cNvPr>
          <p:cNvSpPr>
            <a:spLocks noGrp="1"/>
          </p:cNvSpPr>
          <p:nvPr>
            <p:ph type="body" idx="12" hasCustomPrompt="1"/>
          </p:nvPr>
        </p:nvSpPr>
        <p:spPr>
          <a:xfrm>
            <a:off x="382590" y="4100741"/>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2" name="Text Placeholder 2">
            <a:extLst>
              <a:ext uri="{FF2B5EF4-FFF2-40B4-BE49-F238E27FC236}">
                <a16:creationId xmlns:a16="http://schemas.microsoft.com/office/drawing/2014/main" id="{6B7F9E38-7FE4-C0EA-85D5-D591324133C7}"/>
              </a:ext>
            </a:extLst>
          </p:cNvPr>
          <p:cNvSpPr>
            <a:spLocks noGrp="1"/>
          </p:cNvSpPr>
          <p:nvPr>
            <p:ph type="body" idx="13" hasCustomPrompt="1"/>
          </p:nvPr>
        </p:nvSpPr>
        <p:spPr>
          <a:xfrm>
            <a:off x="382590" y="5133674"/>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3" name="Text Placeholder 2">
            <a:extLst>
              <a:ext uri="{FF2B5EF4-FFF2-40B4-BE49-F238E27FC236}">
                <a16:creationId xmlns:a16="http://schemas.microsoft.com/office/drawing/2014/main" id="{D41213D3-0DD3-79CA-7D50-0F05503642D4}"/>
              </a:ext>
            </a:extLst>
          </p:cNvPr>
          <p:cNvSpPr>
            <a:spLocks noGrp="1"/>
          </p:cNvSpPr>
          <p:nvPr>
            <p:ph type="body" idx="14"/>
          </p:nvPr>
        </p:nvSpPr>
        <p:spPr>
          <a:xfrm>
            <a:off x="4148667" y="3017009"/>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2B655949-BBA6-7E80-5D69-347EC81CB753}"/>
              </a:ext>
            </a:extLst>
          </p:cNvPr>
          <p:cNvSpPr>
            <a:spLocks noGrp="1"/>
          </p:cNvSpPr>
          <p:nvPr>
            <p:ph type="body" idx="15"/>
          </p:nvPr>
        </p:nvSpPr>
        <p:spPr>
          <a:xfrm>
            <a:off x="4148667" y="4100743"/>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2">
            <a:extLst>
              <a:ext uri="{FF2B5EF4-FFF2-40B4-BE49-F238E27FC236}">
                <a16:creationId xmlns:a16="http://schemas.microsoft.com/office/drawing/2014/main" id="{1A602875-718F-08B1-EC3A-13FF60F7BC2D}"/>
              </a:ext>
            </a:extLst>
          </p:cNvPr>
          <p:cNvSpPr>
            <a:spLocks noGrp="1"/>
          </p:cNvSpPr>
          <p:nvPr>
            <p:ph type="body" idx="16"/>
          </p:nvPr>
        </p:nvSpPr>
        <p:spPr>
          <a:xfrm>
            <a:off x="4148667" y="5133676"/>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52887942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4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a:xfrm>
            <a:off x="301487" y="365125"/>
            <a:ext cx="11585713" cy="1325563"/>
          </a:xfrm>
        </p:spPr>
        <p:txBody>
          <a:bodyPr/>
          <a:lstStyle/>
          <a:p>
            <a:r>
              <a:rPr lang="en-US"/>
              <a:t>Click to edit Master title style</a:t>
            </a:r>
          </a:p>
        </p:txBody>
      </p:sp>
      <p:sp>
        <p:nvSpPr>
          <p:cNvPr id="3" name="Google Shape;52;p10">
            <a:extLst>
              <a:ext uri="{FF2B5EF4-FFF2-40B4-BE49-F238E27FC236}">
                <a16:creationId xmlns:a16="http://schemas.microsoft.com/office/drawing/2014/main" id="{5A7E84FD-8617-B6B7-2C25-FA4381BF9B35}"/>
              </a:ext>
            </a:extLst>
          </p:cNvPr>
          <p:cNvSpPr/>
          <p:nvPr/>
        </p:nvSpPr>
        <p:spPr>
          <a:xfrm>
            <a:off x="301487" y="1967142"/>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4" name="Google Shape;54;p10">
            <a:extLst>
              <a:ext uri="{FF2B5EF4-FFF2-40B4-BE49-F238E27FC236}">
                <a16:creationId xmlns:a16="http://schemas.microsoft.com/office/drawing/2014/main" id="{BD797CCB-716D-BAE2-2D1E-E5988645A5F6}"/>
              </a:ext>
            </a:extLst>
          </p:cNvPr>
          <p:cNvSpPr/>
          <p:nvPr/>
        </p:nvSpPr>
        <p:spPr>
          <a:xfrm>
            <a:off x="278296" y="3021495"/>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5" name="Google Shape;56;p10">
            <a:extLst>
              <a:ext uri="{FF2B5EF4-FFF2-40B4-BE49-F238E27FC236}">
                <a16:creationId xmlns:a16="http://schemas.microsoft.com/office/drawing/2014/main" id="{1A0906FF-5F94-1930-24B0-4E7FB8779FC4}"/>
              </a:ext>
            </a:extLst>
          </p:cNvPr>
          <p:cNvSpPr/>
          <p:nvPr/>
        </p:nvSpPr>
        <p:spPr>
          <a:xfrm>
            <a:off x="278296" y="4094921"/>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7" name="Google Shape;58;p10">
            <a:extLst>
              <a:ext uri="{FF2B5EF4-FFF2-40B4-BE49-F238E27FC236}">
                <a16:creationId xmlns:a16="http://schemas.microsoft.com/office/drawing/2014/main" id="{695A0E16-BE18-9EE5-EABF-44E41FC8D252}"/>
              </a:ext>
            </a:extLst>
          </p:cNvPr>
          <p:cNvSpPr/>
          <p:nvPr/>
        </p:nvSpPr>
        <p:spPr>
          <a:xfrm>
            <a:off x="278296" y="5148469"/>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8" name="Text Placeholder 2">
            <a:extLst>
              <a:ext uri="{FF2B5EF4-FFF2-40B4-BE49-F238E27FC236}">
                <a16:creationId xmlns:a16="http://schemas.microsoft.com/office/drawing/2014/main" id="{D25BF8B5-A247-DAFC-5DD1-D165DC331F52}"/>
              </a:ext>
            </a:extLst>
          </p:cNvPr>
          <p:cNvSpPr>
            <a:spLocks noGrp="1"/>
          </p:cNvSpPr>
          <p:nvPr>
            <p:ph type="body" idx="1"/>
          </p:nvPr>
        </p:nvSpPr>
        <p:spPr>
          <a:xfrm>
            <a:off x="4148667" y="1967142"/>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2">
            <a:extLst>
              <a:ext uri="{FF2B5EF4-FFF2-40B4-BE49-F238E27FC236}">
                <a16:creationId xmlns:a16="http://schemas.microsoft.com/office/drawing/2014/main" id="{7468E214-6E75-6AE1-A9D9-CAC912D54B6B}"/>
              </a:ext>
            </a:extLst>
          </p:cNvPr>
          <p:cNvSpPr>
            <a:spLocks noGrp="1"/>
          </p:cNvSpPr>
          <p:nvPr>
            <p:ph type="body" idx="10" hasCustomPrompt="1"/>
          </p:nvPr>
        </p:nvSpPr>
        <p:spPr>
          <a:xfrm>
            <a:off x="382590" y="1967142"/>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0" name="Text Placeholder 2">
            <a:extLst>
              <a:ext uri="{FF2B5EF4-FFF2-40B4-BE49-F238E27FC236}">
                <a16:creationId xmlns:a16="http://schemas.microsoft.com/office/drawing/2014/main" id="{0486BB55-E8C4-F8BF-E487-07AC4F118C93}"/>
              </a:ext>
            </a:extLst>
          </p:cNvPr>
          <p:cNvSpPr>
            <a:spLocks noGrp="1"/>
          </p:cNvSpPr>
          <p:nvPr>
            <p:ph type="body" idx="11" hasCustomPrompt="1"/>
          </p:nvPr>
        </p:nvSpPr>
        <p:spPr>
          <a:xfrm>
            <a:off x="382590" y="3017008"/>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1" name="Text Placeholder 2">
            <a:extLst>
              <a:ext uri="{FF2B5EF4-FFF2-40B4-BE49-F238E27FC236}">
                <a16:creationId xmlns:a16="http://schemas.microsoft.com/office/drawing/2014/main" id="{8FBA84C9-61C1-FF8D-E026-371334F5A8D1}"/>
              </a:ext>
            </a:extLst>
          </p:cNvPr>
          <p:cNvSpPr>
            <a:spLocks noGrp="1"/>
          </p:cNvSpPr>
          <p:nvPr>
            <p:ph type="body" idx="12" hasCustomPrompt="1"/>
          </p:nvPr>
        </p:nvSpPr>
        <p:spPr>
          <a:xfrm>
            <a:off x="382590" y="4100741"/>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2" name="Text Placeholder 2">
            <a:extLst>
              <a:ext uri="{FF2B5EF4-FFF2-40B4-BE49-F238E27FC236}">
                <a16:creationId xmlns:a16="http://schemas.microsoft.com/office/drawing/2014/main" id="{6B7F9E38-7FE4-C0EA-85D5-D591324133C7}"/>
              </a:ext>
            </a:extLst>
          </p:cNvPr>
          <p:cNvSpPr>
            <a:spLocks noGrp="1"/>
          </p:cNvSpPr>
          <p:nvPr>
            <p:ph type="body" idx="13" hasCustomPrompt="1"/>
          </p:nvPr>
        </p:nvSpPr>
        <p:spPr>
          <a:xfrm>
            <a:off x="382590" y="5133674"/>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3" name="Text Placeholder 2">
            <a:extLst>
              <a:ext uri="{FF2B5EF4-FFF2-40B4-BE49-F238E27FC236}">
                <a16:creationId xmlns:a16="http://schemas.microsoft.com/office/drawing/2014/main" id="{D41213D3-0DD3-79CA-7D50-0F05503642D4}"/>
              </a:ext>
            </a:extLst>
          </p:cNvPr>
          <p:cNvSpPr>
            <a:spLocks noGrp="1"/>
          </p:cNvSpPr>
          <p:nvPr>
            <p:ph type="body" idx="14"/>
          </p:nvPr>
        </p:nvSpPr>
        <p:spPr>
          <a:xfrm>
            <a:off x="4148667" y="3017009"/>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2B655949-BBA6-7E80-5D69-347EC81CB753}"/>
              </a:ext>
            </a:extLst>
          </p:cNvPr>
          <p:cNvSpPr>
            <a:spLocks noGrp="1"/>
          </p:cNvSpPr>
          <p:nvPr>
            <p:ph type="body" idx="15"/>
          </p:nvPr>
        </p:nvSpPr>
        <p:spPr>
          <a:xfrm>
            <a:off x="4148667" y="4100743"/>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2">
            <a:extLst>
              <a:ext uri="{FF2B5EF4-FFF2-40B4-BE49-F238E27FC236}">
                <a16:creationId xmlns:a16="http://schemas.microsoft.com/office/drawing/2014/main" id="{1A602875-718F-08B1-EC3A-13FF60F7BC2D}"/>
              </a:ext>
            </a:extLst>
          </p:cNvPr>
          <p:cNvSpPr>
            <a:spLocks noGrp="1"/>
          </p:cNvSpPr>
          <p:nvPr>
            <p:ph type="body" idx="16"/>
          </p:nvPr>
        </p:nvSpPr>
        <p:spPr>
          <a:xfrm>
            <a:off x="4148667" y="5133676"/>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32114731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5_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a:xfrm>
            <a:off x="301487" y="365125"/>
            <a:ext cx="11585713" cy="1325563"/>
          </a:xfrm>
        </p:spPr>
        <p:txBody>
          <a:bodyPr/>
          <a:lstStyle/>
          <a:p>
            <a:r>
              <a:rPr lang="en-US"/>
              <a:t>Click to edit Master title style</a:t>
            </a:r>
          </a:p>
        </p:txBody>
      </p:sp>
      <p:sp>
        <p:nvSpPr>
          <p:cNvPr id="3" name="Google Shape;52;p10">
            <a:extLst>
              <a:ext uri="{FF2B5EF4-FFF2-40B4-BE49-F238E27FC236}">
                <a16:creationId xmlns:a16="http://schemas.microsoft.com/office/drawing/2014/main" id="{5A7E84FD-8617-B6B7-2C25-FA4381BF9B35}"/>
              </a:ext>
            </a:extLst>
          </p:cNvPr>
          <p:cNvSpPr/>
          <p:nvPr/>
        </p:nvSpPr>
        <p:spPr>
          <a:xfrm>
            <a:off x="301487" y="1967142"/>
            <a:ext cx="3607904" cy="921119"/>
          </a:xfrm>
          <a:prstGeom prst="homePlate">
            <a:avLst>
              <a:gd name="adj"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4" name="Google Shape;54;p10">
            <a:extLst>
              <a:ext uri="{FF2B5EF4-FFF2-40B4-BE49-F238E27FC236}">
                <a16:creationId xmlns:a16="http://schemas.microsoft.com/office/drawing/2014/main" id="{BD797CCB-716D-BAE2-2D1E-E5988645A5F6}"/>
              </a:ext>
            </a:extLst>
          </p:cNvPr>
          <p:cNvSpPr/>
          <p:nvPr/>
        </p:nvSpPr>
        <p:spPr>
          <a:xfrm>
            <a:off x="278296" y="3021495"/>
            <a:ext cx="3607904" cy="921119"/>
          </a:xfrm>
          <a:prstGeom prst="homePlate">
            <a:avLst>
              <a:gd name="adj"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5" name="Google Shape;56;p10">
            <a:extLst>
              <a:ext uri="{FF2B5EF4-FFF2-40B4-BE49-F238E27FC236}">
                <a16:creationId xmlns:a16="http://schemas.microsoft.com/office/drawing/2014/main" id="{1A0906FF-5F94-1930-24B0-4E7FB8779FC4}"/>
              </a:ext>
            </a:extLst>
          </p:cNvPr>
          <p:cNvSpPr/>
          <p:nvPr/>
        </p:nvSpPr>
        <p:spPr>
          <a:xfrm>
            <a:off x="278296" y="4094921"/>
            <a:ext cx="3607904" cy="921119"/>
          </a:xfrm>
          <a:prstGeom prst="homePlate">
            <a:avLst>
              <a:gd name="adj"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7" name="Google Shape;58;p10">
            <a:extLst>
              <a:ext uri="{FF2B5EF4-FFF2-40B4-BE49-F238E27FC236}">
                <a16:creationId xmlns:a16="http://schemas.microsoft.com/office/drawing/2014/main" id="{695A0E16-BE18-9EE5-EABF-44E41FC8D252}"/>
              </a:ext>
            </a:extLst>
          </p:cNvPr>
          <p:cNvSpPr/>
          <p:nvPr/>
        </p:nvSpPr>
        <p:spPr>
          <a:xfrm>
            <a:off x="278296" y="5148469"/>
            <a:ext cx="3607904" cy="921119"/>
          </a:xfrm>
          <a:prstGeom prst="homePlate">
            <a:avLst>
              <a:gd name="adj" fmla="val 50000"/>
            </a:avLst>
          </a:prstGeom>
          <a:solidFill>
            <a:schemeClr val="tx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8" name="Text Placeholder 2">
            <a:extLst>
              <a:ext uri="{FF2B5EF4-FFF2-40B4-BE49-F238E27FC236}">
                <a16:creationId xmlns:a16="http://schemas.microsoft.com/office/drawing/2014/main" id="{D25BF8B5-A247-DAFC-5DD1-D165DC331F52}"/>
              </a:ext>
            </a:extLst>
          </p:cNvPr>
          <p:cNvSpPr>
            <a:spLocks noGrp="1"/>
          </p:cNvSpPr>
          <p:nvPr>
            <p:ph type="body" idx="1"/>
          </p:nvPr>
        </p:nvSpPr>
        <p:spPr>
          <a:xfrm>
            <a:off x="4148667" y="1967142"/>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9" name="Text Placeholder 2">
            <a:extLst>
              <a:ext uri="{FF2B5EF4-FFF2-40B4-BE49-F238E27FC236}">
                <a16:creationId xmlns:a16="http://schemas.microsoft.com/office/drawing/2014/main" id="{7468E214-6E75-6AE1-A9D9-CAC912D54B6B}"/>
              </a:ext>
            </a:extLst>
          </p:cNvPr>
          <p:cNvSpPr>
            <a:spLocks noGrp="1"/>
          </p:cNvSpPr>
          <p:nvPr>
            <p:ph type="body" idx="10" hasCustomPrompt="1"/>
          </p:nvPr>
        </p:nvSpPr>
        <p:spPr>
          <a:xfrm>
            <a:off x="382590" y="1967142"/>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0" name="Text Placeholder 2">
            <a:extLst>
              <a:ext uri="{FF2B5EF4-FFF2-40B4-BE49-F238E27FC236}">
                <a16:creationId xmlns:a16="http://schemas.microsoft.com/office/drawing/2014/main" id="{0486BB55-E8C4-F8BF-E487-07AC4F118C93}"/>
              </a:ext>
            </a:extLst>
          </p:cNvPr>
          <p:cNvSpPr>
            <a:spLocks noGrp="1"/>
          </p:cNvSpPr>
          <p:nvPr>
            <p:ph type="body" idx="11" hasCustomPrompt="1"/>
          </p:nvPr>
        </p:nvSpPr>
        <p:spPr>
          <a:xfrm>
            <a:off x="382590" y="3017008"/>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1" name="Text Placeholder 2">
            <a:extLst>
              <a:ext uri="{FF2B5EF4-FFF2-40B4-BE49-F238E27FC236}">
                <a16:creationId xmlns:a16="http://schemas.microsoft.com/office/drawing/2014/main" id="{8FBA84C9-61C1-FF8D-E026-371334F5A8D1}"/>
              </a:ext>
            </a:extLst>
          </p:cNvPr>
          <p:cNvSpPr>
            <a:spLocks noGrp="1"/>
          </p:cNvSpPr>
          <p:nvPr>
            <p:ph type="body" idx="12" hasCustomPrompt="1"/>
          </p:nvPr>
        </p:nvSpPr>
        <p:spPr>
          <a:xfrm>
            <a:off x="382590" y="4100741"/>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2" name="Text Placeholder 2">
            <a:extLst>
              <a:ext uri="{FF2B5EF4-FFF2-40B4-BE49-F238E27FC236}">
                <a16:creationId xmlns:a16="http://schemas.microsoft.com/office/drawing/2014/main" id="{6B7F9E38-7FE4-C0EA-85D5-D591324133C7}"/>
              </a:ext>
            </a:extLst>
          </p:cNvPr>
          <p:cNvSpPr>
            <a:spLocks noGrp="1"/>
          </p:cNvSpPr>
          <p:nvPr>
            <p:ph type="body" idx="13" hasCustomPrompt="1"/>
          </p:nvPr>
        </p:nvSpPr>
        <p:spPr>
          <a:xfrm>
            <a:off x="382590" y="5133674"/>
            <a:ext cx="3021011" cy="921119"/>
          </a:xfrm>
        </p:spPr>
        <p:txBody>
          <a:bodyPr anchor="ctr"/>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add text</a:t>
            </a:r>
          </a:p>
        </p:txBody>
      </p:sp>
      <p:sp>
        <p:nvSpPr>
          <p:cNvPr id="13" name="Text Placeholder 2">
            <a:extLst>
              <a:ext uri="{FF2B5EF4-FFF2-40B4-BE49-F238E27FC236}">
                <a16:creationId xmlns:a16="http://schemas.microsoft.com/office/drawing/2014/main" id="{D41213D3-0DD3-79CA-7D50-0F05503642D4}"/>
              </a:ext>
            </a:extLst>
          </p:cNvPr>
          <p:cNvSpPr>
            <a:spLocks noGrp="1"/>
          </p:cNvSpPr>
          <p:nvPr>
            <p:ph type="body" idx="14"/>
          </p:nvPr>
        </p:nvSpPr>
        <p:spPr>
          <a:xfrm>
            <a:off x="4148667" y="3017009"/>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4" name="Text Placeholder 2">
            <a:extLst>
              <a:ext uri="{FF2B5EF4-FFF2-40B4-BE49-F238E27FC236}">
                <a16:creationId xmlns:a16="http://schemas.microsoft.com/office/drawing/2014/main" id="{2B655949-BBA6-7E80-5D69-347EC81CB753}"/>
              </a:ext>
            </a:extLst>
          </p:cNvPr>
          <p:cNvSpPr>
            <a:spLocks noGrp="1"/>
          </p:cNvSpPr>
          <p:nvPr>
            <p:ph type="body" idx="15"/>
          </p:nvPr>
        </p:nvSpPr>
        <p:spPr>
          <a:xfrm>
            <a:off x="4148667" y="4100743"/>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15" name="Text Placeholder 2">
            <a:extLst>
              <a:ext uri="{FF2B5EF4-FFF2-40B4-BE49-F238E27FC236}">
                <a16:creationId xmlns:a16="http://schemas.microsoft.com/office/drawing/2014/main" id="{1A602875-718F-08B1-EC3A-13FF60F7BC2D}"/>
              </a:ext>
            </a:extLst>
          </p:cNvPr>
          <p:cNvSpPr>
            <a:spLocks noGrp="1"/>
          </p:cNvSpPr>
          <p:nvPr>
            <p:ph type="body" idx="16"/>
          </p:nvPr>
        </p:nvSpPr>
        <p:spPr>
          <a:xfrm>
            <a:off x="4148667" y="5133676"/>
            <a:ext cx="7738533" cy="921119"/>
          </a:xfrm>
        </p:spPr>
        <p:txBody>
          <a:bodyPr anchor="ctr"/>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Tree>
    <p:extLst>
      <p:ext uri="{BB962C8B-B14F-4D97-AF65-F5344CB8AC3E}">
        <p14:creationId xmlns:p14="http://schemas.microsoft.com/office/powerpoint/2010/main" val="130188683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12CEBF-338E-39E0-676E-C5B10496AAA0}"/>
              </a:ext>
            </a:extLst>
          </p:cNvPr>
          <p:cNvSpPr>
            <a:spLocks noGrp="1"/>
          </p:cNvSpPr>
          <p:nvPr>
            <p:ph type="title"/>
          </p:nvPr>
        </p:nvSpPr>
        <p:spPr>
          <a:xfrm>
            <a:off x="839788" y="457200"/>
            <a:ext cx="3932237" cy="1600200"/>
          </a:xfrm>
        </p:spPr>
        <p:txBody>
          <a:bodyPr anchor="t"/>
          <a:lstStyle>
            <a:lvl1pPr>
              <a:defRPr sz="32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3458E18F-2360-3BC4-4EE1-9EF2482CEEF6}"/>
              </a:ext>
            </a:extLst>
          </p:cNvPr>
          <p:cNvSpPr>
            <a:spLocks noGrp="1"/>
          </p:cNvSpPr>
          <p:nvPr>
            <p:ph idx="1"/>
          </p:nvPr>
        </p:nvSpPr>
        <p:spPr>
          <a:xfrm>
            <a:off x="5183188" y="457201"/>
            <a:ext cx="6172200" cy="54038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B88EB0A-03BA-0AE1-06B7-8FBE8C1AA8A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2350668234"/>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AA0423-C088-7CAE-73D3-29FAFB527171}"/>
              </a:ext>
            </a:extLst>
          </p:cNvPr>
          <p:cNvSpPr>
            <a:spLocks noGrp="1"/>
          </p:cNvSpPr>
          <p:nvPr>
            <p:ph type="title"/>
          </p:nvPr>
        </p:nvSpPr>
        <p:spPr>
          <a:xfrm>
            <a:off x="839788" y="457200"/>
            <a:ext cx="5391679" cy="1600200"/>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DAEDD0D8-C94E-5B3A-D71D-DAE55D492B53}"/>
              </a:ext>
            </a:extLst>
          </p:cNvPr>
          <p:cNvSpPr>
            <a:spLocks noGrp="1"/>
          </p:cNvSpPr>
          <p:nvPr>
            <p:ph type="pic" idx="1"/>
          </p:nvPr>
        </p:nvSpPr>
        <p:spPr>
          <a:xfrm>
            <a:off x="6654800" y="1"/>
            <a:ext cx="5537200" cy="6163732"/>
          </a:xfrm>
          <a:pattFill prst="ltVert">
            <a:fgClr>
              <a:srgbClr val="172C55"/>
            </a:fgClr>
            <a:bgClr>
              <a:schemeClr val="bg1"/>
            </a:bgClr>
          </a:patt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629F8B4-5D8A-DC45-3DF1-33F83FB71A20}"/>
              </a:ext>
            </a:extLst>
          </p:cNvPr>
          <p:cNvSpPr>
            <a:spLocks noGrp="1"/>
          </p:cNvSpPr>
          <p:nvPr>
            <p:ph type="body" sz="half" idx="2"/>
          </p:nvPr>
        </p:nvSpPr>
        <p:spPr>
          <a:xfrm>
            <a:off x="839788" y="2057400"/>
            <a:ext cx="5391679"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988335882"/>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picTx" preserve="1">
  <p:cSld name="1_Picture with Caption">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F5FA7CF5-01C1-24D6-8934-2699B4CFC136}"/>
              </a:ext>
            </a:extLst>
          </p:cNvPr>
          <p:cNvSpPr/>
          <p:nvPr/>
        </p:nvSpPr>
        <p:spPr>
          <a:xfrm>
            <a:off x="0" y="0"/>
            <a:ext cx="6654800" cy="6163733"/>
          </a:xfrm>
          <a:prstGeom prst="rect">
            <a:avLst/>
          </a:prstGeom>
          <a:solidFill>
            <a:schemeClr val="tx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 name="Title 1">
            <a:extLst>
              <a:ext uri="{FF2B5EF4-FFF2-40B4-BE49-F238E27FC236}">
                <a16:creationId xmlns:a16="http://schemas.microsoft.com/office/drawing/2014/main" id="{8AAA0423-C088-7CAE-73D3-29FAFB527171}"/>
              </a:ext>
            </a:extLst>
          </p:cNvPr>
          <p:cNvSpPr>
            <a:spLocks noGrp="1"/>
          </p:cNvSpPr>
          <p:nvPr>
            <p:ph type="title"/>
          </p:nvPr>
        </p:nvSpPr>
        <p:spPr>
          <a:xfrm>
            <a:off x="839788" y="457200"/>
            <a:ext cx="5391679" cy="1600200"/>
          </a:xfrm>
        </p:spPr>
        <p:txBody>
          <a:bodyPr anchor="t"/>
          <a:lstStyle>
            <a:lvl1pPr>
              <a:defRPr sz="32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DAEDD0D8-C94E-5B3A-D71D-DAE55D492B53}"/>
              </a:ext>
            </a:extLst>
          </p:cNvPr>
          <p:cNvSpPr>
            <a:spLocks noGrp="1"/>
          </p:cNvSpPr>
          <p:nvPr>
            <p:ph type="pic" idx="1"/>
          </p:nvPr>
        </p:nvSpPr>
        <p:spPr>
          <a:xfrm>
            <a:off x="6654800" y="1"/>
            <a:ext cx="5537200" cy="6163732"/>
          </a:xfrm>
          <a:pattFill prst="ltVert">
            <a:fgClr>
              <a:srgbClr val="4270B7"/>
            </a:fgClr>
            <a:bgClr>
              <a:srgbClr val="172C55"/>
            </a:bgClr>
          </a:patt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2629F8B4-5D8A-DC45-3DF1-33F83FB71A20}"/>
              </a:ext>
            </a:extLst>
          </p:cNvPr>
          <p:cNvSpPr>
            <a:spLocks noGrp="1"/>
          </p:cNvSpPr>
          <p:nvPr>
            <p:ph type="body" sz="half" idx="2"/>
          </p:nvPr>
        </p:nvSpPr>
        <p:spPr>
          <a:xfrm>
            <a:off x="839788" y="2057400"/>
            <a:ext cx="5391679" cy="3811588"/>
          </a:xfrm>
        </p:spPr>
        <p:txBody>
          <a:bodyPr/>
          <a:lstStyle>
            <a:lvl1pPr marL="0" indent="0">
              <a:buNone/>
              <a:defRPr sz="1600">
                <a:solidFill>
                  <a:schemeClr val="bg1"/>
                </a:solidFill>
              </a:defRPr>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Tree>
    <p:extLst>
      <p:ext uri="{BB962C8B-B14F-4D97-AF65-F5344CB8AC3E}">
        <p14:creationId xmlns:p14="http://schemas.microsoft.com/office/powerpoint/2010/main" val="162000541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2_Picture with Caption">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DAEDD0D8-C94E-5B3A-D71D-DAE55D492B53}"/>
              </a:ext>
            </a:extLst>
          </p:cNvPr>
          <p:cNvSpPr>
            <a:spLocks noGrp="1"/>
          </p:cNvSpPr>
          <p:nvPr>
            <p:ph type="pic" idx="1"/>
          </p:nvPr>
        </p:nvSpPr>
        <p:spPr>
          <a:xfrm>
            <a:off x="0" y="1"/>
            <a:ext cx="5537200" cy="6163732"/>
          </a:xfrm>
          <a:noFill/>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2" name="Title 1">
            <a:extLst>
              <a:ext uri="{FF2B5EF4-FFF2-40B4-BE49-F238E27FC236}">
                <a16:creationId xmlns:a16="http://schemas.microsoft.com/office/drawing/2014/main" id="{8AAA0423-C088-7CAE-73D3-29FAFB527171}"/>
              </a:ext>
            </a:extLst>
          </p:cNvPr>
          <p:cNvSpPr>
            <a:spLocks noGrp="1"/>
          </p:cNvSpPr>
          <p:nvPr>
            <p:ph type="title"/>
          </p:nvPr>
        </p:nvSpPr>
        <p:spPr>
          <a:xfrm>
            <a:off x="419894" y="1"/>
            <a:ext cx="4697412" cy="6163732"/>
          </a:xfrm>
        </p:spPr>
        <p:txBody>
          <a:bodyPr anchor="ctr"/>
          <a:lstStyle>
            <a:lvl1pPr>
              <a:defRPr sz="3200"/>
            </a:lvl1pPr>
          </a:lstStyle>
          <a:p>
            <a:r>
              <a:rPr lang="en-US"/>
              <a:t>Click to edit Master title style</a:t>
            </a:r>
            <a:endParaRPr lang="en-US" dirty="0"/>
          </a:p>
        </p:txBody>
      </p:sp>
      <p:sp>
        <p:nvSpPr>
          <p:cNvPr id="5" name="Content Placeholder 5">
            <a:extLst>
              <a:ext uri="{FF2B5EF4-FFF2-40B4-BE49-F238E27FC236}">
                <a16:creationId xmlns:a16="http://schemas.microsoft.com/office/drawing/2014/main" id="{8E2D8CB1-EDFF-2F96-9BE5-CD903AFC077A}"/>
              </a:ext>
            </a:extLst>
          </p:cNvPr>
          <p:cNvSpPr>
            <a:spLocks noGrp="1"/>
          </p:cNvSpPr>
          <p:nvPr>
            <p:ph sz="quarter" idx="4"/>
          </p:nvPr>
        </p:nvSpPr>
        <p:spPr>
          <a:xfrm>
            <a:off x="6307667" y="846661"/>
            <a:ext cx="5183188" cy="45132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323327828"/>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985F19B-04FC-D831-AA38-D2E255F8F42E}"/>
              </a:ext>
            </a:extLst>
          </p:cNvPr>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425746240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3509994"/>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secHead" preserve="1">
  <p:cSld name="3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solidFill>
                  <a:schemeClr val="accent1"/>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8E88A667-7105-A821-F734-C0114A3AA740}"/>
              </a:ext>
            </a:extLst>
          </p:cNvPr>
          <p:cNvSpPr/>
          <p:nvPr/>
        </p:nvSpPr>
        <p:spPr>
          <a:xfrm>
            <a:off x="0" y="1709738"/>
            <a:ext cx="12192000" cy="5148262"/>
          </a:xfrm>
          <a:prstGeom prst="rect">
            <a:avLst/>
          </a:prstGeom>
          <a:solidFill>
            <a:schemeClr val="accent1">
              <a:alpha val="8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160827077"/>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secHead" preserve="1">
  <p:cSld name="4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solidFill>
                  <a:schemeClr val="accent1"/>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8E88A667-7105-A821-F734-C0114A3AA740}"/>
              </a:ext>
            </a:extLst>
          </p:cNvPr>
          <p:cNvSpPr/>
          <p:nvPr/>
        </p:nvSpPr>
        <p:spPr>
          <a:xfrm>
            <a:off x="0" y="1709738"/>
            <a:ext cx="12192000" cy="5148262"/>
          </a:xfrm>
          <a:prstGeom prst="rect">
            <a:avLst/>
          </a:prstGeom>
          <a:solidFill>
            <a:schemeClr val="tx1">
              <a:alpha val="8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363402683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secHead" preserve="1">
  <p:cSld name="5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solidFill>
                  <a:schemeClr val="accent2"/>
                </a:solidFill>
              </a:defRPr>
            </a:lvl1pPr>
          </a:lstStyle>
          <a:p>
            <a:r>
              <a:rPr lang="en-US"/>
              <a:t>Click to edit Master title style</a:t>
            </a:r>
            <a:endParaRPr lang="en-US" dirty="0"/>
          </a:p>
        </p:txBody>
      </p:sp>
      <p:sp>
        <p:nvSpPr>
          <p:cNvPr id="4" name="Rectangle 3">
            <a:extLst>
              <a:ext uri="{FF2B5EF4-FFF2-40B4-BE49-F238E27FC236}">
                <a16:creationId xmlns:a16="http://schemas.microsoft.com/office/drawing/2014/main" id="{8E88A667-7105-A821-F734-C0114A3AA740}"/>
              </a:ext>
            </a:extLst>
          </p:cNvPr>
          <p:cNvSpPr/>
          <p:nvPr/>
        </p:nvSpPr>
        <p:spPr>
          <a:xfrm>
            <a:off x="0" y="1709738"/>
            <a:ext cx="12192000" cy="5148262"/>
          </a:xfrm>
          <a:prstGeom prst="rect">
            <a:avLst/>
          </a:prstGeom>
          <a:solidFill>
            <a:schemeClr val="tx1">
              <a:alpha val="81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2290281282"/>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2986648439"/>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solidFill>
                  <a:schemeClr val="accent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tx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2525250475"/>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538578C4-30C3-441B-A482-632369925CD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 y="1709738"/>
            <a:ext cx="12192001" cy="5148262"/>
          </a:xfrm>
          <a:prstGeom prst="rect">
            <a:avLst/>
          </a:prstGeom>
        </p:spPr>
      </p:pic>
      <p:sp>
        <p:nvSpPr>
          <p:cNvPr id="2" name="Title 1">
            <a:extLst>
              <a:ext uri="{FF2B5EF4-FFF2-40B4-BE49-F238E27FC236}">
                <a16:creationId xmlns:a16="http://schemas.microsoft.com/office/drawing/2014/main" id="{4DCD2135-B540-7834-D327-8A1282C7CF7F}"/>
              </a:ext>
            </a:extLst>
          </p:cNvPr>
          <p:cNvSpPr>
            <a:spLocks noGrp="1"/>
          </p:cNvSpPr>
          <p:nvPr>
            <p:ph type="title"/>
          </p:nvPr>
        </p:nvSpPr>
        <p:spPr>
          <a:xfrm>
            <a:off x="831850" y="456144"/>
            <a:ext cx="10515600" cy="1253594"/>
          </a:xfrm>
        </p:spPr>
        <p:txBody>
          <a:bodyPr anchor="t"/>
          <a:lstStyle>
            <a:lvl1pPr algn="ctr">
              <a:defRPr sz="6000">
                <a:solidFill>
                  <a:schemeClr val="accent1"/>
                </a:solidFill>
              </a:defRPr>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716F6531-1225-70C7-E0C1-EF99B55541FA}"/>
              </a:ext>
            </a:extLst>
          </p:cNvPr>
          <p:cNvSpPr>
            <a:spLocks noGrp="1"/>
          </p:cNvSpPr>
          <p:nvPr>
            <p:ph type="body" idx="1"/>
          </p:nvPr>
        </p:nvSpPr>
        <p:spPr>
          <a:xfrm>
            <a:off x="831850" y="2015067"/>
            <a:ext cx="10515600" cy="4074583"/>
          </a:xfrm>
        </p:spPr>
        <p:txBody>
          <a:bodyPr>
            <a:normAutofit/>
          </a:bodyPr>
          <a:lstStyle>
            <a:lvl1pPr marL="0" indent="0" algn="ctr">
              <a:buNone/>
              <a:defRPr sz="3200">
                <a:solidFill>
                  <a:schemeClr val="bg1"/>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5" name="TextBox 4">
            <a:extLst>
              <a:ext uri="{FF2B5EF4-FFF2-40B4-BE49-F238E27FC236}">
                <a16:creationId xmlns:a16="http://schemas.microsoft.com/office/drawing/2014/main" id="{39C0C27F-A9F7-4C0B-A26A-042F10F5B65F}"/>
              </a:ext>
            </a:extLst>
          </p:cNvPr>
          <p:cNvSpPr txBox="1"/>
          <p:nvPr/>
        </p:nvSpPr>
        <p:spPr>
          <a:xfrm>
            <a:off x="3313026" y="6396739"/>
            <a:ext cx="5565947"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1101827146"/>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matchingName="1_Title and Content" type="obj">
  <p:cSld name="1_Title and Content">
    <p:spTree>
      <p:nvGrpSpPr>
        <p:cNvPr id="1" name="Shape 22"/>
        <p:cNvGrpSpPr/>
        <p:nvPr/>
      </p:nvGrpSpPr>
      <p:grpSpPr>
        <a:xfrm>
          <a:off x="0" y="0"/>
          <a:ext cx="0" cy="0"/>
          <a:chOff x="0" y="0"/>
          <a:chExt cx="0" cy="0"/>
        </a:xfrm>
      </p:grpSpPr>
      <p:pic>
        <p:nvPicPr>
          <p:cNvPr id="23" name="Google Shape;23;p3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24" name="Google Shape;24;p3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5" name="Google Shape;25;p3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90400700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matchingName="1_Section Header">
  <p:cSld name="1_Section Header">
    <p:spTree>
      <p:nvGrpSpPr>
        <p:cNvPr id="1" name="Shape 42"/>
        <p:cNvGrpSpPr/>
        <p:nvPr/>
      </p:nvGrpSpPr>
      <p:grpSpPr>
        <a:xfrm>
          <a:off x="0" y="0"/>
          <a:ext cx="0" cy="0"/>
          <a:chOff x="0" y="0"/>
          <a:chExt cx="0" cy="0"/>
        </a:xfrm>
      </p:grpSpPr>
      <p:pic>
        <p:nvPicPr>
          <p:cNvPr id="43" name="Google Shape;43;p36"/>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44" name="Google Shape;44;p36"/>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1"/>
              </a:buClr>
              <a:buSzPts val="6000"/>
              <a:buFont typeface="Oswald"/>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5" name="Google Shape;45;p36"/>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3200"/>
              <a:buNone/>
              <a:defRPr sz="3200">
                <a:solidFill>
                  <a:schemeClr val="dk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46" name="Google Shape;46;p36"/>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3807991904"/>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matchingName="2_Title and Content">
  <p:cSld name="2_Title and Content">
    <p:spTree>
      <p:nvGrpSpPr>
        <p:cNvPr id="1" name="Shape 47"/>
        <p:cNvGrpSpPr/>
        <p:nvPr/>
      </p:nvGrpSpPr>
      <p:grpSpPr>
        <a:xfrm>
          <a:off x="0" y="0"/>
          <a:ext cx="0" cy="0"/>
          <a:chOff x="0" y="0"/>
          <a:chExt cx="0" cy="0"/>
        </a:xfrm>
      </p:grpSpPr>
      <p:sp>
        <p:nvSpPr>
          <p:cNvPr id="48" name="Google Shape;48;p38"/>
          <p:cNvSpPr/>
          <p:nvPr/>
        </p:nvSpPr>
        <p:spPr>
          <a:xfrm>
            <a:off x="0" y="0"/>
            <a:ext cx="12191999" cy="6858000"/>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49" name="Google Shape;49;p38"/>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lt1"/>
              </a:buClr>
              <a:buSzPts val="4400"/>
              <a:buFont typeface="Oswald"/>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0" name="Google Shape;50;p38"/>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lt1"/>
              </a:buClr>
              <a:buSzPts val="2800"/>
              <a:buChar char="•"/>
              <a:defRPr>
                <a:solidFill>
                  <a:schemeClr val="lt1"/>
                </a:solidFill>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64473326"/>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matchingName="1_Title Slide">
  <p:cSld name="1_Title Slide">
    <p:spTree>
      <p:nvGrpSpPr>
        <p:cNvPr id="1" name="Shape 51"/>
        <p:cNvGrpSpPr/>
        <p:nvPr/>
      </p:nvGrpSpPr>
      <p:grpSpPr>
        <a:xfrm>
          <a:off x="0" y="0"/>
          <a:ext cx="0" cy="0"/>
          <a:chOff x="0" y="0"/>
          <a:chExt cx="0" cy="0"/>
        </a:xfrm>
      </p:grpSpPr>
      <p:sp>
        <p:nvSpPr>
          <p:cNvPr id="52" name="Google Shape;52;p39"/>
          <p:cNvSpPr txBox="1">
            <a:spLocks noGrp="1"/>
          </p:cNvSpPr>
          <p:nvPr>
            <p:ph type="ctrTitle"/>
          </p:nvPr>
        </p:nvSpPr>
        <p:spPr>
          <a:xfrm>
            <a:off x="838199" y="496198"/>
            <a:ext cx="10668000" cy="1004611"/>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3" name="Google Shape;53;p39"/>
          <p:cNvSpPr txBox="1">
            <a:spLocks noGrp="1"/>
          </p:cNvSpPr>
          <p:nvPr>
            <p:ph type="subTitle" idx="1"/>
          </p:nvPr>
        </p:nvSpPr>
        <p:spPr>
          <a:xfrm>
            <a:off x="838199" y="1601205"/>
            <a:ext cx="5095462" cy="1655762"/>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accent1"/>
              </a:buClr>
              <a:buSzPts val="2400"/>
              <a:buNone/>
              <a:defRPr sz="2400">
                <a:solidFill>
                  <a:schemeClr val="accent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4" name="Google Shape;54;p39"/>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accent1"/>
              </a:buClr>
              <a:buSzPts val="900"/>
              <a:buFont typeface="DM Sans Medium"/>
              <a:buNone/>
            </a:pPr>
            <a:r>
              <a:rPr lang="en-US" sz="900" b="0" i="0">
                <a:solidFill>
                  <a:schemeClr val="accen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932755451"/>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matchingName="Title Slide">
  <p:cSld name="Title Slide">
    <p:spTree>
      <p:nvGrpSpPr>
        <p:cNvPr id="1" name="Shape 55"/>
        <p:cNvGrpSpPr/>
        <p:nvPr/>
      </p:nvGrpSpPr>
      <p:grpSpPr>
        <a:xfrm>
          <a:off x="0" y="0"/>
          <a:ext cx="0" cy="0"/>
          <a:chOff x="0" y="0"/>
          <a:chExt cx="0" cy="0"/>
        </a:xfrm>
      </p:grpSpPr>
      <p:pic>
        <p:nvPicPr>
          <p:cNvPr id="56" name="Google Shape;56;p40" descr="A group of people standing in a room&#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57" name="Google Shape;57;p40"/>
          <p:cNvSpPr/>
          <p:nvPr/>
        </p:nvSpPr>
        <p:spPr>
          <a:xfrm>
            <a:off x="-1" y="0"/>
            <a:ext cx="12191999" cy="6858000"/>
          </a:xfrm>
          <a:prstGeom prst="rect">
            <a:avLst/>
          </a:prstGeom>
          <a:solidFill>
            <a:schemeClr val="dk1">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58" name="Google Shape;58;p40"/>
          <p:cNvSpPr txBox="1">
            <a:spLocks noGrp="1"/>
          </p:cNvSpPr>
          <p:nvPr>
            <p:ph type="ctrTitle"/>
          </p:nvPr>
        </p:nvSpPr>
        <p:spPr>
          <a:xfrm>
            <a:off x="563974" y="2291005"/>
            <a:ext cx="6730587" cy="191629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lt1"/>
              </a:buClr>
              <a:buSzPts val="6000"/>
              <a:buFont typeface="Oswald"/>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9" name="Google Shape;59;p40"/>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
        <p:nvSpPr>
          <p:cNvPr id="60" name="Google Shape;60;p40"/>
          <p:cNvSpPr>
            <a:spLocks noGrp="1"/>
          </p:cNvSpPr>
          <p:nvPr>
            <p:ph type="pic" idx="2"/>
          </p:nvPr>
        </p:nvSpPr>
        <p:spPr>
          <a:xfrm>
            <a:off x="8159326" y="1917885"/>
            <a:ext cx="3647664" cy="3472887"/>
          </a:xfrm>
          <a:prstGeom prst="ellipse">
            <a:avLst/>
          </a:prstGeom>
          <a:solidFill>
            <a:schemeClr val="lt1"/>
          </a:solidFill>
          <a:ln>
            <a:noFill/>
          </a:ln>
        </p:spPr>
      </p:sp>
      <p:sp>
        <p:nvSpPr>
          <p:cNvPr id="61" name="Google Shape;61;p40"/>
          <p:cNvSpPr/>
          <p:nvPr/>
        </p:nvSpPr>
        <p:spPr>
          <a:xfrm>
            <a:off x="0" y="4283867"/>
            <a:ext cx="6172199" cy="1359568"/>
          </a:xfrm>
          <a:prstGeom prst="homePlate">
            <a:avLst>
              <a:gd name="adj" fmla="val 5000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2" name="Google Shape;62;p40"/>
          <p:cNvSpPr txBox="1">
            <a:spLocks noGrp="1"/>
          </p:cNvSpPr>
          <p:nvPr>
            <p:ph type="subTitle" idx="1"/>
          </p:nvPr>
        </p:nvSpPr>
        <p:spPr>
          <a:xfrm>
            <a:off x="563974" y="4697121"/>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63" name="Google Shape;63;p40" descr="A black and white logo&#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3974" y="388074"/>
            <a:ext cx="1625773" cy="1018927"/>
          </a:xfrm>
          <a:prstGeom prst="rect">
            <a:avLst/>
          </a:prstGeom>
          <a:noFill/>
          <a:ln>
            <a:noFill/>
          </a:ln>
        </p:spPr>
      </p:pic>
    </p:spTree>
    <p:extLst>
      <p:ext uri="{BB962C8B-B14F-4D97-AF65-F5344CB8AC3E}">
        <p14:creationId xmlns:p14="http://schemas.microsoft.com/office/powerpoint/2010/main" val="1854927108"/>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matchingName="2_Title Slide">
  <p:cSld name="2_Title Slide">
    <p:spTree>
      <p:nvGrpSpPr>
        <p:cNvPr id="1" name="Shape 64"/>
        <p:cNvGrpSpPr/>
        <p:nvPr/>
      </p:nvGrpSpPr>
      <p:grpSpPr>
        <a:xfrm>
          <a:off x="0" y="0"/>
          <a:ext cx="0" cy="0"/>
          <a:chOff x="0" y="0"/>
          <a:chExt cx="0" cy="0"/>
        </a:xfrm>
      </p:grpSpPr>
      <p:pic>
        <p:nvPicPr>
          <p:cNvPr id="65" name="Google Shape;65;p41" descr="A group of people standing in a room&#10;&#10;AI-generated content may be incorrect."/>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66" name="Google Shape;66;p41"/>
          <p:cNvSpPr/>
          <p:nvPr/>
        </p:nvSpPr>
        <p:spPr>
          <a:xfrm>
            <a:off x="0" y="0"/>
            <a:ext cx="12191999" cy="6858000"/>
          </a:xfrm>
          <a:prstGeom prst="rect">
            <a:avLst/>
          </a:prstGeom>
          <a:solidFill>
            <a:schemeClr val="dk1">
              <a:alpha val="74901"/>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67" name="Google Shape;67;p41"/>
          <p:cNvSpPr txBox="1">
            <a:spLocks noGrp="1"/>
          </p:cNvSpPr>
          <p:nvPr>
            <p:ph type="ctrTitle"/>
          </p:nvPr>
        </p:nvSpPr>
        <p:spPr>
          <a:xfrm>
            <a:off x="563974" y="2525351"/>
            <a:ext cx="11375946" cy="1327145"/>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lt1"/>
              </a:buClr>
              <a:buSzPts val="6000"/>
              <a:buFont typeface="Oswald"/>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8" name="Google Shape;68;p41"/>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
        <p:nvSpPr>
          <p:cNvPr id="69" name="Google Shape;69;p41"/>
          <p:cNvSpPr/>
          <p:nvPr/>
        </p:nvSpPr>
        <p:spPr>
          <a:xfrm rot="10800000">
            <a:off x="6019800" y="4518213"/>
            <a:ext cx="6172199" cy="1359568"/>
          </a:xfrm>
          <a:prstGeom prst="homePlate">
            <a:avLst>
              <a:gd name="adj" fmla="val 50000"/>
            </a:avLst>
          </a:prstGeom>
          <a:solidFill>
            <a:schemeClr val="accent2"/>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70" name="Google Shape;70;p41"/>
          <p:cNvSpPr txBox="1">
            <a:spLocks noGrp="1"/>
          </p:cNvSpPr>
          <p:nvPr>
            <p:ph type="subTitle" idx="1"/>
          </p:nvPr>
        </p:nvSpPr>
        <p:spPr>
          <a:xfrm>
            <a:off x="6844458" y="4967661"/>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71" name="Google Shape;71;p41" descr="A black and white logo&#10;&#10;AI-generated content may be incorrect."/>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3974" y="669207"/>
            <a:ext cx="2117558" cy="1327145"/>
          </a:xfrm>
          <a:prstGeom prst="rect">
            <a:avLst/>
          </a:prstGeom>
          <a:noFill/>
          <a:ln>
            <a:noFill/>
          </a:ln>
        </p:spPr>
      </p:pic>
    </p:spTree>
    <p:extLst>
      <p:ext uri="{BB962C8B-B14F-4D97-AF65-F5344CB8AC3E}">
        <p14:creationId xmlns:p14="http://schemas.microsoft.com/office/powerpoint/2010/main" val="11735553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matchingName="7_Title Slide">
  <p:cSld name="7_Title Slide">
    <p:spTree>
      <p:nvGrpSpPr>
        <p:cNvPr id="1" name="Shape 72"/>
        <p:cNvGrpSpPr/>
        <p:nvPr/>
      </p:nvGrpSpPr>
      <p:grpSpPr>
        <a:xfrm>
          <a:off x="0" y="0"/>
          <a:ext cx="0" cy="0"/>
          <a:chOff x="0" y="0"/>
          <a:chExt cx="0" cy="0"/>
        </a:xfrm>
      </p:grpSpPr>
      <p:pic>
        <p:nvPicPr>
          <p:cNvPr id="73" name="Google Shape;73;p42"/>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74" name="Google Shape;74;p42"/>
          <p:cNvSpPr txBox="1">
            <a:spLocks noGrp="1"/>
          </p:cNvSpPr>
          <p:nvPr>
            <p:ph type="ctrTitle"/>
          </p:nvPr>
        </p:nvSpPr>
        <p:spPr>
          <a:xfrm>
            <a:off x="4469180" y="3069742"/>
            <a:ext cx="6730587" cy="191629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5" name="Google Shape;75;p42"/>
          <p:cNvSpPr txBox="1"/>
          <p:nvPr/>
        </p:nvSpPr>
        <p:spPr>
          <a:xfrm>
            <a:off x="680591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142B"/>
              </a:buClr>
              <a:buSzPts val="900"/>
              <a:buFont typeface="DM Sans Medium"/>
              <a:buNone/>
            </a:pPr>
            <a:r>
              <a:rPr lang="en-US" sz="900" b="0" i="0">
                <a:solidFill>
                  <a:srgbClr val="00142B"/>
                </a:solidFill>
                <a:latin typeface="DM Sans Medium"/>
                <a:ea typeface="DM Sans Medium"/>
                <a:cs typeface="DM Sans Medium"/>
                <a:sym typeface="DM Sans Medium"/>
              </a:rPr>
              <a:t>©2025 Clinical Calibration Institute // Powered by Productive Dentist Academy. All rights reserved.</a:t>
            </a:r>
            <a:endParaRPr/>
          </a:p>
        </p:txBody>
      </p:sp>
      <p:sp>
        <p:nvSpPr>
          <p:cNvPr id="76" name="Google Shape;76;p42"/>
          <p:cNvSpPr txBox="1">
            <a:spLocks noGrp="1"/>
          </p:cNvSpPr>
          <p:nvPr>
            <p:ph type="subTitle" idx="1"/>
          </p:nvPr>
        </p:nvSpPr>
        <p:spPr>
          <a:xfrm>
            <a:off x="4469180" y="5200624"/>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77" name="Google Shape;77;p4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16189" y="901586"/>
            <a:ext cx="2285999" cy="1432712"/>
          </a:xfrm>
          <a:prstGeom prst="rect">
            <a:avLst/>
          </a:prstGeom>
          <a:noFill/>
          <a:ln>
            <a:noFill/>
          </a:ln>
        </p:spPr>
      </p:pic>
      <p:cxnSp>
        <p:nvCxnSpPr>
          <p:cNvPr id="78" name="Google Shape;78;p42"/>
          <p:cNvCxnSpPr/>
          <p:nvPr/>
        </p:nvCxnSpPr>
        <p:spPr>
          <a:xfrm>
            <a:off x="4469180" y="5091120"/>
            <a:ext cx="7722820" cy="0"/>
          </a:xfrm>
          <a:prstGeom prst="straightConnector1">
            <a:avLst/>
          </a:prstGeom>
          <a:noFill/>
          <a:ln w="19050" cap="flat" cmpd="sng">
            <a:solidFill>
              <a:schemeClr val="accent1"/>
            </a:solidFill>
            <a:prstDash val="solid"/>
            <a:miter lim="800000"/>
            <a:headEnd type="none" w="sm" len="sm"/>
            <a:tailEnd type="none" w="sm" len="sm"/>
          </a:ln>
        </p:spPr>
      </p:cxnSp>
      <p:sp>
        <p:nvSpPr>
          <p:cNvPr id="79" name="Google Shape;79;p42"/>
          <p:cNvSpPr>
            <a:spLocks noGrp="1"/>
          </p:cNvSpPr>
          <p:nvPr>
            <p:ph type="pic" idx="2"/>
          </p:nvPr>
        </p:nvSpPr>
        <p:spPr>
          <a:xfrm>
            <a:off x="0" y="0"/>
            <a:ext cx="4150895" cy="6858000"/>
          </a:xfrm>
          <a:prstGeom prst="rect">
            <a:avLst/>
          </a:prstGeom>
          <a:noFill/>
          <a:ln>
            <a:noFill/>
          </a:ln>
        </p:spPr>
      </p:sp>
    </p:spTree>
    <p:extLst>
      <p:ext uri="{BB962C8B-B14F-4D97-AF65-F5344CB8AC3E}">
        <p14:creationId xmlns:p14="http://schemas.microsoft.com/office/powerpoint/2010/main" val="819281262"/>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matchingName="4_Title Slide">
  <p:cSld name="4_Title Slide">
    <p:spTree>
      <p:nvGrpSpPr>
        <p:cNvPr id="1" name="Shape 80"/>
        <p:cNvGrpSpPr/>
        <p:nvPr/>
      </p:nvGrpSpPr>
      <p:grpSpPr>
        <a:xfrm>
          <a:off x="0" y="0"/>
          <a:ext cx="0" cy="0"/>
          <a:chOff x="0" y="0"/>
          <a:chExt cx="0" cy="0"/>
        </a:xfrm>
      </p:grpSpPr>
      <p:pic>
        <p:nvPicPr>
          <p:cNvPr id="81" name="Google Shape;81;p43"/>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82" name="Google Shape;82;p43"/>
          <p:cNvSpPr txBox="1">
            <a:spLocks noGrp="1"/>
          </p:cNvSpPr>
          <p:nvPr>
            <p:ph type="ctrTitle"/>
          </p:nvPr>
        </p:nvSpPr>
        <p:spPr>
          <a:xfrm>
            <a:off x="563974" y="2291005"/>
            <a:ext cx="6730587" cy="1916292"/>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3" name="Google Shape;83;p43"/>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142B"/>
              </a:buClr>
              <a:buSzPts val="900"/>
              <a:buFont typeface="DM Sans Medium"/>
              <a:buNone/>
            </a:pPr>
            <a:r>
              <a:rPr lang="en-US" sz="900" b="0" i="0">
                <a:solidFill>
                  <a:srgbClr val="00142B"/>
                </a:solidFill>
                <a:latin typeface="DM Sans Medium"/>
                <a:ea typeface="DM Sans Medium"/>
                <a:cs typeface="DM Sans Medium"/>
                <a:sym typeface="DM Sans Medium"/>
              </a:rPr>
              <a:t>©2025 Clinical Calibration Institute // Powered by Productive Dentist Academy. All rights reserved.</a:t>
            </a:r>
            <a:endParaRPr/>
          </a:p>
        </p:txBody>
      </p:sp>
      <p:sp>
        <p:nvSpPr>
          <p:cNvPr id="84" name="Google Shape;84;p43"/>
          <p:cNvSpPr/>
          <p:nvPr/>
        </p:nvSpPr>
        <p:spPr>
          <a:xfrm>
            <a:off x="0" y="4283867"/>
            <a:ext cx="6172199" cy="1359568"/>
          </a:xfrm>
          <a:prstGeom prst="homePlate">
            <a:avLst>
              <a:gd name="adj" fmla="val 50000"/>
            </a:avLst>
          </a:prstGeom>
          <a:solidFill>
            <a:srgbClr val="0051F4"/>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85" name="Google Shape;85;p43"/>
          <p:cNvSpPr txBox="1">
            <a:spLocks noGrp="1"/>
          </p:cNvSpPr>
          <p:nvPr>
            <p:ph type="subTitle" idx="1"/>
          </p:nvPr>
        </p:nvSpPr>
        <p:spPr>
          <a:xfrm>
            <a:off x="563974" y="4697121"/>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86" name="Google Shape;86;p4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216190" y="4795585"/>
            <a:ext cx="2285997" cy="1432712"/>
          </a:xfrm>
          <a:prstGeom prst="rect">
            <a:avLst/>
          </a:prstGeom>
          <a:noFill/>
          <a:ln>
            <a:noFill/>
          </a:ln>
        </p:spPr>
      </p:pic>
    </p:spTree>
    <p:extLst>
      <p:ext uri="{BB962C8B-B14F-4D97-AF65-F5344CB8AC3E}">
        <p14:creationId xmlns:p14="http://schemas.microsoft.com/office/powerpoint/2010/main" val="1100517274"/>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matchingName="6_Title Slide">
  <p:cSld name="6_Title Slide">
    <p:spTree>
      <p:nvGrpSpPr>
        <p:cNvPr id="1" name="Shape 87"/>
        <p:cNvGrpSpPr/>
        <p:nvPr/>
      </p:nvGrpSpPr>
      <p:grpSpPr>
        <a:xfrm>
          <a:off x="0" y="0"/>
          <a:ext cx="0" cy="0"/>
          <a:chOff x="0" y="0"/>
          <a:chExt cx="0" cy="0"/>
        </a:xfrm>
      </p:grpSpPr>
      <p:pic>
        <p:nvPicPr>
          <p:cNvPr id="88" name="Google Shape;88;p44"/>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0" y="1"/>
            <a:ext cx="12191999" cy="6857999"/>
          </a:xfrm>
          <a:prstGeom prst="rect">
            <a:avLst/>
          </a:prstGeom>
          <a:noFill/>
          <a:ln>
            <a:noFill/>
          </a:ln>
        </p:spPr>
      </p:pic>
      <p:sp>
        <p:nvSpPr>
          <p:cNvPr id="89" name="Google Shape;89;p44"/>
          <p:cNvSpPr txBox="1">
            <a:spLocks noGrp="1"/>
          </p:cNvSpPr>
          <p:nvPr>
            <p:ph type="ctrTitle"/>
          </p:nvPr>
        </p:nvSpPr>
        <p:spPr>
          <a:xfrm>
            <a:off x="563974" y="2437321"/>
            <a:ext cx="7100142" cy="1840445"/>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6000"/>
              <a:buFont typeface="Oswald"/>
              <a:buNone/>
              <a:defRPr sz="6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0" name="Google Shape;90;p44"/>
          <p:cNvSpPr txBox="1"/>
          <p:nvPr/>
        </p:nvSpPr>
        <p:spPr>
          <a:xfrm>
            <a:off x="563974" y="6396739"/>
            <a:ext cx="4820550" cy="230832"/>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
        <p:nvSpPr>
          <p:cNvPr id="91" name="Google Shape;91;p44"/>
          <p:cNvSpPr/>
          <p:nvPr/>
        </p:nvSpPr>
        <p:spPr>
          <a:xfrm>
            <a:off x="0" y="4283867"/>
            <a:ext cx="6172199" cy="1359568"/>
          </a:xfrm>
          <a:prstGeom prst="homePlate">
            <a:avLst>
              <a:gd name="adj" fmla="val 50000"/>
            </a:avLst>
          </a:prstGeom>
          <a:solidFill>
            <a:schemeClr val="lt1"/>
          </a:solidFill>
          <a:ln>
            <a:noFill/>
          </a:ln>
          <a:effectLst>
            <a:outerShdw blurRad="50800" dist="381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92" name="Google Shape;92;p44"/>
          <p:cNvSpPr txBox="1">
            <a:spLocks noGrp="1"/>
          </p:cNvSpPr>
          <p:nvPr>
            <p:ph type="subTitle" idx="1"/>
          </p:nvPr>
        </p:nvSpPr>
        <p:spPr>
          <a:xfrm>
            <a:off x="563974" y="4730265"/>
            <a:ext cx="5095462" cy="460671"/>
          </a:xfrm>
          <a:prstGeom prst="rect">
            <a:avLst/>
          </a:prstGeom>
          <a:noFill/>
          <a:ln>
            <a:noFill/>
          </a:ln>
        </p:spPr>
        <p:txBody>
          <a:bodyPr spcFirstLastPara="1" wrap="square" lIns="91425" tIns="45700" rIns="91425" bIns="45700" anchor="t" anchorCtr="0">
            <a:normAutofit/>
          </a:bodyPr>
          <a:lstStyle>
            <a:lvl1pPr lvl="0" algn="l">
              <a:lnSpc>
                <a:spcPct val="90000"/>
              </a:lnSpc>
              <a:spcBef>
                <a:spcPts val="1000"/>
              </a:spcBef>
              <a:spcAft>
                <a:spcPts val="0"/>
              </a:spcAft>
              <a:buClr>
                <a:schemeClr val="dk1"/>
              </a:buClr>
              <a:buSzPts val="2400"/>
              <a:buNone/>
              <a:defRPr sz="2400">
                <a:solidFill>
                  <a:schemeClr val="dk1"/>
                </a:solidFill>
              </a:defRPr>
            </a:lvl1pPr>
            <a:lvl2pPr lvl="1" algn="ctr">
              <a:lnSpc>
                <a:spcPct val="90000"/>
              </a:lnSpc>
              <a:spcBef>
                <a:spcPts val="500"/>
              </a:spcBef>
              <a:spcAft>
                <a:spcPts val="0"/>
              </a:spcAft>
              <a:buClr>
                <a:schemeClr val="accent1"/>
              </a:buClr>
              <a:buSzPts val="2000"/>
              <a:buNone/>
              <a:defRPr sz="2000"/>
            </a:lvl2pPr>
            <a:lvl3pPr lvl="2" algn="ctr">
              <a:lnSpc>
                <a:spcPct val="90000"/>
              </a:lnSpc>
              <a:spcBef>
                <a:spcPts val="500"/>
              </a:spcBef>
              <a:spcAft>
                <a:spcPts val="0"/>
              </a:spcAft>
              <a:buClr>
                <a:schemeClr val="accent1"/>
              </a:buClr>
              <a:buSzPts val="1800"/>
              <a:buNone/>
              <a:defRPr sz="1800"/>
            </a:lvl3pPr>
            <a:lvl4pPr lvl="3" algn="ctr">
              <a:lnSpc>
                <a:spcPct val="90000"/>
              </a:lnSpc>
              <a:spcBef>
                <a:spcPts val="500"/>
              </a:spcBef>
              <a:spcAft>
                <a:spcPts val="0"/>
              </a:spcAft>
              <a:buClr>
                <a:schemeClr val="accent1"/>
              </a:buClr>
              <a:buSzPts val="1600"/>
              <a:buNone/>
              <a:defRPr sz="1600"/>
            </a:lvl4pPr>
            <a:lvl5pPr lvl="4" algn="ctr">
              <a:lnSpc>
                <a:spcPct val="90000"/>
              </a:lnSpc>
              <a:spcBef>
                <a:spcPts val="500"/>
              </a:spcBef>
              <a:spcAft>
                <a:spcPts val="0"/>
              </a:spcAft>
              <a:buClr>
                <a:schemeClr val="accent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pic>
        <p:nvPicPr>
          <p:cNvPr id="93" name="Google Shape;93;p4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563974" y="429147"/>
            <a:ext cx="2285997" cy="1432712"/>
          </a:xfrm>
          <a:prstGeom prst="rect">
            <a:avLst/>
          </a:prstGeom>
          <a:noFill/>
          <a:ln>
            <a:noFill/>
          </a:ln>
          <a:effectLst>
            <a:outerShdw blurRad="50800" dist="38100" dir="2700000" algn="tl" rotWithShape="0">
              <a:srgbClr val="000000">
                <a:alpha val="40000"/>
              </a:srgbClr>
            </a:outerShdw>
          </a:effectLst>
        </p:spPr>
      </p:pic>
      <p:sp>
        <p:nvSpPr>
          <p:cNvPr id="94" name="Google Shape;94;p44"/>
          <p:cNvSpPr>
            <a:spLocks noGrp="1"/>
          </p:cNvSpPr>
          <p:nvPr>
            <p:ph type="pic" idx="2"/>
          </p:nvPr>
        </p:nvSpPr>
        <p:spPr>
          <a:xfrm>
            <a:off x="8041105" y="0"/>
            <a:ext cx="4150895" cy="6858000"/>
          </a:xfrm>
          <a:prstGeom prst="rect">
            <a:avLst/>
          </a:prstGeom>
          <a:noFill/>
          <a:ln>
            <a:noFill/>
          </a:ln>
        </p:spPr>
      </p:sp>
    </p:spTree>
    <p:extLst>
      <p:ext uri="{BB962C8B-B14F-4D97-AF65-F5344CB8AC3E}">
        <p14:creationId xmlns:p14="http://schemas.microsoft.com/office/powerpoint/2010/main" val="2478248417"/>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matchingName="Comparison" type="twoTxTwoObj">
  <p:cSld name="Comparison">
    <p:spTree>
      <p:nvGrpSpPr>
        <p:cNvPr id="1" name="Shape 95"/>
        <p:cNvGrpSpPr/>
        <p:nvPr/>
      </p:nvGrpSpPr>
      <p:grpSpPr>
        <a:xfrm>
          <a:off x="0" y="0"/>
          <a:ext cx="0" cy="0"/>
          <a:chOff x="0" y="0"/>
          <a:chExt cx="0" cy="0"/>
        </a:xfrm>
      </p:grpSpPr>
      <p:sp>
        <p:nvSpPr>
          <p:cNvPr id="96" name="Google Shape;96;p45"/>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7" name="Google Shape;97;p45"/>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98" name="Google Shape;98;p45"/>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99" name="Google Shape;99;p45"/>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0" name="Google Shape;100;p45"/>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638958168"/>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matchingName="2_Title Only">
  <p:cSld name="2_Title Only">
    <p:spTree>
      <p:nvGrpSpPr>
        <p:cNvPr id="1" name="Shape 101"/>
        <p:cNvGrpSpPr/>
        <p:nvPr/>
      </p:nvGrpSpPr>
      <p:grpSpPr>
        <a:xfrm>
          <a:off x="0" y="0"/>
          <a:ext cx="0" cy="0"/>
          <a:chOff x="0" y="0"/>
          <a:chExt cx="0" cy="0"/>
        </a:xfrm>
      </p:grpSpPr>
      <p:sp>
        <p:nvSpPr>
          <p:cNvPr id="102" name="Google Shape;102;p46"/>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4400"/>
              <a:buFont typeface="Oswald"/>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46"/>
          <p:cNvSpPr/>
          <p:nvPr/>
        </p:nvSpPr>
        <p:spPr>
          <a:xfrm>
            <a:off x="4233909" y="2133601"/>
            <a:ext cx="3720868" cy="3720868"/>
          </a:xfrm>
          <a:prstGeom prst="ellipse">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4" name="Google Shape;104;p46"/>
          <p:cNvSpPr/>
          <p:nvPr/>
        </p:nvSpPr>
        <p:spPr>
          <a:xfrm>
            <a:off x="8157448" y="2133601"/>
            <a:ext cx="3720868" cy="3720868"/>
          </a:xfrm>
          <a:prstGeom prst="ellipse">
            <a:avLst/>
          </a:prstGeom>
          <a:solidFill>
            <a:schemeClr val="accent2"/>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5" name="Google Shape;105;p46"/>
          <p:cNvSpPr txBox="1">
            <a:spLocks noGrp="1"/>
          </p:cNvSpPr>
          <p:nvPr>
            <p:ph type="body" idx="1"/>
          </p:nvPr>
        </p:nvSpPr>
        <p:spPr>
          <a:xfrm>
            <a:off x="4233909" y="2302934"/>
            <a:ext cx="3720868" cy="33528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6" name="Google Shape;106;p46"/>
          <p:cNvSpPr/>
          <p:nvPr/>
        </p:nvSpPr>
        <p:spPr>
          <a:xfrm>
            <a:off x="301487" y="2133601"/>
            <a:ext cx="3720868" cy="3720868"/>
          </a:xfrm>
          <a:prstGeom prst="ellipse">
            <a:avLst/>
          </a:prstGeom>
          <a:solidFill>
            <a:schemeClr val="accent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07" name="Google Shape;107;p46"/>
          <p:cNvSpPr txBox="1">
            <a:spLocks noGrp="1"/>
          </p:cNvSpPr>
          <p:nvPr>
            <p:ph type="body" idx="2"/>
          </p:nvPr>
        </p:nvSpPr>
        <p:spPr>
          <a:xfrm>
            <a:off x="8145509" y="2302934"/>
            <a:ext cx="3720868" cy="33528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08" name="Google Shape;108;p46"/>
          <p:cNvSpPr txBox="1">
            <a:spLocks noGrp="1"/>
          </p:cNvSpPr>
          <p:nvPr>
            <p:ph type="body" idx="3"/>
          </p:nvPr>
        </p:nvSpPr>
        <p:spPr>
          <a:xfrm>
            <a:off x="305376" y="2302934"/>
            <a:ext cx="3720868" cy="3352800"/>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extLst>
      <p:ext uri="{BB962C8B-B14F-4D97-AF65-F5344CB8AC3E}">
        <p14:creationId xmlns:p14="http://schemas.microsoft.com/office/powerpoint/2010/main" val="151378542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matchingName="1_Title Only">
  <p:cSld name="1_Title Only">
    <p:spTree>
      <p:nvGrpSpPr>
        <p:cNvPr id="1" name="Shape 109"/>
        <p:cNvGrpSpPr/>
        <p:nvPr/>
      </p:nvGrpSpPr>
      <p:grpSpPr>
        <a:xfrm>
          <a:off x="0" y="0"/>
          <a:ext cx="0" cy="0"/>
          <a:chOff x="0" y="0"/>
          <a:chExt cx="0" cy="0"/>
        </a:xfrm>
      </p:grpSpPr>
      <p:sp>
        <p:nvSpPr>
          <p:cNvPr id="110" name="Google Shape;110;p47"/>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1" name="Google Shape;111;p47"/>
          <p:cNvSpPr/>
          <p:nvPr/>
        </p:nvSpPr>
        <p:spPr>
          <a:xfrm>
            <a:off x="301487" y="1967142"/>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2" name="Google Shape;112;p47"/>
          <p:cNvSpPr/>
          <p:nvPr/>
        </p:nvSpPr>
        <p:spPr>
          <a:xfrm>
            <a:off x="278296" y="3021495"/>
            <a:ext cx="3607904" cy="921119"/>
          </a:xfrm>
          <a:prstGeom prst="homePlate">
            <a:avLst>
              <a:gd name="adj" fmla="val 50000"/>
            </a:avLst>
          </a:prstGeom>
          <a:solidFill>
            <a:srgbClr val="003B8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3" name="Google Shape;113;p47"/>
          <p:cNvSpPr/>
          <p:nvPr/>
        </p:nvSpPr>
        <p:spPr>
          <a:xfrm>
            <a:off x="278296" y="4094921"/>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4" name="Google Shape;114;p47"/>
          <p:cNvSpPr/>
          <p:nvPr/>
        </p:nvSpPr>
        <p:spPr>
          <a:xfrm>
            <a:off x="278296" y="5148469"/>
            <a:ext cx="3607904" cy="921119"/>
          </a:xfrm>
          <a:prstGeom prst="homePlate">
            <a:avLst>
              <a:gd name="adj" fmla="val 50000"/>
            </a:avLst>
          </a:prstGeom>
          <a:solidFill>
            <a:srgbClr val="2B8DFF"/>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15" name="Google Shape;115;p47"/>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6" name="Google Shape;116;p47"/>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7" name="Google Shape;117;p47"/>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8" name="Google Shape;118;p47"/>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19" name="Google Shape;119;p47"/>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0" name="Google Shape;120;p47"/>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1" name="Google Shape;121;p47"/>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22" name="Google Shape;122;p47"/>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extLst>
      <p:ext uri="{BB962C8B-B14F-4D97-AF65-F5344CB8AC3E}">
        <p14:creationId xmlns:p14="http://schemas.microsoft.com/office/powerpoint/2010/main" val="2819373822"/>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matchingName="3_Title Only">
  <p:cSld name="3_Title Only">
    <p:spTree>
      <p:nvGrpSpPr>
        <p:cNvPr id="1" name="Shape 123"/>
        <p:cNvGrpSpPr/>
        <p:nvPr/>
      </p:nvGrpSpPr>
      <p:grpSpPr>
        <a:xfrm>
          <a:off x="0" y="0"/>
          <a:ext cx="0" cy="0"/>
          <a:chOff x="0" y="0"/>
          <a:chExt cx="0" cy="0"/>
        </a:xfrm>
      </p:grpSpPr>
      <p:sp>
        <p:nvSpPr>
          <p:cNvPr id="124" name="Google Shape;124;p48"/>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5" name="Google Shape;125;p48"/>
          <p:cNvSpPr/>
          <p:nvPr/>
        </p:nvSpPr>
        <p:spPr>
          <a:xfrm>
            <a:off x="301487" y="1967142"/>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6" name="Google Shape;126;p48"/>
          <p:cNvSpPr/>
          <p:nvPr/>
        </p:nvSpPr>
        <p:spPr>
          <a:xfrm>
            <a:off x="278296" y="3021495"/>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7" name="Google Shape;127;p48"/>
          <p:cNvSpPr/>
          <p:nvPr/>
        </p:nvSpPr>
        <p:spPr>
          <a:xfrm>
            <a:off x="278296" y="4094921"/>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8" name="Google Shape;128;p48"/>
          <p:cNvSpPr/>
          <p:nvPr/>
        </p:nvSpPr>
        <p:spPr>
          <a:xfrm>
            <a:off x="278296" y="5148469"/>
            <a:ext cx="3607904" cy="921119"/>
          </a:xfrm>
          <a:prstGeom prst="homePlate">
            <a:avLst>
              <a:gd name="adj" fmla="val 50000"/>
            </a:avLst>
          </a:prstGeom>
          <a:solidFill>
            <a:schemeClr val="accent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29" name="Google Shape;129;p48"/>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0" name="Google Shape;130;p48"/>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1" name="Google Shape;131;p48"/>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2" name="Google Shape;132;p48"/>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3" name="Google Shape;133;p48"/>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4" name="Google Shape;134;p48"/>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5" name="Google Shape;135;p48"/>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36" name="Google Shape;136;p48"/>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extLst>
      <p:ext uri="{BB962C8B-B14F-4D97-AF65-F5344CB8AC3E}">
        <p14:creationId xmlns:p14="http://schemas.microsoft.com/office/powerpoint/2010/main" val="2531723315"/>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matchingName="4_Title Only">
  <p:cSld name="4_Title Only">
    <p:spTree>
      <p:nvGrpSpPr>
        <p:cNvPr id="1" name="Shape 137"/>
        <p:cNvGrpSpPr/>
        <p:nvPr/>
      </p:nvGrpSpPr>
      <p:grpSpPr>
        <a:xfrm>
          <a:off x="0" y="0"/>
          <a:ext cx="0" cy="0"/>
          <a:chOff x="0" y="0"/>
          <a:chExt cx="0" cy="0"/>
        </a:xfrm>
      </p:grpSpPr>
      <p:sp>
        <p:nvSpPr>
          <p:cNvPr id="138" name="Google Shape;138;p49"/>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39" name="Google Shape;139;p49"/>
          <p:cNvSpPr/>
          <p:nvPr/>
        </p:nvSpPr>
        <p:spPr>
          <a:xfrm>
            <a:off x="301487" y="1967142"/>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40" name="Google Shape;140;p49"/>
          <p:cNvSpPr/>
          <p:nvPr/>
        </p:nvSpPr>
        <p:spPr>
          <a:xfrm>
            <a:off x="278296" y="3021495"/>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41" name="Google Shape;141;p49"/>
          <p:cNvSpPr/>
          <p:nvPr/>
        </p:nvSpPr>
        <p:spPr>
          <a:xfrm>
            <a:off x="278296" y="4094921"/>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42" name="Google Shape;142;p49"/>
          <p:cNvSpPr/>
          <p:nvPr/>
        </p:nvSpPr>
        <p:spPr>
          <a:xfrm>
            <a:off x="278296" y="5148469"/>
            <a:ext cx="3607904" cy="921119"/>
          </a:xfrm>
          <a:prstGeom prst="homePlate">
            <a:avLst>
              <a:gd name="adj" fmla="val 50000"/>
            </a:avLst>
          </a:prstGeom>
          <a:solidFill>
            <a:schemeClr val="accent2"/>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43" name="Google Shape;143;p49"/>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4" name="Google Shape;144;p49"/>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5" name="Google Shape;145;p49"/>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6" name="Google Shape;146;p49"/>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7" name="Google Shape;147;p49"/>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8" name="Google Shape;148;p49"/>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49" name="Google Shape;149;p49"/>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0" name="Google Shape;150;p49"/>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extLst>
      <p:ext uri="{BB962C8B-B14F-4D97-AF65-F5344CB8AC3E}">
        <p14:creationId xmlns:p14="http://schemas.microsoft.com/office/powerpoint/2010/main" val="3238293588"/>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matchingName="5_Title Only">
  <p:cSld name="5_Title Only">
    <p:spTree>
      <p:nvGrpSpPr>
        <p:cNvPr id="1" name="Shape 151"/>
        <p:cNvGrpSpPr/>
        <p:nvPr/>
      </p:nvGrpSpPr>
      <p:grpSpPr>
        <a:xfrm>
          <a:off x="0" y="0"/>
          <a:ext cx="0" cy="0"/>
          <a:chOff x="0" y="0"/>
          <a:chExt cx="0" cy="0"/>
        </a:xfrm>
      </p:grpSpPr>
      <p:sp>
        <p:nvSpPr>
          <p:cNvPr id="152" name="Google Shape;152;p50"/>
          <p:cNvSpPr txBox="1">
            <a:spLocks noGrp="1"/>
          </p:cNvSpPr>
          <p:nvPr>
            <p:ph type="title"/>
          </p:nvPr>
        </p:nvSpPr>
        <p:spPr>
          <a:xfrm>
            <a:off x="301487" y="365125"/>
            <a:ext cx="11585713"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53" name="Google Shape;153;p50"/>
          <p:cNvSpPr/>
          <p:nvPr/>
        </p:nvSpPr>
        <p:spPr>
          <a:xfrm>
            <a:off x="301487" y="1967142"/>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54" name="Google Shape;154;p50"/>
          <p:cNvSpPr/>
          <p:nvPr/>
        </p:nvSpPr>
        <p:spPr>
          <a:xfrm>
            <a:off x="278296" y="3021495"/>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55" name="Google Shape;155;p50"/>
          <p:cNvSpPr/>
          <p:nvPr/>
        </p:nvSpPr>
        <p:spPr>
          <a:xfrm>
            <a:off x="278296" y="4094921"/>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56" name="Google Shape;156;p50"/>
          <p:cNvSpPr/>
          <p:nvPr/>
        </p:nvSpPr>
        <p:spPr>
          <a:xfrm>
            <a:off x="278296" y="5148469"/>
            <a:ext cx="3607904" cy="921119"/>
          </a:xfrm>
          <a:prstGeom prst="homePlate">
            <a:avLst>
              <a:gd name="adj" fmla="val 50000"/>
            </a:avLst>
          </a:prstGeom>
          <a:solidFill>
            <a:schemeClr val="dk1"/>
          </a:solid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rgbClr val="000000"/>
              </a:buClr>
              <a:buSzPts val="2800"/>
              <a:buFont typeface="Arial"/>
              <a:buNone/>
            </a:pPr>
            <a:endParaRPr sz="2800" b="1" i="0" u="none" strike="noStrike" cap="none">
              <a:solidFill>
                <a:schemeClr val="lt1"/>
              </a:solidFill>
              <a:latin typeface="Proxima Nova"/>
              <a:ea typeface="Proxima Nova"/>
              <a:cs typeface="Proxima Nova"/>
              <a:sym typeface="Proxima Nova"/>
            </a:endParaRPr>
          </a:p>
        </p:txBody>
      </p:sp>
      <p:sp>
        <p:nvSpPr>
          <p:cNvPr id="157" name="Google Shape;157;p50"/>
          <p:cNvSpPr txBox="1">
            <a:spLocks noGrp="1"/>
          </p:cNvSpPr>
          <p:nvPr>
            <p:ph type="body" idx="1"/>
          </p:nvPr>
        </p:nvSpPr>
        <p:spPr>
          <a:xfrm>
            <a:off x="4148667" y="1967142"/>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8" name="Google Shape;158;p50"/>
          <p:cNvSpPr txBox="1">
            <a:spLocks noGrp="1"/>
          </p:cNvSpPr>
          <p:nvPr>
            <p:ph type="body" idx="2"/>
          </p:nvPr>
        </p:nvSpPr>
        <p:spPr>
          <a:xfrm>
            <a:off x="382590" y="1967142"/>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59" name="Google Shape;159;p50"/>
          <p:cNvSpPr txBox="1">
            <a:spLocks noGrp="1"/>
          </p:cNvSpPr>
          <p:nvPr>
            <p:ph type="body" idx="3"/>
          </p:nvPr>
        </p:nvSpPr>
        <p:spPr>
          <a:xfrm>
            <a:off x="382590" y="3017008"/>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0" name="Google Shape;160;p50"/>
          <p:cNvSpPr txBox="1">
            <a:spLocks noGrp="1"/>
          </p:cNvSpPr>
          <p:nvPr>
            <p:ph type="body" idx="4"/>
          </p:nvPr>
        </p:nvSpPr>
        <p:spPr>
          <a:xfrm>
            <a:off x="382590" y="4100741"/>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1" name="Google Shape;161;p50"/>
          <p:cNvSpPr txBox="1">
            <a:spLocks noGrp="1"/>
          </p:cNvSpPr>
          <p:nvPr>
            <p:ph type="body" idx="5"/>
          </p:nvPr>
        </p:nvSpPr>
        <p:spPr>
          <a:xfrm>
            <a:off x="382590" y="5133674"/>
            <a:ext cx="3021011"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lt1"/>
              </a:buClr>
              <a:buSzPts val="2400"/>
              <a:buNone/>
              <a:defRPr sz="2400" b="1">
                <a:solidFill>
                  <a:schemeClr val="lt1"/>
                </a:solidFill>
              </a:defRPr>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2" name="Google Shape;162;p50"/>
          <p:cNvSpPr txBox="1">
            <a:spLocks noGrp="1"/>
          </p:cNvSpPr>
          <p:nvPr>
            <p:ph type="body" idx="6"/>
          </p:nvPr>
        </p:nvSpPr>
        <p:spPr>
          <a:xfrm>
            <a:off x="4148667" y="3017009"/>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3" name="Google Shape;163;p50"/>
          <p:cNvSpPr txBox="1">
            <a:spLocks noGrp="1"/>
          </p:cNvSpPr>
          <p:nvPr>
            <p:ph type="body" idx="7"/>
          </p:nvPr>
        </p:nvSpPr>
        <p:spPr>
          <a:xfrm>
            <a:off x="4148667" y="4100743"/>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164" name="Google Shape;164;p50"/>
          <p:cNvSpPr txBox="1">
            <a:spLocks noGrp="1"/>
          </p:cNvSpPr>
          <p:nvPr>
            <p:ph type="body" idx="8"/>
          </p:nvPr>
        </p:nvSpPr>
        <p:spPr>
          <a:xfrm>
            <a:off x="4148667" y="5133676"/>
            <a:ext cx="7738533" cy="921119"/>
          </a:xfrm>
          <a:prstGeom prst="rect">
            <a:avLst/>
          </a:prstGeom>
          <a:noFill/>
          <a:ln>
            <a:noFill/>
          </a:ln>
        </p:spPr>
        <p:txBody>
          <a:bodyPr spcFirstLastPara="1" wrap="square" lIns="91425" tIns="45700" rIns="91425" bIns="45700" anchor="ctr"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accent1"/>
              </a:buClr>
              <a:buSzPts val="2000"/>
              <a:buNone/>
              <a:defRPr sz="2000" b="1"/>
            </a:lvl2pPr>
            <a:lvl3pPr marL="1371600" lvl="2" indent="-228600" algn="l">
              <a:lnSpc>
                <a:spcPct val="90000"/>
              </a:lnSpc>
              <a:spcBef>
                <a:spcPts val="500"/>
              </a:spcBef>
              <a:spcAft>
                <a:spcPts val="0"/>
              </a:spcAft>
              <a:buClr>
                <a:schemeClr val="accent1"/>
              </a:buClr>
              <a:buSzPts val="1800"/>
              <a:buNone/>
              <a:defRPr sz="1800" b="1"/>
            </a:lvl3pPr>
            <a:lvl4pPr marL="1828800" lvl="3" indent="-228600" algn="l">
              <a:lnSpc>
                <a:spcPct val="90000"/>
              </a:lnSpc>
              <a:spcBef>
                <a:spcPts val="500"/>
              </a:spcBef>
              <a:spcAft>
                <a:spcPts val="0"/>
              </a:spcAft>
              <a:buClr>
                <a:schemeClr val="accent1"/>
              </a:buClr>
              <a:buSzPts val="1600"/>
              <a:buNone/>
              <a:defRPr sz="1600" b="1"/>
            </a:lvl4pPr>
            <a:lvl5pPr marL="2286000" lvl="4" indent="-228600" algn="l">
              <a:lnSpc>
                <a:spcPct val="90000"/>
              </a:lnSpc>
              <a:spcBef>
                <a:spcPts val="500"/>
              </a:spcBef>
              <a:spcAft>
                <a:spcPts val="0"/>
              </a:spcAft>
              <a:buClr>
                <a:schemeClr val="accent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Tree>
    <p:extLst>
      <p:ext uri="{BB962C8B-B14F-4D97-AF65-F5344CB8AC3E}">
        <p14:creationId xmlns:p14="http://schemas.microsoft.com/office/powerpoint/2010/main" val="2060784703"/>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matchingName="Content with Caption" type="objTx">
  <p:cSld name="Content with Caption">
    <p:spTree>
      <p:nvGrpSpPr>
        <p:cNvPr id="1" name="Shape 165"/>
        <p:cNvGrpSpPr/>
        <p:nvPr/>
      </p:nvGrpSpPr>
      <p:grpSpPr>
        <a:xfrm>
          <a:off x="0" y="0"/>
          <a:ext cx="0" cy="0"/>
          <a:chOff x="0" y="0"/>
          <a:chExt cx="0" cy="0"/>
        </a:xfrm>
      </p:grpSpPr>
      <p:sp>
        <p:nvSpPr>
          <p:cNvPr id="166" name="Google Shape;166;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67" name="Google Shape;167;p51"/>
          <p:cNvSpPr txBox="1">
            <a:spLocks noGrp="1"/>
          </p:cNvSpPr>
          <p:nvPr>
            <p:ph type="body" idx="1"/>
          </p:nvPr>
        </p:nvSpPr>
        <p:spPr>
          <a:xfrm>
            <a:off x="5183188" y="457201"/>
            <a:ext cx="6172200" cy="5403850"/>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accent1"/>
              </a:buClr>
              <a:buSzPts val="2800"/>
              <a:buChar char="•"/>
              <a:defRPr sz="2800"/>
            </a:lvl2pPr>
            <a:lvl3pPr marL="1371600" lvl="2" indent="-381000" algn="l">
              <a:lnSpc>
                <a:spcPct val="90000"/>
              </a:lnSpc>
              <a:spcBef>
                <a:spcPts val="500"/>
              </a:spcBef>
              <a:spcAft>
                <a:spcPts val="0"/>
              </a:spcAft>
              <a:buClr>
                <a:schemeClr val="accent1"/>
              </a:buClr>
              <a:buSzPts val="2400"/>
              <a:buChar char="•"/>
              <a:defRPr sz="2400"/>
            </a:lvl3pPr>
            <a:lvl4pPr marL="1828800" lvl="3" indent="-355600" algn="l">
              <a:lnSpc>
                <a:spcPct val="90000"/>
              </a:lnSpc>
              <a:spcBef>
                <a:spcPts val="500"/>
              </a:spcBef>
              <a:spcAft>
                <a:spcPts val="0"/>
              </a:spcAft>
              <a:buClr>
                <a:schemeClr val="accent1"/>
              </a:buClr>
              <a:buSzPts val="2000"/>
              <a:buChar char="•"/>
              <a:defRPr sz="2000"/>
            </a:lvl4pPr>
            <a:lvl5pPr marL="2286000" lvl="4" indent="-355600" algn="l">
              <a:lnSpc>
                <a:spcPct val="90000"/>
              </a:lnSpc>
              <a:spcBef>
                <a:spcPts val="500"/>
              </a:spcBef>
              <a:spcAft>
                <a:spcPts val="0"/>
              </a:spcAft>
              <a:buClr>
                <a:schemeClr val="accent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68" name="Google Shape;168;p51"/>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extLst>
      <p:ext uri="{BB962C8B-B14F-4D97-AF65-F5344CB8AC3E}">
        <p14:creationId xmlns:p14="http://schemas.microsoft.com/office/powerpoint/2010/main" val="3335367378"/>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matchingName="Picture with Caption" type="picTx">
  <p:cSld name="Picture with Caption">
    <p:spTree>
      <p:nvGrpSpPr>
        <p:cNvPr id="1" name="Shape 169"/>
        <p:cNvGrpSpPr/>
        <p:nvPr/>
      </p:nvGrpSpPr>
      <p:grpSpPr>
        <a:xfrm>
          <a:off x="0" y="0"/>
          <a:ext cx="0" cy="0"/>
          <a:chOff x="0" y="0"/>
          <a:chExt cx="0" cy="0"/>
        </a:xfrm>
      </p:grpSpPr>
      <p:sp>
        <p:nvSpPr>
          <p:cNvPr id="170" name="Google Shape;170;p52"/>
          <p:cNvSpPr txBox="1">
            <a:spLocks noGrp="1"/>
          </p:cNvSpPr>
          <p:nvPr>
            <p:ph type="title"/>
          </p:nvPr>
        </p:nvSpPr>
        <p:spPr>
          <a:xfrm>
            <a:off x="839788" y="457200"/>
            <a:ext cx="5391679"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1" name="Google Shape;171;p52"/>
          <p:cNvSpPr>
            <a:spLocks noGrp="1"/>
          </p:cNvSpPr>
          <p:nvPr>
            <p:ph type="pic" idx="2"/>
          </p:nvPr>
        </p:nvSpPr>
        <p:spPr>
          <a:xfrm>
            <a:off x="6654800" y="1"/>
            <a:ext cx="5537200" cy="6163732"/>
          </a:xfrm>
          <a:prstGeom prst="rect">
            <a:avLst/>
          </a:prstGeom>
          <a:solidFill>
            <a:schemeClr val="lt1"/>
          </a:solidFill>
          <a:ln>
            <a:noFill/>
          </a:ln>
        </p:spPr>
      </p:sp>
      <p:sp>
        <p:nvSpPr>
          <p:cNvPr id="172" name="Google Shape;172;p52"/>
          <p:cNvSpPr txBox="1">
            <a:spLocks noGrp="1"/>
          </p:cNvSpPr>
          <p:nvPr>
            <p:ph type="body" idx="1"/>
          </p:nvPr>
        </p:nvSpPr>
        <p:spPr>
          <a:xfrm>
            <a:off x="839788" y="2057400"/>
            <a:ext cx="5391679"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extLst>
      <p:ext uri="{BB962C8B-B14F-4D97-AF65-F5344CB8AC3E}">
        <p14:creationId xmlns:p14="http://schemas.microsoft.com/office/powerpoint/2010/main" val="2558227752"/>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matchingName="1_Picture with Caption">
  <p:cSld name="1_Picture with Caption">
    <p:spTree>
      <p:nvGrpSpPr>
        <p:cNvPr id="1" name="Shape 173"/>
        <p:cNvGrpSpPr/>
        <p:nvPr/>
      </p:nvGrpSpPr>
      <p:grpSpPr>
        <a:xfrm>
          <a:off x="0" y="0"/>
          <a:ext cx="0" cy="0"/>
          <a:chOff x="0" y="0"/>
          <a:chExt cx="0" cy="0"/>
        </a:xfrm>
      </p:grpSpPr>
      <p:sp>
        <p:nvSpPr>
          <p:cNvPr id="174" name="Google Shape;174;p53"/>
          <p:cNvSpPr/>
          <p:nvPr/>
        </p:nvSpPr>
        <p:spPr>
          <a:xfrm>
            <a:off x="0" y="0"/>
            <a:ext cx="6654800" cy="6163733"/>
          </a:xfrm>
          <a:prstGeom prst="rect">
            <a:avLst/>
          </a:prstGeom>
          <a:solidFill>
            <a:schemeClr val="dk1"/>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75" name="Google Shape;175;p53"/>
          <p:cNvSpPr txBox="1">
            <a:spLocks noGrp="1"/>
          </p:cNvSpPr>
          <p:nvPr>
            <p:ph type="title"/>
          </p:nvPr>
        </p:nvSpPr>
        <p:spPr>
          <a:xfrm>
            <a:off x="839788" y="457200"/>
            <a:ext cx="5391679" cy="1600200"/>
          </a:xfrm>
          <a:prstGeom prst="rect">
            <a:avLst/>
          </a:prstGeom>
          <a:noFill/>
          <a:ln>
            <a:noFill/>
          </a:ln>
        </p:spPr>
        <p:txBody>
          <a:bodyPr spcFirstLastPara="1" wrap="square" lIns="91425" tIns="45700" rIns="91425" bIns="45700" anchor="t"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6" name="Google Shape;176;p53"/>
          <p:cNvSpPr>
            <a:spLocks noGrp="1"/>
          </p:cNvSpPr>
          <p:nvPr>
            <p:ph type="pic" idx="2"/>
          </p:nvPr>
        </p:nvSpPr>
        <p:spPr>
          <a:xfrm>
            <a:off x="6654800" y="1"/>
            <a:ext cx="5537200" cy="6163732"/>
          </a:xfrm>
          <a:prstGeom prst="rect">
            <a:avLst/>
          </a:prstGeom>
          <a:solidFill>
            <a:srgbClr val="172C55"/>
          </a:solidFill>
          <a:ln>
            <a:noFill/>
          </a:ln>
        </p:spPr>
      </p:sp>
      <p:sp>
        <p:nvSpPr>
          <p:cNvPr id="177" name="Google Shape;177;p53"/>
          <p:cNvSpPr txBox="1">
            <a:spLocks noGrp="1"/>
          </p:cNvSpPr>
          <p:nvPr>
            <p:ph type="body" idx="1"/>
          </p:nvPr>
        </p:nvSpPr>
        <p:spPr>
          <a:xfrm>
            <a:off x="839788" y="2057400"/>
            <a:ext cx="5391679"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lt1"/>
              </a:buClr>
              <a:buSzPts val="1600"/>
              <a:buNone/>
              <a:defRPr sz="1600">
                <a:solidFill>
                  <a:schemeClr val="lt1"/>
                </a:solidFill>
              </a:defRPr>
            </a:lvl1pPr>
            <a:lvl2pPr marL="914400" lvl="1" indent="-228600" algn="l">
              <a:lnSpc>
                <a:spcPct val="90000"/>
              </a:lnSpc>
              <a:spcBef>
                <a:spcPts val="500"/>
              </a:spcBef>
              <a:spcAft>
                <a:spcPts val="0"/>
              </a:spcAft>
              <a:buClr>
                <a:schemeClr val="accent1"/>
              </a:buClr>
              <a:buSzPts val="1400"/>
              <a:buNone/>
              <a:defRPr sz="1400"/>
            </a:lvl2pPr>
            <a:lvl3pPr marL="1371600" lvl="2" indent="-228600" algn="l">
              <a:lnSpc>
                <a:spcPct val="90000"/>
              </a:lnSpc>
              <a:spcBef>
                <a:spcPts val="500"/>
              </a:spcBef>
              <a:spcAft>
                <a:spcPts val="0"/>
              </a:spcAft>
              <a:buClr>
                <a:schemeClr val="accent1"/>
              </a:buClr>
              <a:buSzPts val="1200"/>
              <a:buNone/>
              <a:defRPr sz="1200"/>
            </a:lvl3pPr>
            <a:lvl4pPr marL="1828800" lvl="3" indent="-228600" algn="l">
              <a:lnSpc>
                <a:spcPct val="90000"/>
              </a:lnSpc>
              <a:spcBef>
                <a:spcPts val="500"/>
              </a:spcBef>
              <a:spcAft>
                <a:spcPts val="0"/>
              </a:spcAft>
              <a:buClr>
                <a:schemeClr val="accent1"/>
              </a:buClr>
              <a:buSzPts val="1000"/>
              <a:buNone/>
              <a:defRPr sz="1000"/>
            </a:lvl4pPr>
            <a:lvl5pPr marL="2286000" lvl="4" indent="-228600" algn="l">
              <a:lnSpc>
                <a:spcPct val="90000"/>
              </a:lnSpc>
              <a:spcBef>
                <a:spcPts val="500"/>
              </a:spcBef>
              <a:spcAft>
                <a:spcPts val="0"/>
              </a:spcAft>
              <a:buClr>
                <a:schemeClr val="accent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Tree>
    <p:extLst>
      <p:ext uri="{BB962C8B-B14F-4D97-AF65-F5344CB8AC3E}">
        <p14:creationId xmlns:p14="http://schemas.microsoft.com/office/powerpoint/2010/main" val="4175646081"/>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matchingName="2_Picture with Caption">
  <p:cSld name="2_Picture with Caption">
    <p:spTree>
      <p:nvGrpSpPr>
        <p:cNvPr id="1" name="Shape 178"/>
        <p:cNvGrpSpPr/>
        <p:nvPr/>
      </p:nvGrpSpPr>
      <p:grpSpPr>
        <a:xfrm>
          <a:off x="0" y="0"/>
          <a:ext cx="0" cy="0"/>
          <a:chOff x="0" y="0"/>
          <a:chExt cx="0" cy="0"/>
        </a:xfrm>
      </p:grpSpPr>
      <p:sp>
        <p:nvSpPr>
          <p:cNvPr id="179" name="Google Shape;179;p54"/>
          <p:cNvSpPr>
            <a:spLocks noGrp="1"/>
          </p:cNvSpPr>
          <p:nvPr>
            <p:ph type="pic" idx="2"/>
          </p:nvPr>
        </p:nvSpPr>
        <p:spPr>
          <a:xfrm>
            <a:off x="0" y="1"/>
            <a:ext cx="5537200" cy="6163732"/>
          </a:xfrm>
          <a:prstGeom prst="rect">
            <a:avLst/>
          </a:prstGeom>
          <a:noFill/>
          <a:ln>
            <a:noFill/>
          </a:ln>
        </p:spPr>
      </p:sp>
      <p:sp>
        <p:nvSpPr>
          <p:cNvPr id="180" name="Google Shape;180;p54"/>
          <p:cNvSpPr txBox="1">
            <a:spLocks noGrp="1"/>
          </p:cNvSpPr>
          <p:nvPr>
            <p:ph type="title"/>
          </p:nvPr>
        </p:nvSpPr>
        <p:spPr>
          <a:xfrm>
            <a:off x="419894" y="1"/>
            <a:ext cx="4697412" cy="616373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200"/>
              <a:buFont typeface="Oswald"/>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1" name="Google Shape;181;p54"/>
          <p:cNvSpPr txBox="1">
            <a:spLocks noGrp="1"/>
          </p:cNvSpPr>
          <p:nvPr>
            <p:ph type="body" idx="1"/>
          </p:nvPr>
        </p:nvSpPr>
        <p:spPr>
          <a:xfrm>
            <a:off x="6307667" y="846661"/>
            <a:ext cx="5183188" cy="4513263"/>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accent1"/>
              </a:buClr>
              <a:buSzPts val="1800"/>
              <a:buChar char="•"/>
              <a:defRPr/>
            </a:lvl2pPr>
            <a:lvl3pPr marL="1371600" lvl="2" indent="-342900" algn="l">
              <a:lnSpc>
                <a:spcPct val="90000"/>
              </a:lnSpc>
              <a:spcBef>
                <a:spcPts val="500"/>
              </a:spcBef>
              <a:spcAft>
                <a:spcPts val="0"/>
              </a:spcAft>
              <a:buClr>
                <a:schemeClr val="accent1"/>
              </a:buClr>
              <a:buSzPts val="1800"/>
              <a:buChar char="•"/>
              <a:defRPr/>
            </a:lvl3pPr>
            <a:lvl4pPr marL="1828800" lvl="3" indent="-342900" algn="l">
              <a:lnSpc>
                <a:spcPct val="90000"/>
              </a:lnSpc>
              <a:spcBef>
                <a:spcPts val="500"/>
              </a:spcBef>
              <a:spcAft>
                <a:spcPts val="0"/>
              </a:spcAft>
              <a:buClr>
                <a:schemeClr val="accent1"/>
              </a:buClr>
              <a:buSzPts val="1800"/>
              <a:buChar char="•"/>
              <a:defRPr/>
            </a:lvl4pPr>
            <a:lvl5pPr marL="2286000" lvl="4" indent="-342900" algn="l">
              <a:lnSpc>
                <a:spcPct val="90000"/>
              </a:lnSpc>
              <a:spcBef>
                <a:spcPts val="500"/>
              </a:spcBef>
              <a:spcAft>
                <a:spcPts val="0"/>
              </a:spcAft>
              <a:buClr>
                <a:schemeClr val="accent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23738841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matchingName="Title Only" type="titleOnly">
  <p:cSld name="Title Only">
    <p:spTree>
      <p:nvGrpSpPr>
        <p:cNvPr id="1" name="Shape 182"/>
        <p:cNvGrpSpPr/>
        <p:nvPr/>
      </p:nvGrpSpPr>
      <p:grpSpPr>
        <a:xfrm>
          <a:off x="0" y="0"/>
          <a:ext cx="0" cy="0"/>
          <a:chOff x="0" y="0"/>
          <a:chExt cx="0" cy="0"/>
        </a:xfrm>
      </p:grpSpPr>
      <p:sp>
        <p:nvSpPr>
          <p:cNvPr id="183" name="Google Shape;183;p5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Tree>
    <p:extLst>
      <p:ext uri="{BB962C8B-B14F-4D97-AF65-F5344CB8AC3E}">
        <p14:creationId xmlns:p14="http://schemas.microsoft.com/office/powerpoint/2010/main" val="426936074"/>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84"/>
        <p:cNvGrpSpPr/>
        <p:nvPr/>
      </p:nvGrpSpPr>
      <p:grpSpPr>
        <a:xfrm>
          <a:off x="0" y="0"/>
          <a:ext cx="0" cy="0"/>
          <a:chOff x="0" y="0"/>
          <a:chExt cx="0" cy="0"/>
        </a:xfrm>
      </p:grpSpPr>
    </p:spTree>
    <p:extLst>
      <p:ext uri="{BB962C8B-B14F-4D97-AF65-F5344CB8AC3E}">
        <p14:creationId xmlns:p14="http://schemas.microsoft.com/office/powerpoint/2010/main" val="335842558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matchingName="3_Section Header">
  <p:cSld name="3_Section Header">
    <p:spTree>
      <p:nvGrpSpPr>
        <p:cNvPr id="1" name="Shape 185"/>
        <p:cNvGrpSpPr/>
        <p:nvPr/>
      </p:nvGrpSpPr>
      <p:grpSpPr>
        <a:xfrm>
          <a:off x="0" y="0"/>
          <a:ext cx="0" cy="0"/>
          <a:chOff x="0" y="0"/>
          <a:chExt cx="0" cy="0"/>
        </a:xfrm>
      </p:grpSpPr>
      <p:pic>
        <p:nvPicPr>
          <p:cNvPr id="186" name="Google Shape;186;p57"/>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87" name="Google Shape;187;p57"/>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1"/>
              </a:buClr>
              <a:buSzPts val="6000"/>
              <a:buFont typeface="Oswald"/>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88" name="Google Shape;188;p57"/>
          <p:cNvSpPr/>
          <p:nvPr/>
        </p:nvSpPr>
        <p:spPr>
          <a:xfrm>
            <a:off x="0" y="1709738"/>
            <a:ext cx="12192000" cy="5148262"/>
          </a:xfrm>
          <a:prstGeom prst="rect">
            <a:avLst/>
          </a:prstGeom>
          <a:solidFill>
            <a:schemeClr val="accent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89" name="Google Shape;189;p57"/>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3200"/>
              <a:buNone/>
              <a:defRPr sz="3200">
                <a:solidFill>
                  <a:schemeClr val="lt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190" name="Google Shape;190;p57"/>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2245357843"/>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matchingName="4_Section Header">
  <p:cSld name="4_Section Header">
    <p:spTree>
      <p:nvGrpSpPr>
        <p:cNvPr id="1" name="Shape 191"/>
        <p:cNvGrpSpPr/>
        <p:nvPr/>
      </p:nvGrpSpPr>
      <p:grpSpPr>
        <a:xfrm>
          <a:off x="0" y="0"/>
          <a:ext cx="0" cy="0"/>
          <a:chOff x="0" y="0"/>
          <a:chExt cx="0" cy="0"/>
        </a:xfrm>
      </p:grpSpPr>
      <p:pic>
        <p:nvPicPr>
          <p:cNvPr id="192" name="Google Shape;192;p58"/>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93" name="Google Shape;193;p58"/>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1"/>
              </a:buClr>
              <a:buSzPts val="6000"/>
              <a:buFont typeface="Oswald"/>
              <a:buNone/>
              <a:defRPr sz="6000">
                <a:solidFill>
                  <a:schemeClr val="accen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94" name="Google Shape;194;p58"/>
          <p:cNvSpPr/>
          <p:nvPr/>
        </p:nvSpPr>
        <p:spPr>
          <a:xfrm>
            <a:off x="0" y="1709738"/>
            <a:ext cx="12192000" cy="5148262"/>
          </a:xfrm>
          <a:prstGeom prst="rect">
            <a:avLst/>
          </a:prstGeom>
          <a:solidFill>
            <a:schemeClr val="dk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195" name="Google Shape;195;p58"/>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3200"/>
              <a:buNone/>
              <a:defRPr sz="3200">
                <a:solidFill>
                  <a:schemeClr val="lt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196" name="Google Shape;196;p58"/>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2898683910"/>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matchingName="5_Section Header">
  <p:cSld name="5_Section Header">
    <p:spTree>
      <p:nvGrpSpPr>
        <p:cNvPr id="1" name="Shape 197"/>
        <p:cNvGrpSpPr/>
        <p:nvPr/>
      </p:nvGrpSpPr>
      <p:grpSpPr>
        <a:xfrm>
          <a:off x="0" y="0"/>
          <a:ext cx="0" cy="0"/>
          <a:chOff x="0" y="0"/>
          <a:chExt cx="0" cy="0"/>
        </a:xfrm>
      </p:grpSpPr>
      <p:pic>
        <p:nvPicPr>
          <p:cNvPr id="198" name="Google Shape;198;p59"/>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199" name="Google Shape;199;p59"/>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accent2"/>
              </a:buClr>
              <a:buSzPts val="6000"/>
              <a:buFont typeface="Oswald"/>
              <a:buNone/>
              <a:defRPr sz="6000">
                <a:solidFill>
                  <a:schemeClr val="accent2"/>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0" name="Google Shape;200;p59"/>
          <p:cNvSpPr/>
          <p:nvPr/>
        </p:nvSpPr>
        <p:spPr>
          <a:xfrm>
            <a:off x="0" y="1709738"/>
            <a:ext cx="12192000" cy="5148262"/>
          </a:xfrm>
          <a:prstGeom prst="rect">
            <a:avLst/>
          </a:prstGeom>
          <a:solidFill>
            <a:schemeClr val="dk1">
              <a:alpha val="80784"/>
            </a:schemeClr>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Arial"/>
              <a:ea typeface="Arial"/>
              <a:cs typeface="Arial"/>
              <a:sym typeface="Arial"/>
            </a:endParaRPr>
          </a:p>
        </p:txBody>
      </p:sp>
      <p:sp>
        <p:nvSpPr>
          <p:cNvPr id="201" name="Google Shape;201;p59"/>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lt1"/>
              </a:buClr>
              <a:buSzPts val="3200"/>
              <a:buNone/>
              <a:defRPr sz="3200">
                <a:solidFill>
                  <a:schemeClr val="lt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202" name="Google Shape;202;p59"/>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1148327906"/>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matchingName="Section Header">
  <p:cSld name="Section Header">
    <p:spTree>
      <p:nvGrpSpPr>
        <p:cNvPr id="1" name="Shape 203"/>
        <p:cNvGrpSpPr/>
        <p:nvPr/>
      </p:nvGrpSpPr>
      <p:grpSpPr>
        <a:xfrm>
          <a:off x="0" y="0"/>
          <a:ext cx="0" cy="0"/>
          <a:chOff x="0" y="0"/>
          <a:chExt cx="0" cy="0"/>
        </a:xfrm>
      </p:grpSpPr>
      <p:pic>
        <p:nvPicPr>
          <p:cNvPr id="204" name="Google Shape;204;p30"/>
          <p:cNvPicPr preferRelativeResize="0"/>
          <p:nvPr/>
        </p:nvPicPr>
        <p:blipFill rotWithShape="1">
          <a:blip r:embed="rId2" cstate="screen">
            <a:alphaModFix/>
            <a:extLst>
              <a:ext uri="{28A0092B-C50C-407E-A947-70E740481C1C}">
                <a14:useLocalDpi xmlns:a14="http://schemas.microsoft.com/office/drawing/2010/main"/>
              </a:ext>
            </a:extLst>
          </a:blip>
          <a:srcRect/>
          <a:stretch/>
        </p:blipFill>
        <p:spPr>
          <a:xfrm>
            <a:off x="-1" y="1709738"/>
            <a:ext cx="12192001" cy="5148262"/>
          </a:xfrm>
          <a:prstGeom prst="rect">
            <a:avLst/>
          </a:prstGeom>
          <a:noFill/>
          <a:ln>
            <a:noFill/>
          </a:ln>
        </p:spPr>
      </p:pic>
      <p:sp>
        <p:nvSpPr>
          <p:cNvPr id="205" name="Google Shape;205;p30"/>
          <p:cNvSpPr txBox="1">
            <a:spLocks noGrp="1"/>
          </p:cNvSpPr>
          <p:nvPr>
            <p:ph type="title"/>
          </p:nvPr>
        </p:nvSpPr>
        <p:spPr>
          <a:xfrm>
            <a:off x="831850" y="456144"/>
            <a:ext cx="10515600" cy="1253594"/>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0"/>
              </a:spcBef>
              <a:spcAft>
                <a:spcPts val="0"/>
              </a:spcAft>
              <a:buClr>
                <a:schemeClr val="dk1"/>
              </a:buClr>
              <a:buSzPts val="6000"/>
              <a:buFont typeface="Oswald"/>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06" name="Google Shape;206;p30"/>
          <p:cNvSpPr txBox="1">
            <a:spLocks noGrp="1"/>
          </p:cNvSpPr>
          <p:nvPr>
            <p:ph type="body" idx="1"/>
          </p:nvPr>
        </p:nvSpPr>
        <p:spPr>
          <a:xfrm>
            <a:off x="831850" y="2015067"/>
            <a:ext cx="10515600" cy="4074583"/>
          </a:xfrm>
          <a:prstGeom prst="rect">
            <a:avLst/>
          </a:prstGeom>
          <a:noFill/>
          <a:ln>
            <a:noFill/>
          </a:ln>
        </p:spPr>
        <p:txBody>
          <a:bodyPr spcFirstLastPara="1" wrap="square" lIns="91425" tIns="45700" rIns="91425" bIns="45700" anchor="t" anchorCtr="0">
            <a:normAutofit/>
          </a:bodyPr>
          <a:lstStyle>
            <a:lvl1pPr marL="457200" lvl="0" indent="-228600" algn="ctr">
              <a:lnSpc>
                <a:spcPct val="90000"/>
              </a:lnSpc>
              <a:spcBef>
                <a:spcPts val="1000"/>
              </a:spcBef>
              <a:spcAft>
                <a:spcPts val="0"/>
              </a:spcAft>
              <a:buClr>
                <a:schemeClr val="dk1"/>
              </a:buClr>
              <a:buSzPts val="3200"/>
              <a:buNone/>
              <a:defRPr sz="3200">
                <a:solidFill>
                  <a:schemeClr val="dk1"/>
                </a:solidFill>
              </a:defRPr>
            </a:lvl1pPr>
            <a:lvl2pPr marL="914400" lvl="1" indent="-228600" algn="l">
              <a:lnSpc>
                <a:spcPct val="90000"/>
              </a:lnSpc>
              <a:spcBef>
                <a:spcPts val="500"/>
              </a:spcBef>
              <a:spcAft>
                <a:spcPts val="0"/>
              </a:spcAft>
              <a:buClr>
                <a:srgbClr val="75798A"/>
              </a:buClr>
              <a:buSzPts val="2000"/>
              <a:buNone/>
              <a:defRPr sz="2000">
                <a:solidFill>
                  <a:srgbClr val="75798A"/>
                </a:solidFill>
              </a:defRPr>
            </a:lvl2pPr>
            <a:lvl3pPr marL="1371600" lvl="2" indent="-228600" algn="l">
              <a:lnSpc>
                <a:spcPct val="90000"/>
              </a:lnSpc>
              <a:spcBef>
                <a:spcPts val="500"/>
              </a:spcBef>
              <a:spcAft>
                <a:spcPts val="0"/>
              </a:spcAft>
              <a:buClr>
                <a:srgbClr val="75798A"/>
              </a:buClr>
              <a:buSzPts val="1800"/>
              <a:buNone/>
              <a:defRPr sz="1800">
                <a:solidFill>
                  <a:srgbClr val="75798A"/>
                </a:solidFill>
              </a:defRPr>
            </a:lvl3pPr>
            <a:lvl4pPr marL="1828800" lvl="3" indent="-228600" algn="l">
              <a:lnSpc>
                <a:spcPct val="90000"/>
              </a:lnSpc>
              <a:spcBef>
                <a:spcPts val="500"/>
              </a:spcBef>
              <a:spcAft>
                <a:spcPts val="0"/>
              </a:spcAft>
              <a:buClr>
                <a:srgbClr val="75798A"/>
              </a:buClr>
              <a:buSzPts val="1600"/>
              <a:buNone/>
              <a:defRPr sz="1600">
                <a:solidFill>
                  <a:srgbClr val="75798A"/>
                </a:solidFill>
              </a:defRPr>
            </a:lvl4pPr>
            <a:lvl5pPr marL="2286000" lvl="4" indent="-228600" algn="l">
              <a:lnSpc>
                <a:spcPct val="90000"/>
              </a:lnSpc>
              <a:spcBef>
                <a:spcPts val="500"/>
              </a:spcBef>
              <a:spcAft>
                <a:spcPts val="0"/>
              </a:spcAft>
              <a:buClr>
                <a:srgbClr val="75798A"/>
              </a:buClr>
              <a:buSzPts val="1600"/>
              <a:buNone/>
              <a:defRPr sz="1600">
                <a:solidFill>
                  <a:srgbClr val="75798A"/>
                </a:solidFill>
              </a:defRPr>
            </a:lvl5pPr>
            <a:lvl6pPr marL="2743200" lvl="5" indent="-228600" algn="l">
              <a:lnSpc>
                <a:spcPct val="90000"/>
              </a:lnSpc>
              <a:spcBef>
                <a:spcPts val="500"/>
              </a:spcBef>
              <a:spcAft>
                <a:spcPts val="0"/>
              </a:spcAft>
              <a:buClr>
                <a:srgbClr val="75798A"/>
              </a:buClr>
              <a:buSzPts val="1600"/>
              <a:buNone/>
              <a:defRPr sz="1600">
                <a:solidFill>
                  <a:srgbClr val="75798A"/>
                </a:solidFill>
              </a:defRPr>
            </a:lvl6pPr>
            <a:lvl7pPr marL="3200400" lvl="6" indent="-228600" algn="l">
              <a:lnSpc>
                <a:spcPct val="90000"/>
              </a:lnSpc>
              <a:spcBef>
                <a:spcPts val="500"/>
              </a:spcBef>
              <a:spcAft>
                <a:spcPts val="0"/>
              </a:spcAft>
              <a:buClr>
                <a:srgbClr val="75798A"/>
              </a:buClr>
              <a:buSzPts val="1600"/>
              <a:buNone/>
              <a:defRPr sz="1600">
                <a:solidFill>
                  <a:srgbClr val="75798A"/>
                </a:solidFill>
              </a:defRPr>
            </a:lvl7pPr>
            <a:lvl8pPr marL="3657600" lvl="7" indent="-228600" algn="l">
              <a:lnSpc>
                <a:spcPct val="90000"/>
              </a:lnSpc>
              <a:spcBef>
                <a:spcPts val="500"/>
              </a:spcBef>
              <a:spcAft>
                <a:spcPts val="0"/>
              </a:spcAft>
              <a:buClr>
                <a:srgbClr val="75798A"/>
              </a:buClr>
              <a:buSzPts val="1600"/>
              <a:buNone/>
              <a:defRPr sz="1600">
                <a:solidFill>
                  <a:srgbClr val="75798A"/>
                </a:solidFill>
              </a:defRPr>
            </a:lvl8pPr>
            <a:lvl9pPr marL="4114800" lvl="8" indent="-228600" algn="l">
              <a:lnSpc>
                <a:spcPct val="90000"/>
              </a:lnSpc>
              <a:spcBef>
                <a:spcPts val="500"/>
              </a:spcBef>
              <a:spcAft>
                <a:spcPts val="0"/>
              </a:spcAft>
              <a:buClr>
                <a:srgbClr val="75798A"/>
              </a:buClr>
              <a:buSzPts val="1600"/>
              <a:buNone/>
              <a:defRPr sz="1600">
                <a:solidFill>
                  <a:srgbClr val="75798A"/>
                </a:solidFill>
              </a:defRPr>
            </a:lvl9pPr>
          </a:lstStyle>
          <a:p>
            <a:endParaRPr/>
          </a:p>
        </p:txBody>
      </p:sp>
      <p:sp>
        <p:nvSpPr>
          <p:cNvPr id="207" name="Google Shape;207;p30"/>
          <p:cNvSpPr txBox="1"/>
          <p:nvPr/>
        </p:nvSpPr>
        <p:spPr>
          <a:xfrm>
            <a:off x="3313026" y="6396739"/>
            <a:ext cx="5565947"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lt1"/>
              </a:buClr>
              <a:buSzPts val="900"/>
              <a:buFont typeface="DM Sans Medium"/>
              <a:buNone/>
            </a:pPr>
            <a:r>
              <a:rPr lang="en-US" sz="900" b="0" i="0">
                <a:solidFill>
                  <a:schemeClr val="lt1"/>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181135225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7.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5.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theme" Target="../theme/theme3.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6.xml"/><Relationship Id="rId13" Type="http://schemas.openxmlformats.org/officeDocument/2006/relationships/slideLayout" Target="../slideLayouts/slideLayout51.xml"/><Relationship Id="rId18" Type="http://schemas.openxmlformats.org/officeDocument/2006/relationships/slideLayout" Target="../slideLayouts/slideLayout56.xml"/><Relationship Id="rId26" Type="http://schemas.openxmlformats.org/officeDocument/2006/relationships/slideLayout" Target="../slideLayouts/slideLayout64.xml"/><Relationship Id="rId3" Type="http://schemas.openxmlformats.org/officeDocument/2006/relationships/slideLayout" Target="../slideLayouts/slideLayout41.xml"/><Relationship Id="rId21" Type="http://schemas.openxmlformats.org/officeDocument/2006/relationships/slideLayout" Target="../slideLayouts/slideLayout59.xml"/><Relationship Id="rId7" Type="http://schemas.openxmlformats.org/officeDocument/2006/relationships/slideLayout" Target="../slideLayouts/slideLayout45.xml"/><Relationship Id="rId12" Type="http://schemas.openxmlformats.org/officeDocument/2006/relationships/slideLayout" Target="../slideLayouts/slideLayout50.xml"/><Relationship Id="rId17" Type="http://schemas.openxmlformats.org/officeDocument/2006/relationships/slideLayout" Target="../slideLayouts/slideLayout55.xml"/><Relationship Id="rId25" Type="http://schemas.openxmlformats.org/officeDocument/2006/relationships/slideLayout" Target="../slideLayouts/slideLayout63.xml"/><Relationship Id="rId2" Type="http://schemas.openxmlformats.org/officeDocument/2006/relationships/slideLayout" Target="../slideLayouts/slideLayout40.xml"/><Relationship Id="rId16" Type="http://schemas.openxmlformats.org/officeDocument/2006/relationships/slideLayout" Target="../slideLayouts/slideLayout54.xml"/><Relationship Id="rId20" Type="http://schemas.openxmlformats.org/officeDocument/2006/relationships/slideLayout" Target="../slideLayouts/slideLayout58.xml"/><Relationship Id="rId29" Type="http://schemas.openxmlformats.org/officeDocument/2006/relationships/theme" Target="../theme/theme4.xml"/><Relationship Id="rId1" Type="http://schemas.openxmlformats.org/officeDocument/2006/relationships/slideLayout" Target="../slideLayouts/slideLayout39.xml"/><Relationship Id="rId6" Type="http://schemas.openxmlformats.org/officeDocument/2006/relationships/slideLayout" Target="../slideLayouts/slideLayout44.xml"/><Relationship Id="rId11" Type="http://schemas.openxmlformats.org/officeDocument/2006/relationships/slideLayout" Target="../slideLayouts/slideLayout49.xml"/><Relationship Id="rId24" Type="http://schemas.openxmlformats.org/officeDocument/2006/relationships/slideLayout" Target="../slideLayouts/slideLayout62.xml"/><Relationship Id="rId5" Type="http://schemas.openxmlformats.org/officeDocument/2006/relationships/slideLayout" Target="../slideLayouts/slideLayout43.xml"/><Relationship Id="rId15" Type="http://schemas.openxmlformats.org/officeDocument/2006/relationships/slideLayout" Target="../slideLayouts/slideLayout53.xml"/><Relationship Id="rId23" Type="http://schemas.openxmlformats.org/officeDocument/2006/relationships/slideLayout" Target="../slideLayouts/slideLayout61.xml"/><Relationship Id="rId28" Type="http://schemas.openxmlformats.org/officeDocument/2006/relationships/slideLayout" Target="../slideLayouts/slideLayout66.xml"/><Relationship Id="rId10" Type="http://schemas.openxmlformats.org/officeDocument/2006/relationships/slideLayout" Target="../slideLayouts/slideLayout48.xml"/><Relationship Id="rId19" Type="http://schemas.openxmlformats.org/officeDocument/2006/relationships/slideLayout" Target="../slideLayouts/slideLayout57.xml"/><Relationship Id="rId4" Type="http://schemas.openxmlformats.org/officeDocument/2006/relationships/slideLayout" Target="../slideLayouts/slideLayout42.xml"/><Relationship Id="rId9" Type="http://schemas.openxmlformats.org/officeDocument/2006/relationships/slideLayout" Target="../slideLayouts/slideLayout47.xml"/><Relationship Id="rId14" Type="http://schemas.openxmlformats.org/officeDocument/2006/relationships/slideLayout" Target="../slideLayouts/slideLayout52.xml"/><Relationship Id="rId22" Type="http://schemas.openxmlformats.org/officeDocument/2006/relationships/slideLayout" Target="../slideLayouts/slideLayout60.xml"/><Relationship Id="rId27" Type="http://schemas.openxmlformats.org/officeDocument/2006/relationships/slideLayout" Target="../slideLayouts/slideLayout65.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74.xml"/><Relationship Id="rId13" Type="http://schemas.openxmlformats.org/officeDocument/2006/relationships/slideLayout" Target="../slideLayouts/slideLayout79.xml"/><Relationship Id="rId18" Type="http://schemas.openxmlformats.org/officeDocument/2006/relationships/slideLayout" Target="../slideLayouts/slideLayout84.xml"/><Relationship Id="rId26" Type="http://schemas.openxmlformats.org/officeDocument/2006/relationships/theme" Target="../theme/theme5.xml"/><Relationship Id="rId3" Type="http://schemas.openxmlformats.org/officeDocument/2006/relationships/slideLayout" Target="../slideLayouts/slideLayout69.xml"/><Relationship Id="rId21" Type="http://schemas.openxmlformats.org/officeDocument/2006/relationships/slideLayout" Target="../slideLayouts/slideLayout87.xml"/><Relationship Id="rId7" Type="http://schemas.openxmlformats.org/officeDocument/2006/relationships/slideLayout" Target="../slideLayouts/slideLayout73.xml"/><Relationship Id="rId12" Type="http://schemas.openxmlformats.org/officeDocument/2006/relationships/slideLayout" Target="../slideLayouts/slideLayout78.xml"/><Relationship Id="rId17" Type="http://schemas.openxmlformats.org/officeDocument/2006/relationships/slideLayout" Target="../slideLayouts/slideLayout83.xml"/><Relationship Id="rId25" Type="http://schemas.openxmlformats.org/officeDocument/2006/relationships/slideLayout" Target="../slideLayouts/slideLayout91.xml"/><Relationship Id="rId2" Type="http://schemas.openxmlformats.org/officeDocument/2006/relationships/slideLayout" Target="../slideLayouts/slideLayout68.xml"/><Relationship Id="rId16" Type="http://schemas.openxmlformats.org/officeDocument/2006/relationships/slideLayout" Target="../slideLayouts/slideLayout82.xml"/><Relationship Id="rId20" Type="http://schemas.openxmlformats.org/officeDocument/2006/relationships/slideLayout" Target="../slideLayouts/slideLayout86.xml"/><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slideLayout" Target="../slideLayouts/slideLayout90.xml"/><Relationship Id="rId5" Type="http://schemas.openxmlformats.org/officeDocument/2006/relationships/slideLayout" Target="../slideLayouts/slideLayout71.xml"/><Relationship Id="rId15" Type="http://schemas.openxmlformats.org/officeDocument/2006/relationships/slideLayout" Target="../slideLayouts/slideLayout81.xml"/><Relationship Id="rId23" Type="http://schemas.openxmlformats.org/officeDocument/2006/relationships/slideLayout" Target="../slideLayouts/slideLayout89.xml"/><Relationship Id="rId10" Type="http://schemas.openxmlformats.org/officeDocument/2006/relationships/slideLayout" Target="../slideLayouts/slideLayout76.xml"/><Relationship Id="rId19" Type="http://schemas.openxmlformats.org/officeDocument/2006/relationships/slideLayout" Target="../slideLayouts/slideLayout85.xml"/><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slideLayout" Target="../slideLayouts/slideLayout80.xml"/><Relationship Id="rId22" Type="http://schemas.openxmlformats.org/officeDocument/2006/relationships/slideLayout" Target="../slideLayouts/slideLayout88.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1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Oswald"/>
              <a:buNone/>
              <a:defRPr sz="4400" b="0" i="0" u="none" strike="noStrike" cap="none">
                <a:solidFill>
                  <a:schemeClr val="dk1"/>
                </a:solidFill>
                <a:latin typeface="Oswald"/>
                <a:ea typeface="Oswald"/>
                <a:cs typeface="Oswald"/>
                <a:sym typeface="Oswa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19"/>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PT Sans"/>
                <a:ea typeface="PT Sans"/>
                <a:cs typeface="PT Sans"/>
                <a:sym typeface="PT Sans"/>
              </a:defRPr>
            </a:lvl1pPr>
            <a:lvl2pPr marL="914400" marR="0" lvl="1" indent="-381000" algn="l" rtl="0">
              <a:lnSpc>
                <a:spcPct val="90000"/>
              </a:lnSpc>
              <a:spcBef>
                <a:spcPts val="500"/>
              </a:spcBef>
              <a:spcAft>
                <a:spcPts val="0"/>
              </a:spcAft>
              <a:buClr>
                <a:schemeClr val="accent1"/>
              </a:buClr>
              <a:buSzPts val="2400"/>
              <a:buFont typeface="Arial"/>
              <a:buChar char="•"/>
              <a:defRPr sz="2400" b="0" i="0" u="none" strike="noStrike" cap="none">
                <a:solidFill>
                  <a:schemeClr val="accent1"/>
                </a:solidFill>
                <a:latin typeface="PT Sans"/>
                <a:ea typeface="PT Sans"/>
                <a:cs typeface="PT Sans"/>
                <a:sym typeface="PT Sans"/>
              </a:defRPr>
            </a:lvl2pPr>
            <a:lvl3pPr marL="1371600" marR="0" lvl="2" indent="-355600" algn="l" rtl="0">
              <a:lnSpc>
                <a:spcPct val="90000"/>
              </a:lnSpc>
              <a:spcBef>
                <a:spcPts val="500"/>
              </a:spcBef>
              <a:spcAft>
                <a:spcPts val="0"/>
              </a:spcAft>
              <a:buClr>
                <a:schemeClr val="accent1"/>
              </a:buClr>
              <a:buSzPts val="2000"/>
              <a:buFont typeface="Arial"/>
              <a:buChar char="•"/>
              <a:defRPr sz="2000" b="0" i="0" u="none" strike="noStrike" cap="none">
                <a:solidFill>
                  <a:schemeClr val="accent1"/>
                </a:solidFill>
                <a:latin typeface="PT Sans"/>
                <a:ea typeface="PT Sans"/>
                <a:cs typeface="PT Sans"/>
                <a:sym typeface="PT Sans"/>
              </a:defRPr>
            </a:lvl3pPr>
            <a:lvl4pPr marL="1828800" marR="0" lvl="3"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PT Sans"/>
                <a:ea typeface="PT Sans"/>
                <a:cs typeface="PT Sans"/>
                <a:sym typeface="PT Sans"/>
              </a:defRPr>
            </a:lvl4pPr>
            <a:lvl5pPr marL="2286000" marR="0" lvl="4"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PT Sans"/>
                <a:ea typeface="PT Sans"/>
                <a:cs typeface="PT Sans"/>
                <a:sym typeface="PT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19"/>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117D"/>
              </a:buClr>
              <a:buSzPts val="900"/>
              <a:buFont typeface="DM Sans Medium"/>
              <a:buNone/>
            </a:pPr>
            <a:r>
              <a:rPr lang="en-US" sz="900" b="0" i="0" u="none" strike="noStrike" cap="none">
                <a:solidFill>
                  <a:srgbClr val="00117D"/>
                </a:solidFill>
                <a:latin typeface="DM Sans Medium"/>
                <a:ea typeface="DM Sans Medium"/>
                <a:cs typeface="DM Sans Medium"/>
                <a:sym typeface="DM Sans Medium"/>
              </a:rPr>
              <a:t>©2025 Clinical Calibration Institute // Powered by Productive Dentist Academy. All rights reserved.</a:t>
            </a:r>
            <a:endParaRPr/>
          </a:p>
        </p:txBody>
      </p:sp>
    </p:spTree>
  </p:cSld>
  <p:clrMap bg1="lt1" tx1="dk1" bg2="dk2" tx2="lt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2" r:id="rId21"/>
    <p:sldLayoutId id="2147483673" r:id="rId22"/>
    <p:sldLayoutId id="2147483674" r:id="rId23"/>
    <p:sldLayoutId id="2147483675" r:id="rId24"/>
    <p:sldLayoutId id="2147483676" r:id="rId25"/>
    <p:sldLayoutId id="2147483747" r:id="rId26"/>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01"/>
        <p:cNvGrpSpPr/>
        <p:nvPr/>
      </p:nvGrpSpPr>
      <p:grpSpPr>
        <a:xfrm>
          <a:off x="0" y="0"/>
          <a:ext cx="0" cy="0"/>
          <a:chOff x="0" y="0"/>
          <a:chExt cx="0" cy="0"/>
        </a:xfrm>
      </p:grpSpPr>
      <p:sp>
        <p:nvSpPr>
          <p:cNvPr id="202" name="Google Shape;202;p2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lt1"/>
              </a:buClr>
              <a:buSzPts val="4400"/>
              <a:buFont typeface="Oswald"/>
              <a:buNone/>
              <a:defRPr sz="4400" b="0" i="0" u="none" strike="noStrike" cap="none">
                <a:solidFill>
                  <a:schemeClr val="lt1"/>
                </a:solidFill>
                <a:latin typeface="Oswald"/>
                <a:ea typeface="Oswald"/>
                <a:cs typeface="Oswald"/>
                <a:sym typeface="Oswa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203" name="Google Shape;203;p22"/>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lt1"/>
              </a:buClr>
              <a:buSzPts val="2800"/>
              <a:buFont typeface="Arial"/>
              <a:buChar char="•"/>
              <a:defRPr sz="2800" b="0" i="0" u="none" strike="noStrike" cap="none">
                <a:solidFill>
                  <a:schemeClr val="lt1"/>
                </a:solidFill>
                <a:latin typeface="PT Sans"/>
                <a:ea typeface="PT Sans"/>
                <a:cs typeface="PT Sans"/>
                <a:sym typeface="PT Sans"/>
              </a:defRPr>
            </a:lvl1pPr>
            <a:lvl2pPr marL="914400" marR="0" lvl="1" indent="-381000" algn="l" rtl="0">
              <a:lnSpc>
                <a:spcPct val="90000"/>
              </a:lnSpc>
              <a:spcBef>
                <a:spcPts val="500"/>
              </a:spcBef>
              <a:spcAft>
                <a:spcPts val="0"/>
              </a:spcAft>
              <a:buClr>
                <a:schemeClr val="accent1"/>
              </a:buClr>
              <a:buSzPts val="2400"/>
              <a:buFont typeface="Arial"/>
              <a:buChar char="•"/>
              <a:defRPr sz="2400" b="0" i="0" u="none" strike="noStrike" cap="none">
                <a:solidFill>
                  <a:schemeClr val="accent1"/>
                </a:solidFill>
                <a:latin typeface="PT Sans"/>
                <a:ea typeface="PT Sans"/>
                <a:cs typeface="PT Sans"/>
                <a:sym typeface="PT Sans"/>
              </a:defRPr>
            </a:lvl2pPr>
            <a:lvl3pPr marL="1371600" marR="0" lvl="2" indent="-355600" algn="l" rtl="0">
              <a:lnSpc>
                <a:spcPct val="90000"/>
              </a:lnSpc>
              <a:spcBef>
                <a:spcPts val="500"/>
              </a:spcBef>
              <a:spcAft>
                <a:spcPts val="0"/>
              </a:spcAft>
              <a:buClr>
                <a:schemeClr val="accent1"/>
              </a:buClr>
              <a:buSzPts val="2000"/>
              <a:buFont typeface="Arial"/>
              <a:buChar char="•"/>
              <a:defRPr sz="2000" b="0" i="0" u="none" strike="noStrike" cap="none">
                <a:solidFill>
                  <a:schemeClr val="accent1"/>
                </a:solidFill>
                <a:latin typeface="PT Sans"/>
                <a:ea typeface="PT Sans"/>
                <a:cs typeface="PT Sans"/>
                <a:sym typeface="PT Sans"/>
              </a:defRPr>
            </a:lvl3pPr>
            <a:lvl4pPr marL="1828800" marR="0" lvl="3"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PT Sans"/>
                <a:ea typeface="PT Sans"/>
                <a:cs typeface="PT Sans"/>
                <a:sym typeface="PT Sans"/>
              </a:defRPr>
            </a:lvl4pPr>
            <a:lvl5pPr marL="2286000" marR="0" lvl="4"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PT Sans"/>
                <a:ea typeface="PT Sans"/>
                <a:cs typeface="PT Sans"/>
                <a:sym typeface="PT Sans"/>
              </a:defRPr>
            </a:lvl5pPr>
            <a:lvl6pPr marL="2743200" marR="0" lvl="5"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6pPr>
            <a:lvl7pPr marL="3200400" marR="0" lvl="6"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7pPr>
            <a:lvl8pPr marL="3657600" marR="0" lvl="7"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8pPr>
            <a:lvl9pPr marL="4114800" marR="0" lvl="8" indent="-342900" algn="l" rtl="0">
              <a:lnSpc>
                <a:spcPct val="90000"/>
              </a:lnSpc>
              <a:spcBef>
                <a:spcPts val="500"/>
              </a:spcBef>
              <a:spcAft>
                <a:spcPts val="0"/>
              </a:spcAft>
              <a:buClr>
                <a:schemeClr val="lt1"/>
              </a:buClr>
              <a:buSzPts val="1800"/>
              <a:buFont typeface="Arial"/>
              <a:buChar char="•"/>
              <a:defRPr sz="1800" b="0" i="0" u="none" strike="noStrike" cap="none">
                <a:solidFill>
                  <a:schemeClr val="lt1"/>
                </a:solidFill>
                <a:latin typeface="Arial"/>
                <a:ea typeface="Arial"/>
                <a:cs typeface="Arial"/>
                <a:sym typeface="Arial"/>
              </a:defRPr>
            </a:lvl9pPr>
          </a:lstStyle>
          <a:p>
            <a:endParaRPr/>
          </a:p>
        </p:txBody>
      </p:sp>
      <p:sp>
        <p:nvSpPr>
          <p:cNvPr id="204" name="Google Shape;204;p22"/>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A15"/>
              </a:buClr>
              <a:buSzPts val="900"/>
              <a:buFont typeface="DM Sans Medium"/>
              <a:buNone/>
            </a:pPr>
            <a:r>
              <a:rPr lang="en-US" sz="900" b="0" i="0" u="none" strike="noStrike" cap="none">
                <a:solidFill>
                  <a:srgbClr val="000A15"/>
                </a:solidFill>
                <a:latin typeface="DM Sans Medium"/>
                <a:ea typeface="DM Sans Medium"/>
                <a:cs typeface="DM Sans Medium"/>
                <a:sym typeface="DM Sans Medium"/>
              </a:rPr>
              <a:t>©2025 Clinical Calibration Institute // Powered by Productive Dentist Academy. All rights reserved.</a:t>
            </a:r>
            <a:endParaRPr/>
          </a:p>
        </p:txBody>
      </p:sp>
    </p:spTree>
  </p:cSld>
  <p:clrMap bg1="lt1" tx1="dk1" bg2="dk2" tx2="lt2" accent1="accent1" accent2="accent2" accent3="accent3" accent4="accent4" accent5="accent5" accent6="accent6" hlink="hlink" folHlink="folHlink"/>
  <p:sldLayoutIdLst>
    <p:sldLayoutId id="2147483678"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326C3091-0464-2113-9D93-70001BBE972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4D3CB31B-0787-5166-CF13-075A20948A0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EEAE907-73AB-6E5B-557B-D12FE7F8E631}"/>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47C54850-6D0D-4167-9136-D177513403F5}" type="datetimeFigureOut">
              <a:rPr lang="en-US" smtClean="0"/>
              <a:t>10/14/2026</a:t>
            </a:fld>
            <a:endParaRPr lang="en-US"/>
          </a:p>
        </p:txBody>
      </p:sp>
      <p:sp>
        <p:nvSpPr>
          <p:cNvPr id="5" name="Footer Placeholder 4">
            <a:extLst>
              <a:ext uri="{FF2B5EF4-FFF2-40B4-BE49-F238E27FC236}">
                <a16:creationId xmlns:a16="http://schemas.microsoft.com/office/drawing/2014/main" id="{00AF215E-D803-1F53-51CB-9505338B2F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en-US"/>
          </a:p>
        </p:txBody>
      </p:sp>
      <p:sp>
        <p:nvSpPr>
          <p:cNvPr id="6" name="Slide Number Placeholder 5">
            <a:extLst>
              <a:ext uri="{FF2B5EF4-FFF2-40B4-BE49-F238E27FC236}">
                <a16:creationId xmlns:a16="http://schemas.microsoft.com/office/drawing/2014/main" id="{F47F56BC-8375-2F1C-0FA7-DBD3DE9F944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65CA9A3A-89B5-4196-BE13-C96EADF0A3B9}" type="slidenum">
              <a:rPr lang="en-US" smtClean="0"/>
              <a:t>‹#›</a:t>
            </a:fld>
            <a:endParaRPr lang="en-US"/>
          </a:p>
        </p:txBody>
      </p:sp>
    </p:spTree>
    <p:extLst>
      <p:ext uri="{BB962C8B-B14F-4D97-AF65-F5344CB8AC3E}">
        <p14:creationId xmlns:p14="http://schemas.microsoft.com/office/powerpoint/2010/main" val="3217158777"/>
      </p:ext>
    </p:extLst>
  </p:cSld>
  <p:clrMap bg1="lt1" tx1="dk1" bg2="lt2" tx2="dk2" accent1="accent1" accent2="accent2" accent3="accent3" accent4="accent4" accent5="accent5" accent6="accent6" hlink="hlink" folHlink="folHlink"/>
  <p:sldLayoutIdLst>
    <p:sldLayoutId id="2147483680" r:id="rId1"/>
    <p:sldLayoutId id="2147483681" r:id="rId2"/>
    <p:sldLayoutId id="2147483682" r:id="rId3"/>
    <p:sldLayoutId id="2147483683" r:id="rId4"/>
    <p:sldLayoutId id="2147483684" r:id="rId5"/>
    <p:sldLayoutId id="2147483685" r:id="rId6"/>
    <p:sldLayoutId id="2147483686" r:id="rId7"/>
    <p:sldLayoutId id="2147483687" r:id="rId8"/>
    <p:sldLayoutId id="2147483688" r:id="rId9"/>
    <p:sldLayoutId id="2147483689" r:id="rId10"/>
    <p:sldLayoutId id="214748369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7E3D6AF-1341-3351-B95B-75FD81B22C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580D2187-C30A-6ED8-C8E9-1C042554FA0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TextBox 5">
            <a:extLst>
              <a:ext uri="{FF2B5EF4-FFF2-40B4-BE49-F238E27FC236}">
                <a16:creationId xmlns:a16="http://schemas.microsoft.com/office/drawing/2014/main" id="{8B9E14D9-B302-A398-28CE-5F9001EB30EB}"/>
              </a:ext>
            </a:extLst>
          </p:cNvPr>
          <p:cNvSpPr txBox="1"/>
          <p:nvPr/>
        </p:nvSpPr>
        <p:spPr>
          <a:xfrm>
            <a:off x="3685724" y="6396739"/>
            <a:ext cx="4820550" cy="230832"/>
          </a:xfrm>
          <a:prstGeom prst="rect">
            <a:avLst/>
          </a:prstGeom>
          <a:noFill/>
        </p:spPr>
        <p:txBody>
          <a:bodyPr wrap="non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900" b="0" i="0" dirty="0">
                <a:solidFill>
                  <a:schemeClr val="bg1">
                    <a:lumMod val="25000"/>
                  </a:schemeClr>
                </a:solidFill>
                <a:latin typeface="DM Sans 14pt Medium" pitchFamily="2" charset="77"/>
              </a:rPr>
              <a:t>©2025 Clinical Calibration Institute // Powered by Productive Dentist Academy. All rights reserved.</a:t>
            </a:r>
          </a:p>
        </p:txBody>
      </p:sp>
    </p:spTree>
    <p:extLst>
      <p:ext uri="{BB962C8B-B14F-4D97-AF65-F5344CB8AC3E}">
        <p14:creationId xmlns:p14="http://schemas.microsoft.com/office/powerpoint/2010/main" val="2820209850"/>
      </p:ext>
    </p:extLst>
  </p:cSld>
  <p:clrMap bg1="lt1" tx1="dk1" bg2="lt2" tx2="dk2" accent1="accent1" accent2="accent2" accent3="accent3" accent4="accent4" accent5="accent5" accent6="accent6" hlink="hlink" folHlink="folHlink"/>
  <p:sldLayoutIdLst>
    <p:sldLayoutId id="2147483692" r:id="rId1"/>
    <p:sldLayoutId id="2147483693" r:id="rId2"/>
    <p:sldLayoutId id="2147483694" r:id="rId3"/>
    <p:sldLayoutId id="2147483695" r:id="rId4"/>
    <p:sldLayoutId id="2147483696" r:id="rId5"/>
    <p:sldLayoutId id="2147483697" r:id="rId6"/>
    <p:sldLayoutId id="2147483698" r:id="rId7"/>
    <p:sldLayoutId id="2147483699" r:id="rId8"/>
    <p:sldLayoutId id="2147483700" r:id="rId9"/>
    <p:sldLayoutId id="2147483701" r:id="rId10"/>
    <p:sldLayoutId id="2147483702" r:id="rId11"/>
    <p:sldLayoutId id="2147483703" r:id="rId12"/>
    <p:sldLayoutId id="2147483704" r:id="rId13"/>
    <p:sldLayoutId id="2147483705" r:id="rId14"/>
    <p:sldLayoutId id="2147483706" r:id="rId15"/>
    <p:sldLayoutId id="2147483707" r:id="rId16"/>
    <p:sldLayoutId id="2147483708" r:id="rId17"/>
    <p:sldLayoutId id="2147483709" r:id="rId18"/>
    <p:sldLayoutId id="2147483710" r:id="rId19"/>
    <p:sldLayoutId id="2147483711" r:id="rId20"/>
    <p:sldLayoutId id="2147483712" r:id="rId21"/>
    <p:sldLayoutId id="2147483713" r:id="rId22"/>
    <p:sldLayoutId id="2147483714" r:id="rId23"/>
    <p:sldLayoutId id="2147483715" r:id="rId24"/>
    <p:sldLayoutId id="2147483716" r:id="rId25"/>
    <p:sldLayoutId id="2147483717" r:id="rId26"/>
    <p:sldLayoutId id="2147483718" r:id="rId27"/>
    <p:sldLayoutId id="2147483719" r:id="rId28"/>
  </p:sldLayoutIdLst>
  <p:txStyles>
    <p:titleStyle>
      <a:lvl1pPr algn="l" defTabSz="914400" rtl="0" eaLnBrk="1" latinLnBrk="0" hangingPunct="1">
        <a:lnSpc>
          <a:spcPct val="90000"/>
        </a:lnSpc>
        <a:spcBef>
          <a:spcPct val="0"/>
        </a:spcBef>
        <a:buNone/>
        <a:defRPr sz="4400" kern="1200">
          <a:solidFill>
            <a:schemeClr val="tx1"/>
          </a:solidFill>
          <a:latin typeface="Oswald"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T Sans" panose="020B0503020203020204" pitchFamily="34"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accent1"/>
          </a:solidFill>
          <a:latin typeface="PT Sans" panose="020B0503020203020204" pitchFamily="34"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accent1"/>
          </a:solidFill>
          <a:latin typeface="PT Sans" panose="020B0503020203020204" pitchFamily="34"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PT Sans" panose="020B0503020203020204" pitchFamily="34"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accent1"/>
          </a:solidFill>
          <a:latin typeface="PT Sans" panose="020B0503020203020204" pitchFamily="34"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2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Oswald"/>
              <a:buNone/>
              <a:defRPr sz="4400" b="0" i="0" u="none" strike="noStrike" cap="none">
                <a:solidFill>
                  <a:schemeClr val="dk1"/>
                </a:solidFill>
                <a:latin typeface="Oswald"/>
                <a:ea typeface="Oswald"/>
                <a:cs typeface="Oswald"/>
                <a:sym typeface="Oswald"/>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27"/>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PT Sans"/>
                <a:ea typeface="PT Sans"/>
                <a:cs typeface="PT Sans"/>
                <a:sym typeface="PT Sans"/>
              </a:defRPr>
            </a:lvl1pPr>
            <a:lvl2pPr marL="914400" marR="0" lvl="1" indent="-381000" algn="l" rtl="0">
              <a:lnSpc>
                <a:spcPct val="90000"/>
              </a:lnSpc>
              <a:spcBef>
                <a:spcPts val="500"/>
              </a:spcBef>
              <a:spcAft>
                <a:spcPts val="0"/>
              </a:spcAft>
              <a:buClr>
                <a:schemeClr val="accent1"/>
              </a:buClr>
              <a:buSzPts val="2400"/>
              <a:buFont typeface="Arial"/>
              <a:buChar char="•"/>
              <a:defRPr sz="2400" b="0" i="0" u="none" strike="noStrike" cap="none">
                <a:solidFill>
                  <a:schemeClr val="accent1"/>
                </a:solidFill>
                <a:latin typeface="PT Sans"/>
                <a:ea typeface="PT Sans"/>
                <a:cs typeface="PT Sans"/>
                <a:sym typeface="PT Sans"/>
              </a:defRPr>
            </a:lvl2pPr>
            <a:lvl3pPr marL="1371600" marR="0" lvl="2" indent="-355600" algn="l" rtl="0">
              <a:lnSpc>
                <a:spcPct val="90000"/>
              </a:lnSpc>
              <a:spcBef>
                <a:spcPts val="500"/>
              </a:spcBef>
              <a:spcAft>
                <a:spcPts val="0"/>
              </a:spcAft>
              <a:buClr>
                <a:schemeClr val="accent1"/>
              </a:buClr>
              <a:buSzPts val="2000"/>
              <a:buFont typeface="Arial"/>
              <a:buChar char="•"/>
              <a:defRPr sz="2000" b="0" i="0" u="none" strike="noStrike" cap="none">
                <a:solidFill>
                  <a:schemeClr val="accent1"/>
                </a:solidFill>
                <a:latin typeface="PT Sans"/>
                <a:ea typeface="PT Sans"/>
                <a:cs typeface="PT Sans"/>
                <a:sym typeface="PT Sans"/>
              </a:defRPr>
            </a:lvl3pPr>
            <a:lvl4pPr marL="1828800" marR="0" lvl="3"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PT Sans"/>
                <a:ea typeface="PT Sans"/>
                <a:cs typeface="PT Sans"/>
                <a:sym typeface="PT Sans"/>
              </a:defRPr>
            </a:lvl4pPr>
            <a:lvl5pPr marL="2286000" marR="0" lvl="4" indent="-342900" algn="l" rtl="0">
              <a:lnSpc>
                <a:spcPct val="90000"/>
              </a:lnSpc>
              <a:spcBef>
                <a:spcPts val="500"/>
              </a:spcBef>
              <a:spcAft>
                <a:spcPts val="0"/>
              </a:spcAft>
              <a:buClr>
                <a:schemeClr val="accent1"/>
              </a:buClr>
              <a:buSzPts val="1800"/>
              <a:buFont typeface="Arial"/>
              <a:buChar char="•"/>
              <a:defRPr sz="1800" b="0" i="0" u="none" strike="noStrike" cap="none">
                <a:solidFill>
                  <a:schemeClr val="accent1"/>
                </a:solidFill>
                <a:latin typeface="PT Sans"/>
                <a:ea typeface="PT Sans"/>
                <a:cs typeface="PT Sans"/>
                <a:sym typeface="PT Sans"/>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27"/>
          <p:cNvSpPr txBox="1"/>
          <p:nvPr/>
        </p:nvSpPr>
        <p:spPr>
          <a:xfrm>
            <a:off x="3685724" y="6396739"/>
            <a:ext cx="4820550" cy="230832"/>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117D"/>
              </a:buClr>
              <a:buSzPts val="900"/>
              <a:buFont typeface="DM Sans Medium"/>
              <a:buNone/>
            </a:pPr>
            <a:r>
              <a:rPr lang="en-US" sz="900" b="0" i="0" u="none" strike="noStrike" cap="none">
                <a:solidFill>
                  <a:srgbClr val="00117D"/>
                </a:solidFill>
                <a:latin typeface="DM Sans Medium"/>
                <a:ea typeface="DM Sans Medium"/>
                <a:cs typeface="DM Sans Medium"/>
                <a:sym typeface="DM Sans Medium"/>
              </a:rPr>
              <a:t>©2025 Clinical Calibration Institute // Powered by Productive Dentist Academy. All rights reserved.</a:t>
            </a:r>
            <a:endParaRPr/>
          </a:p>
        </p:txBody>
      </p:sp>
    </p:spTree>
    <p:extLst>
      <p:ext uri="{BB962C8B-B14F-4D97-AF65-F5344CB8AC3E}">
        <p14:creationId xmlns:p14="http://schemas.microsoft.com/office/powerpoint/2010/main" val="238159419"/>
      </p:ext>
    </p:extLst>
  </p:cSld>
  <p:clrMap bg1="lt1" tx1="dk1" bg2="dk2" tx2="lt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 id="2147483732" r:id="rId12"/>
    <p:sldLayoutId id="2147483733" r:id="rId13"/>
    <p:sldLayoutId id="2147483734" r:id="rId14"/>
    <p:sldLayoutId id="2147483735" r:id="rId15"/>
    <p:sldLayoutId id="2147483736" r:id="rId16"/>
    <p:sldLayoutId id="2147483737" r:id="rId17"/>
    <p:sldLayoutId id="2147483738" r:id="rId18"/>
    <p:sldLayoutId id="2147483739" r:id="rId19"/>
    <p:sldLayoutId id="2147483740" r:id="rId20"/>
    <p:sldLayoutId id="2147483741" r:id="rId21"/>
    <p:sldLayoutId id="2147483742" r:id="rId22"/>
    <p:sldLayoutId id="2147483743" r:id="rId23"/>
    <p:sldLayoutId id="2147483744" r:id="rId24"/>
    <p:sldLayoutId id="2147483745" r:id="rId25"/>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xml"/><Relationship Id="rId1" Type="http://schemas.openxmlformats.org/officeDocument/2006/relationships/slideLayout" Target="../slideLayouts/slideLayout28.xml"/><Relationship Id="rId5" Type="http://schemas.microsoft.com/office/2007/relationships/hdphoto" Target="../media/hdphoto1.wdp"/><Relationship Id="rId4" Type="http://schemas.openxmlformats.org/officeDocument/2006/relationships/image" Target="../media/image1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xml"/><Relationship Id="rId1" Type="http://schemas.openxmlformats.org/officeDocument/2006/relationships/slideLayout" Target="../slideLayouts/slideLayout59.xml"/></Relationships>
</file>

<file path=ppt/slides/_rels/slide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xml"/><Relationship Id="rId1" Type="http://schemas.openxmlformats.org/officeDocument/2006/relationships/slideLayout" Target="../slideLayouts/slideLayout67.xml"/></Relationships>
</file>

<file path=ppt/slides/_rels/slide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5.xml"/><Relationship Id="rId1" Type="http://schemas.openxmlformats.org/officeDocument/2006/relationships/slideLayout" Target="../slideLayouts/slideLayout27.xml"/><Relationship Id="rId5" Type="http://schemas.openxmlformats.org/officeDocument/2006/relationships/image" Target="../media/image23.png"/><Relationship Id="rId4" Type="http://schemas.openxmlformats.org/officeDocument/2006/relationships/image" Target="../media/image22.png"/></Relationships>
</file>

<file path=ppt/slides/_rels/slide6.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2.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0.xml"/><Relationship Id="rId1" Type="http://schemas.openxmlformats.org/officeDocument/2006/relationships/slideLayout" Target="../slideLayouts/slideLayout26.xml"/></Relationships>
</file>

<file path=ppt/slides/_rels/slide1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11.xml"/><Relationship Id="rId1" Type="http://schemas.openxmlformats.org/officeDocument/2006/relationships/slideLayout" Target="../slideLayouts/slideLayout24.xml"/><Relationship Id="rId6" Type="http://schemas.openxmlformats.org/officeDocument/2006/relationships/image" Target="../media/image36.png"/><Relationship Id="rId5" Type="http://schemas.openxmlformats.org/officeDocument/2006/relationships/image" Target="../media/image22.png"/><Relationship Id="rId4" Type="http://schemas.openxmlformats.org/officeDocument/2006/relationships/image" Target="../media/image35.pn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9.xml"/><Relationship Id="rId1" Type="http://schemas.openxmlformats.org/officeDocument/2006/relationships/tags" Target="../tags/tag1.xml"/><Relationship Id="rId4" Type="http://schemas.openxmlformats.org/officeDocument/2006/relationships/image" Target="../media/image37.png"/></Relationships>
</file>

<file path=ppt/slides/_rels/slide15.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3.xml"/><Relationship Id="rId1" Type="http://schemas.openxmlformats.org/officeDocument/2006/relationships/slideLayout" Target="../slideLayouts/slideLayout26.xml"/><Relationship Id="rId5" Type="http://schemas.openxmlformats.org/officeDocument/2006/relationships/image" Target="../media/image39.png"/><Relationship Id="rId4" Type="http://schemas.openxmlformats.org/officeDocument/2006/relationships/image" Target="../media/image38.png"/></Relationships>
</file>

<file path=ppt/slides/_rels/slide16.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4.xml"/><Relationship Id="rId1" Type="http://schemas.openxmlformats.org/officeDocument/2006/relationships/slideLayout" Target="../slideLayouts/slideLayout26.xml"/><Relationship Id="rId5" Type="http://schemas.openxmlformats.org/officeDocument/2006/relationships/image" Target="../media/image40.png"/><Relationship Id="rId4" Type="http://schemas.openxmlformats.org/officeDocument/2006/relationships/image" Target="../media/image38.png"/></Relationships>
</file>

<file path=ppt/slides/_rels/slide17.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5.xml"/><Relationship Id="rId1" Type="http://schemas.openxmlformats.org/officeDocument/2006/relationships/slideLayout" Target="../slideLayouts/slideLayout26.xml"/><Relationship Id="rId5" Type="http://schemas.openxmlformats.org/officeDocument/2006/relationships/image" Target="../media/image41.png"/><Relationship Id="rId4" Type="http://schemas.openxmlformats.org/officeDocument/2006/relationships/image" Target="../media/image38.png"/></Relationships>
</file>

<file path=ppt/slides/_rels/slide18.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6.xml"/><Relationship Id="rId1" Type="http://schemas.openxmlformats.org/officeDocument/2006/relationships/slideLayout" Target="../slideLayouts/slideLayout26.xml"/><Relationship Id="rId5" Type="http://schemas.openxmlformats.org/officeDocument/2006/relationships/image" Target="../media/image38.png"/><Relationship Id="rId4" Type="http://schemas.openxmlformats.org/officeDocument/2006/relationships/image" Target="../media/image42.png"/></Relationships>
</file>

<file path=ppt/slides/_rels/slide19.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notesSlide" Target="../notesSlides/notesSlide17.xml"/><Relationship Id="rId1" Type="http://schemas.openxmlformats.org/officeDocument/2006/relationships/slideLayout" Target="../slideLayouts/slideLayout26.xml"/></Relationships>
</file>

<file path=ppt/slides/_rels/slide20.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51.png"/></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7.xml"/><Relationship Id="rId2" Type="http://schemas.openxmlformats.org/officeDocument/2006/relationships/slideLayout" Target="../slideLayouts/slideLayout2.xml"/><Relationship Id="rId1" Type="http://schemas.openxmlformats.org/officeDocument/2006/relationships/tags" Target="../tags/tag2.xml"/><Relationship Id="rId5" Type="http://schemas.openxmlformats.org/officeDocument/2006/relationships/image" Target="../media/image52.png"/><Relationship Id="rId4" Type="http://schemas.openxmlformats.org/officeDocument/2006/relationships/image" Target="../media/image37.png"/></Relationships>
</file>

<file path=ppt/slides/_rels/slide30.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28.xml"/><Relationship Id="rId1" Type="http://schemas.openxmlformats.org/officeDocument/2006/relationships/slideLayout" Target="../slideLayouts/slideLayout26.xml"/></Relationships>
</file>

<file path=ppt/slides/_rels/slide31.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2.xml.rels><?xml version="1.0" encoding="UTF-8" standalone="yes"?>
<Relationships xmlns="http://schemas.openxmlformats.org/package/2006/relationships"><Relationship Id="rId2" Type="http://schemas.openxmlformats.org/officeDocument/2006/relationships/image" Target="../media/image55.gif"/><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57.jpg"/><Relationship Id="rId2" Type="http://schemas.openxmlformats.org/officeDocument/2006/relationships/notesSlide" Target="../notesSlides/notesSlide31.xml"/><Relationship Id="rId1" Type="http://schemas.openxmlformats.org/officeDocument/2006/relationships/slideLayout" Target="../slideLayouts/slideLayout26.xml"/></Relationships>
</file>

<file path=ppt/slides/_rels/slide35.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2.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34.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notesSlide" Target="../notesSlides/notesSlide36.xml"/><Relationship Id="rId1" Type="http://schemas.openxmlformats.org/officeDocument/2006/relationships/slideLayout" Target="../slideLayouts/slideLayout1.xml"/><Relationship Id="rId5" Type="http://schemas.openxmlformats.org/officeDocument/2006/relationships/image" Target="../media/image65.png"/><Relationship Id="rId4" Type="http://schemas.openxmlformats.org/officeDocument/2006/relationships/image" Target="../media/image64.png"/></Relationships>
</file>

<file path=ppt/slides/_rels/slide4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38.xml"/><Relationship Id="rId1" Type="http://schemas.openxmlformats.org/officeDocument/2006/relationships/slideLayout" Target="../slideLayouts/slideLayout1.xml"/><Relationship Id="rId4" Type="http://schemas.openxmlformats.org/officeDocument/2006/relationships/image" Target="../media/image68.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4.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6.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8.xml.rels><?xml version="1.0" encoding="UTF-8" standalone="yes"?>
<Relationships xmlns="http://schemas.openxmlformats.org/package/2006/relationships"><Relationship Id="rId3" Type="http://schemas.openxmlformats.org/officeDocument/2006/relationships/image" Target="../media/image73.png"/><Relationship Id="rId2" Type="http://schemas.openxmlformats.org/officeDocument/2006/relationships/notesSlide" Target="../notesSlides/notesSlide43.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4.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1.xml"/></Relationships>
</file>

<file path=ppt/slides/_rels/slide51.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46.xml"/><Relationship Id="rId1" Type="http://schemas.openxmlformats.org/officeDocument/2006/relationships/slideLayout" Target="../slideLayouts/slideLayout1.xml"/></Relationships>
</file>

<file path=ppt/slides/_rels/slide52.xml.rels><?xml version="1.0" encoding="UTF-8" standalone="yes"?>
<Relationships xmlns="http://schemas.openxmlformats.org/package/2006/relationships"><Relationship Id="rId3" Type="http://schemas.openxmlformats.org/officeDocument/2006/relationships/image" Target="../media/image76.jpeg"/><Relationship Id="rId2" Type="http://schemas.openxmlformats.org/officeDocument/2006/relationships/notesSlide" Target="../notesSlides/notesSlide47.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5.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0.xml"/><Relationship Id="rId1" Type="http://schemas.openxmlformats.org/officeDocument/2006/relationships/slideLayout" Target="../slideLayouts/slideLayout1.xml"/></Relationships>
</file>

<file path=ppt/slides/_rels/slide56.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1.xml"/><Relationship Id="rId1" Type="http://schemas.openxmlformats.org/officeDocument/2006/relationships/slideLayout" Target="../slideLayouts/slideLayout1.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59.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notesSlide" Target="../notesSlides/notesSlide53.xml"/><Relationship Id="rId1" Type="http://schemas.openxmlformats.org/officeDocument/2006/relationships/slideLayout" Target="../slideLayouts/slideLayout29.xml"/><Relationship Id="rId6" Type="http://schemas.openxmlformats.org/officeDocument/2006/relationships/image" Target="../media/image82.png"/><Relationship Id="rId5" Type="http://schemas.openxmlformats.org/officeDocument/2006/relationships/image" Target="../media/image81.jpeg"/><Relationship Id="rId4" Type="http://schemas.microsoft.com/office/2007/relationships/hdphoto" Target="../media/hdphoto2.wdp"/></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90000"/>
            <a:lumOff val="10000"/>
          </a:schemeClr>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93840BB4-6056-4209-EEF4-ED1B14DA3DB3}"/>
              </a:ext>
            </a:extLst>
          </p:cNvPr>
          <p:cNvPicPr>
            <a:picLocks noChangeAspect="1"/>
          </p:cNvPicPr>
          <p:nvPr/>
        </p:nvPicPr>
        <p:blipFill>
          <a:blip r:embed="rId3"/>
          <a:stretch>
            <a:fillRect/>
          </a:stretch>
        </p:blipFill>
        <p:spPr>
          <a:xfrm>
            <a:off x="0" y="0"/>
            <a:ext cx="3913632" cy="6858000"/>
          </a:xfrm>
          <a:prstGeom prst="rect">
            <a:avLst/>
          </a:prstGeom>
        </p:spPr>
      </p:pic>
      <p:pic>
        <p:nvPicPr>
          <p:cNvPr id="7" name="Picture 6">
            <a:extLst>
              <a:ext uri="{FF2B5EF4-FFF2-40B4-BE49-F238E27FC236}">
                <a16:creationId xmlns:a16="http://schemas.microsoft.com/office/drawing/2014/main" id="{35DA112D-426F-8B3F-DF37-4D8BA5B30BBA}"/>
              </a:ext>
            </a:extLst>
          </p:cNvPr>
          <p:cNvPicPr>
            <a:picLocks noChangeAspect="1"/>
          </p:cNvPicPr>
          <p:nvPr/>
        </p:nvPicPr>
        <p:blipFill>
          <a:blip r:embed="rId4">
            <a:alphaModFix/>
            <a:duotone>
              <a:prstClr val="black"/>
              <a:schemeClr val="tx2">
                <a:lumMod val="90000"/>
                <a:lumOff val="10000"/>
                <a:tint val="45000"/>
                <a:satMod val="400000"/>
              </a:schemeClr>
            </a:duotone>
            <a:extLst>
              <a:ext uri="{BEBA8EAE-BF5A-486C-A8C5-ECC9F3942E4B}">
                <a14:imgProps xmlns:a14="http://schemas.microsoft.com/office/drawing/2010/main">
                  <a14:imgLayer r:embed="rId5">
                    <a14:imgEffect>
                      <a14:colorTemperature colorTemp="4700"/>
                    </a14:imgEffect>
                    <a14:imgEffect>
                      <a14:saturation sat="400000"/>
                    </a14:imgEffect>
                  </a14:imgLayer>
                </a14:imgProps>
              </a:ext>
            </a:extLst>
          </a:blip>
          <a:stretch>
            <a:fillRect/>
          </a:stretch>
        </p:blipFill>
        <p:spPr>
          <a:xfrm>
            <a:off x="3913632" y="0"/>
            <a:ext cx="8278369" cy="6858000"/>
          </a:xfrm>
          <a:prstGeom prst="rect">
            <a:avLst/>
          </a:prstGeom>
        </p:spPr>
      </p:pic>
      <p:sp>
        <p:nvSpPr>
          <p:cNvPr id="8" name="Google Shape;221;p1">
            <a:extLst>
              <a:ext uri="{FF2B5EF4-FFF2-40B4-BE49-F238E27FC236}">
                <a16:creationId xmlns:a16="http://schemas.microsoft.com/office/drawing/2014/main" id="{B14832BA-3FB2-86C1-7F74-7F9AFBAEB471}"/>
              </a:ext>
            </a:extLst>
          </p:cNvPr>
          <p:cNvSpPr txBox="1">
            <a:spLocks/>
          </p:cNvSpPr>
          <p:nvPr/>
        </p:nvSpPr>
        <p:spPr>
          <a:xfrm>
            <a:off x="4544060" y="904240"/>
            <a:ext cx="7220712" cy="1327145"/>
          </a:xfrm>
          <a:prstGeom prst="rect">
            <a:avLst/>
          </a:prstGeom>
          <a:noFill/>
          <a:ln>
            <a:noFill/>
          </a:ln>
        </p:spPr>
        <p:txBody>
          <a:bodyPr spcFirstLastPara="1" vert="horz" wrap="square" lIns="91425" tIns="45700" rIns="91425" bIns="45700" rtlCol="0" anchor="t" anchorCtr="0">
            <a:noAutofit/>
          </a:bodyPr>
          <a:lstStyle>
            <a:lvl1pPr lvl="0" algn="r" defTabSz="914400" rtl="0" eaLnBrk="1" latinLnBrk="0" hangingPunct="1">
              <a:lnSpc>
                <a:spcPct val="90000"/>
              </a:lnSpc>
              <a:spcBef>
                <a:spcPts val="0"/>
              </a:spcBef>
              <a:spcAft>
                <a:spcPts val="0"/>
              </a:spcAft>
              <a:buClr>
                <a:schemeClr val="lt1"/>
              </a:buClr>
              <a:buSzPts val="6000"/>
              <a:buFont typeface="Oswald"/>
              <a:buNone/>
              <a:defRPr sz="6000" kern="1200">
                <a:solidFill>
                  <a:schemeClr val="lt1"/>
                </a:solidFill>
                <a:latin typeface="Oswald" pitchFamily="2" charset="0"/>
                <a:ea typeface="+mj-ea"/>
                <a:cs typeface="+mj-cs"/>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pPr marL="0" marR="0" lvl="0" indent="0" algn="ctr" defTabSz="914400" rtl="0" eaLnBrk="1" fontAlgn="auto" latinLnBrk="0" hangingPunct="1">
              <a:lnSpc>
                <a:spcPct val="90000"/>
              </a:lnSpc>
              <a:spcBef>
                <a:spcPts val="0"/>
              </a:spcBef>
              <a:spcAft>
                <a:spcPts val="0"/>
              </a:spcAft>
              <a:buClr>
                <a:srgbClr val="F8F9FF"/>
              </a:buClr>
              <a:buSzPct val="100000"/>
              <a:buFont typeface="Oswald"/>
              <a:buNone/>
              <a:tabLst/>
              <a:defRPr/>
            </a:pPr>
            <a:r>
              <a:rPr kumimoji="0" lang="en-US" sz="5400" b="0" i="0" u="none" strike="noStrike" kern="1200" cap="none" spc="0" normalizeH="0" baseline="0" noProof="0" dirty="0">
                <a:ln>
                  <a:noFill/>
                </a:ln>
                <a:solidFill>
                  <a:srgbClr val="F8F9FF"/>
                </a:solidFill>
                <a:effectLst/>
                <a:uLnTx/>
                <a:uFillTx/>
                <a:latin typeface="Oswald" pitchFamily="2" charset="0"/>
                <a:ea typeface="+mj-ea"/>
                <a:cs typeface="+mj-cs"/>
              </a:rPr>
              <a:t>Dental Caries Part 2: </a:t>
            </a:r>
          </a:p>
          <a:p>
            <a:pPr marL="0" marR="0" lvl="0" indent="0" algn="ctr" defTabSz="914400" rtl="0" eaLnBrk="1" fontAlgn="auto" latinLnBrk="0" hangingPunct="1">
              <a:lnSpc>
                <a:spcPct val="90000"/>
              </a:lnSpc>
              <a:spcBef>
                <a:spcPts val="0"/>
              </a:spcBef>
              <a:spcAft>
                <a:spcPts val="0"/>
              </a:spcAft>
              <a:buClr>
                <a:srgbClr val="F8F9FF"/>
              </a:buClr>
              <a:buSzPct val="100000"/>
              <a:buFont typeface="Oswald"/>
              <a:buNone/>
              <a:tabLst/>
              <a:defRPr/>
            </a:pPr>
            <a:r>
              <a:rPr kumimoji="0" lang="en-US" sz="5400" b="0" i="0" u="none" strike="noStrike" kern="1200" cap="none" spc="0" normalizeH="0" baseline="0" noProof="0" dirty="0">
                <a:ln>
                  <a:noFill/>
                </a:ln>
                <a:solidFill>
                  <a:srgbClr val="F8F9FF"/>
                </a:solidFill>
                <a:effectLst/>
                <a:uLnTx/>
                <a:uFillTx/>
                <a:latin typeface="Oswald" pitchFamily="2" charset="0"/>
                <a:ea typeface="+mj-ea"/>
                <a:cs typeface="+mj-cs"/>
              </a:rPr>
              <a:t>From Risk to Action</a:t>
            </a:r>
            <a:br>
              <a:rPr kumimoji="0" lang="en-US" sz="5400" b="0" i="0" u="none" strike="noStrike" kern="1200" cap="none" spc="0" normalizeH="0" baseline="0" noProof="0" dirty="0">
                <a:ln>
                  <a:noFill/>
                </a:ln>
                <a:solidFill>
                  <a:srgbClr val="F8F9FF"/>
                </a:solidFill>
                <a:effectLst/>
                <a:uLnTx/>
                <a:uFillTx/>
                <a:latin typeface="Oswald" pitchFamily="2" charset="0"/>
                <a:ea typeface="+mj-ea"/>
                <a:cs typeface="+mj-cs"/>
              </a:rPr>
            </a:br>
            <a:r>
              <a:rPr kumimoji="0" lang="en-US" sz="5400" b="0" i="0" u="none" strike="noStrike" kern="1200" cap="none" spc="0" normalizeH="0" baseline="0" noProof="0" dirty="0">
                <a:ln>
                  <a:noFill/>
                </a:ln>
                <a:solidFill>
                  <a:srgbClr val="F8F9FF"/>
                </a:solidFill>
                <a:effectLst/>
                <a:uLnTx/>
                <a:uFillTx/>
                <a:latin typeface="Oswald" pitchFamily="2" charset="0"/>
                <a:ea typeface="+mj-ea"/>
                <a:cs typeface="+mj-cs"/>
              </a:rPr>
              <a:t>Monitor, </a:t>
            </a:r>
            <a:r>
              <a:rPr kumimoji="0" lang="en-US" sz="5400" b="0" i="0" u="none" strike="noStrike" kern="1200" cap="none" spc="0" normalizeH="0" baseline="0" noProof="0" dirty="0" err="1">
                <a:ln>
                  <a:noFill/>
                </a:ln>
                <a:solidFill>
                  <a:srgbClr val="F8F9FF"/>
                </a:solidFill>
                <a:effectLst/>
                <a:uLnTx/>
                <a:uFillTx/>
                <a:latin typeface="Oswald" pitchFamily="2" charset="0"/>
                <a:ea typeface="+mj-ea"/>
                <a:cs typeface="+mj-cs"/>
              </a:rPr>
              <a:t>Remineralize</a:t>
            </a:r>
            <a:r>
              <a:rPr kumimoji="0" lang="en-US" sz="5400" b="0" i="0" u="none" strike="noStrike" kern="1200" cap="none" spc="0" normalizeH="0" baseline="0" noProof="0" dirty="0">
                <a:ln>
                  <a:noFill/>
                </a:ln>
                <a:solidFill>
                  <a:srgbClr val="F8F9FF"/>
                </a:solidFill>
                <a:effectLst/>
                <a:uLnTx/>
                <a:uFillTx/>
                <a:latin typeface="Oswald" pitchFamily="2" charset="0"/>
                <a:ea typeface="+mj-ea"/>
                <a:cs typeface="+mj-cs"/>
              </a:rPr>
              <a:t> or Restore?</a:t>
            </a:r>
          </a:p>
        </p:txBody>
      </p:sp>
      <p:sp>
        <p:nvSpPr>
          <p:cNvPr id="9" name="Arrow: Pentagon 8">
            <a:extLst>
              <a:ext uri="{FF2B5EF4-FFF2-40B4-BE49-F238E27FC236}">
                <a16:creationId xmlns:a16="http://schemas.microsoft.com/office/drawing/2014/main" id="{4808E814-9B12-A794-50F0-99441D71D265}"/>
              </a:ext>
            </a:extLst>
          </p:cNvPr>
          <p:cNvSpPr/>
          <p:nvPr/>
        </p:nvSpPr>
        <p:spPr>
          <a:xfrm flipH="1">
            <a:off x="6431280" y="4714240"/>
            <a:ext cx="5760720" cy="1239520"/>
          </a:xfrm>
          <a:prstGeom prst="homePlate">
            <a:avLst/>
          </a:prstGeom>
          <a:solidFill>
            <a:schemeClr val="accent2"/>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Aptos" panose="02110004020202020204"/>
              <a:ea typeface="+mn-ea"/>
              <a:cs typeface="+mn-cs"/>
            </a:endParaRPr>
          </a:p>
        </p:txBody>
      </p:sp>
      <p:sp>
        <p:nvSpPr>
          <p:cNvPr id="10" name="TextBox 9">
            <a:extLst>
              <a:ext uri="{FF2B5EF4-FFF2-40B4-BE49-F238E27FC236}">
                <a16:creationId xmlns:a16="http://schemas.microsoft.com/office/drawing/2014/main" id="{9F1D4760-1E8A-0BE6-603A-2F4E19FF2EC0}"/>
              </a:ext>
            </a:extLst>
          </p:cNvPr>
          <p:cNvSpPr txBox="1"/>
          <p:nvPr/>
        </p:nvSpPr>
        <p:spPr>
          <a:xfrm>
            <a:off x="7152640" y="4980057"/>
            <a:ext cx="4927600" cy="707886"/>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Aptos" panose="02110004020202020204"/>
                <a:ea typeface="+mn-ea"/>
                <a:cs typeface="+mn-cs"/>
              </a:rPr>
              <a:t>V. Kim Kutsch, DMD</a:t>
            </a:r>
          </a:p>
        </p:txBody>
      </p:sp>
    </p:spTree>
    <p:extLst>
      <p:ext uri="{BB962C8B-B14F-4D97-AF65-F5344CB8AC3E}">
        <p14:creationId xmlns:p14="http://schemas.microsoft.com/office/powerpoint/2010/main" val="36164736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222"/>
        <p:cNvGrpSpPr/>
        <p:nvPr/>
      </p:nvGrpSpPr>
      <p:grpSpPr>
        <a:xfrm>
          <a:off x="0" y="0"/>
          <a:ext cx="0" cy="0"/>
          <a:chOff x="0" y="0"/>
          <a:chExt cx="0" cy="0"/>
        </a:xfrm>
      </p:grpSpPr>
      <p:sp>
        <p:nvSpPr>
          <p:cNvPr id="223" name="Google Shape;223;p2"/>
          <p:cNvSpPr txBox="1"/>
          <p:nvPr/>
        </p:nvSpPr>
        <p:spPr>
          <a:xfrm>
            <a:off x="7576127" y="2708980"/>
            <a:ext cx="5224800" cy="2122200"/>
          </a:xfrm>
          <a:prstGeom prst="rect">
            <a:avLst/>
          </a:prstGeom>
          <a:noFill/>
          <a:ln>
            <a:noFill/>
          </a:ln>
        </p:spPr>
        <p:txBody>
          <a:bodyPr spcFirstLastPara="1" wrap="square" lIns="91425" tIns="45700" rIns="91425" bIns="45700" anchor="t" anchorCtr="0">
            <a:spAutoFit/>
          </a:bodyPr>
          <a:lstStyle/>
          <a:p>
            <a:pPr marL="228600" marR="0" lvl="0" indent="-266700" algn="l" rtl="0">
              <a:lnSpc>
                <a:spcPct val="90000"/>
              </a:lnSpc>
              <a:spcBef>
                <a:spcPts val="0"/>
              </a:spcBef>
              <a:spcAft>
                <a:spcPts val="0"/>
              </a:spcAft>
              <a:buClr>
                <a:schemeClr val="dk1"/>
              </a:buClr>
              <a:buSzPts val="4200"/>
              <a:buFont typeface="Proxima Nova"/>
              <a:buChar char="•"/>
            </a:pPr>
            <a:r>
              <a:rPr lang="en-US" sz="4200" i="0" u="none" strike="noStrike" cap="none" dirty="0">
                <a:solidFill>
                  <a:schemeClr val="dk1"/>
                </a:solidFill>
                <a:latin typeface="Proxima Nova"/>
                <a:ea typeface="Proxima Nova"/>
                <a:cs typeface="Proxima Nova"/>
                <a:sym typeface="Proxima Nova"/>
              </a:rPr>
              <a:t>Risk Assessment</a:t>
            </a:r>
            <a:endParaRPr sz="1200" dirty="0">
              <a:latin typeface="Proxima Nova"/>
              <a:ea typeface="Proxima Nova"/>
              <a:cs typeface="Proxima Nova"/>
              <a:sym typeface="Proxima Nova"/>
            </a:endParaRPr>
          </a:p>
          <a:p>
            <a:pPr marL="228600" marR="0" lvl="0" indent="-266700" algn="l" rtl="0">
              <a:lnSpc>
                <a:spcPct val="90000"/>
              </a:lnSpc>
              <a:spcBef>
                <a:spcPts val="1000"/>
              </a:spcBef>
              <a:spcAft>
                <a:spcPts val="0"/>
              </a:spcAft>
              <a:buClr>
                <a:schemeClr val="dk1"/>
              </a:buClr>
              <a:buSzPts val="4200"/>
              <a:buFont typeface="Proxima Nova"/>
              <a:buChar char="•"/>
            </a:pPr>
            <a:r>
              <a:rPr lang="en-US" sz="4200" i="0" u="none" strike="noStrike" cap="none" dirty="0">
                <a:solidFill>
                  <a:schemeClr val="dk1"/>
                </a:solidFill>
                <a:latin typeface="Proxima Nova"/>
                <a:ea typeface="Proxima Nova"/>
                <a:cs typeface="Proxima Nova"/>
                <a:sym typeface="Proxima Nova"/>
              </a:rPr>
              <a:t>Diagnosis</a:t>
            </a:r>
            <a:endParaRPr sz="1200" dirty="0">
              <a:latin typeface="Proxima Nova"/>
              <a:ea typeface="Proxima Nova"/>
              <a:cs typeface="Proxima Nova"/>
              <a:sym typeface="Proxima Nova"/>
            </a:endParaRPr>
          </a:p>
          <a:p>
            <a:pPr marL="228600" marR="0" lvl="0" indent="-279400" algn="l" rtl="0">
              <a:lnSpc>
                <a:spcPct val="90000"/>
              </a:lnSpc>
              <a:spcBef>
                <a:spcPts val="1000"/>
              </a:spcBef>
              <a:spcAft>
                <a:spcPts val="0"/>
              </a:spcAft>
              <a:buClr>
                <a:schemeClr val="dk1"/>
              </a:buClr>
              <a:buSzPts val="4400"/>
              <a:buFont typeface="Arial"/>
              <a:buChar char="•"/>
            </a:pPr>
            <a:r>
              <a:rPr lang="en-US" sz="4200" i="0" u="none" strike="noStrike" cap="none" dirty="0">
                <a:solidFill>
                  <a:schemeClr val="dk1"/>
                </a:solidFill>
                <a:latin typeface="Proxima Nova"/>
                <a:ea typeface="Proxima Nova"/>
                <a:cs typeface="Proxima Nova"/>
                <a:sym typeface="Proxima Nova"/>
              </a:rPr>
              <a:t>Treatment</a:t>
            </a:r>
            <a:r>
              <a:rPr lang="en-US" sz="4400" b="0" i="0" u="none" strike="noStrike" cap="none" dirty="0">
                <a:solidFill>
                  <a:schemeClr val="dk1"/>
                </a:solidFill>
                <a:latin typeface="Gill Sans"/>
                <a:ea typeface="Gill Sans"/>
                <a:cs typeface="Gill Sans"/>
                <a:sym typeface="Gill Sans"/>
              </a:rPr>
              <a:t> </a:t>
            </a:r>
            <a:endParaRPr dirty="0"/>
          </a:p>
        </p:txBody>
      </p:sp>
      <p:grpSp>
        <p:nvGrpSpPr>
          <p:cNvPr id="224" name="Google Shape;224;p2"/>
          <p:cNvGrpSpPr/>
          <p:nvPr/>
        </p:nvGrpSpPr>
        <p:grpSpPr>
          <a:xfrm>
            <a:off x="623833" y="1598536"/>
            <a:ext cx="6726034" cy="4400973"/>
            <a:chOff x="5946" y="0"/>
            <a:chExt cx="6726034" cy="4400973"/>
          </a:xfrm>
        </p:grpSpPr>
        <p:sp>
          <p:nvSpPr>
            <p:cNvPr id="225" name="Google Shape;225;p2"/>
            <p:cNvSpPr/>
            <p:nvPr/>
          </p:nvSpPr>
          <p:spPr>
            <a:xfrm>
              <a:off x="505344" y="0"/>
              <a:ext cx="5727237" cy="4400973"/>
            </a:xfrm>
            <a:prstGeom prst="rightArrow">
              <a:avLst>
                <a:gd name="adj1" fmla="val 50000"/>
                <a:gd name="adj2" fmla="val 50000"/>
              </a:avLst>
            </a:prstGeom>
            <a:solidFill>
              <a:srgbClr val="CAD5F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6" name="Google Shape;226;p2"/>
            <p:cNvSpPr/>
            <p:nvPr/>
          </p:nvSpPr>
          <p:spPr>
            <a:xfrm>
              <a:off x="5946" y="1320291"/>
              <a:ext cx="2129493" cy="1760389"/>
            </a:xfrm>
            <a:prstGeom prst="roundRect">
              <a:avLst>
                <a:gd name="adj" fmla="val 16667"/>
              </a:avLst>
            </a:prstGeom>
            <a:solidFill>
              <a:srgbClr val="0073FF"/>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7" name="Google Shape;227;p2"/>
            <p:cNvSpPr txBox="1"/>
            <p:nvPr/>
          </p:nvSpPr>
          <p:spPr>
            <a:xfrm>
              <a:off x="91881" y="1406226"/>
              <a:ext cx="1957623" cy="1588519"/>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i="0" u="none" strike="noStrike" cap="none" dirty="0">
                  <a:solidFill>
                    <a:schemeClr val="lt1"/>
                  </a:solidFill>
                  <a:latin typeface="Proxima Nova"/>
                  <a:ea typeface="Proxima Nova"/>
                  <a:cs typeface="Proxima Nova"/>
                  <a:sym typeface="Proxima Nova"/>
                </a:rPr>
                <a:t>CRA</a:t>
              </a:r>
              <a:endParaRPr dirty="0">
                <a:latin typeface="Proxima Nova"/>
                <a:ea typeface="Proxima Nova"/>
                <a:cs typeface="Proxima Nova"/>
                <a:sym typeface="Proxima Nova"/>
              </a:endParaRPr>
            </a:p>
          </p:txBody>
        </p:sp>
        <p:sp>
          <p:nvSpPr>
            <p:cNvPr id="228" name="Google Shape;228;p2"/>
            <p:cNvSpPr/>
            <p:nvPr/>
          </p:nvSpPr>
          <p:spPr>
            <a:xfrm>
              <a:off x="2304216" y="1320291"/>
              <a:ext cx="2129493" cy="1760389"/>
            </a:xfrm>
            <a:prstGeom prst="roundRect">
              <a:avLst>
                <a:gd name="adj" fmla="val 16667"/>
              </a:avLst>
            </a:prstGeom>
            <a:solidFill>
              <a:srgbClr val="0073FF"/>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29" name="Google Shape;229;p2"/>
            <p:cNvSpPr txBox="1"/>
            <p:nvPr/>
          </p:nvSpPr>
          <p:spPr>
            <a:xfrm>
              <a:off x="2390151" y="1406226"/>
              <a:ext cx="1957623" cy="1588519"/>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i="0" u="none" strike="noStrike" cap="none">
                  <a:solidFill>
                    <a:schemeClr val="lt1"/>
                  </a:solidFill>
                  <a:latin typeface="Proxima Nova"/>
                  <a:ea typeface="Proxima Nova"/>
                  <a:cs typeface="Proxima Nova"/>
                  <a:sym typeface="Proxima Nova"/>
                </a:rPr>
                <a:t>Diagnosis</a:t>
              </a:r>
              <a:endParaRPr>
                <a:latin typeface="Proxima Nova"/>
                <a:ea typeface="Proxima Nova"/>
                <a:cs typeface="Proxima Nova"/>
                <a:sym typeface="Proxima Nova"/>
              </a:endParaRPr>
            </a:p>
          </p:txBody>
        </p:sp>
        <p:sp>
          <p:nvSpPr>
            <p:cNvPr id="230" name="Google Shape;230;p2"/>
            <p:cNvSpPr/>
            <p:nvPr/>
          </p:nvSpPr>
          <p:spPr>
            <a:xfrm>
              <a:off x="4602487" y="1320291"/>
              <a:ext cx="2129493" cy="1760389"/>
            </a:xfrm>
            <a:prstGeom prst="roundRect">
              <a:avLst>
                <a:gd name="adj" fmla="val 16667"/>
              </a:avLst>
            </a:prstGeom>
            <a:solidFill>
              <a:srgbClr val="0073FF"/>
            </a:solidFill>
            <a:ln w="19050" cap="flat" cmpd="sng">
              <a:solidFill>
                <a:srgbClr val="F7F8FF"/>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231" name="Google Shape;231;p2"/>
            <p:cNvSpPr txBox="1"/>
            <p:nvPr/>
          </p:nvSpPr>
          <p:spPr>
            <a:xfrm>
              <a:off x="4688422" y="1406226"/>
              <a:ext cx="1957623" cy="1588519"/>
            </a:xfrm>
            <a:prstGeom prst="rect">
              <a:avLst/>
            </a:prstGeom>
            <a:noFill/>
            <a:ln>
              <a:noFill/>
            </a:ln>
          </p:spPr>
          <p:txBody>
            <a:bodyPr spcFirstLastPara="1" wrap="square" lIns="118100" tIns="118100" rIns="118100" bIns="118100" anchor="ctr" anchorCtr="0">
              <a:noAutofit/>
            </a:bodyPr>
            <a:lstStyle/>
            <a:p>
              <a:pPr marL="0" marR="0" lvl="0" indent="0" algn="ctr" rtl="0">
                <a:lnSpc>
                  <a:spcPct val="90000"/>
                </a:lnSpc>
                <a:spcBef>
                  <a:spcPts val="0"/>
                </a:spcBef>
                <a:spcAft>
                  <a:spcPts val="0"/>
                </a:spcAft>
                <a:buClr>
                  <a:schemeClr val="lt1"/>
                </a:buClr>
                <a:buSzPts val="3100"/>
                <a:buFont typeface="Arial"/>
                <a:buNone/>
              </a:pPr>
              <a:r>
                <a:rPr lang="en-US" sz="3100" i="0" u="none" strike="noStrike" cap="none" dirty="0">
                  <a:solidFill>
                    <a:schemeClr val="lt1"/>
                  </a:solidFill>
                  <a:latin typeface="Proxima Nova"/>
                  <a:ea typeface="Proxima Nova"/>
                  <a:cs typeface="Proxima Nova"/>
                  <a:sym typeface="Proxima Nova"/>
                </a:rPr>
                <a:t>Prescribe</a:t>
              </a:r>
              <a:endParaRPr dirty="0">
                <a:latin typeface="Proxima Nova"/>
                <a:ea typeface="Proxima Nova"/>
                <a:cs typeface="Proxima Nova"/>
                <a:sym typeface="Proxima Nova"/>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15121"/>
    </mc:Choice>
    <mc:Fallback xmlns="">
      <p:transition spd="slow" advTm="15121"/>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4"/>
          <p:cNvSpPr txBox="1"/>
          <p:nvPr/>
        </p:nvSpPr>
        <p:spPr>
          <a:xfrm>
            <a:off x="392468" y="605896"/>
            <a:ext cx="4012175" cy="2185012"/>
          </a:xfrm>
          <a:prstGeom prst="rect">
            <a:avLst/>
          </a:prstGeom>
          <a:noFill/>
          <a:ln>
            <a:noFill/>
          </a:ln>
        </p:spPr>
        <p:txBody>
          <a:bodyPr spcFirstLastPara="1" wrap="square" lIns="91425" tIns="45700" rIns="91425" bIns="45700" anchor="ctr" anchorCtr="0">
            <a:normAutofit/>
          </a:bodyPr>
          <a:lstStyle/>
          <a:p>
            <a:pPr marL="0" marR="0" lvl="0" indent="0" algn="l" defTabSz="914400" rtl="0" eaLnBrk="1" fontAlgn="auto" latinLnBrk="0" hangingPunct="1">
              <a:lnSpc>
                <a:spcPct val="90000"/>
              </a:lnSpc>
              <a:spcBef>
                <a:spcPts val="0"/>
              </a:spcBef>
              <a:spcAft>
                <a:spcPts val="0"/>
              </a:spcAft>
              <a:buClr>
                <a:srgbClr val="FFFFFF"/>
              </a:buClr>
              <a:buSzPts val="3200"/>
              <a:buFont typeface="Gill Sans"/>
              <a:buNone/>
              <a:tabLst/>
              <a:defRPr/>
            </a:pPr>
            <a:r>
              <a:rPr kumimoji="0" lang="en-US" sz="3200" b="0" i="0" u="none" strike="noStrike" kern="1200" cap="none" spc="0" normalizeH="0" baseline="0" noProof="0">
                <a:ln>
                  <a:noFill/>
                </a:ln>
                <a:solidFill>
                  <a:srgbClr val="FFFFFF"/>
                </a:solidFill>
                <a:effectLst/>
                <a:uLnTx/>
                <a:uFillTx/>
                <a:latin typeface="Gill Sans"/>
                <a:ea typeface="Gill Sans"/>
                <a:cs typeface="Gill Sans"/>
                <a:sym typeface="Gill Sans"/>
              </a:rPr>
              <a:t>0</a:t>
            </a:r>
            <a:endParaRPr kumimoji="0" sz="1800" b="0" i="0" u="none" strike="noStrike" kern="1200" cap="none" spc="0" normalizeH="0" baseline="0" noProof="0">
              <a:ln>
                <a:noFill/>
              </a:ln>
              <a:solidFill>
                <a:srgbClr val="002957"/>
              </a:solidFill>
              <a:effectLst/>
              <a:uLnTx/>
              <a:uFillTx/>
              <a:latin typeface="Aptos" panose="02110004020202020204"/>
              <a:ea typeface="+mn-ea"/>
              <a:cs typeface="+mn-cs"/>
            </a:endParaRPr>
          </a:p>
        </p:txBody>
      </p:sp>
      <p:sp>
        <p:nvSpPr>
          <p:cNvPr id="262" name="Google Shape;262;p4"/>
          <p:cNvSpPr txBox="1"/>
          <p:nvPr/>
        </p:nvSpPr>
        <p:spPr>
          <a:xfrm>
            <a:off x="5231958" y="605896"/>
            <a:ext cx="6269162" cy="5646208"/>
          </a:xfrm>
          <a:prstGeom prst="rect">
            <a:avLst/>
          </a:prstGeom>
          <a:noFill/>
          <a:ln>
            <a:noFill/>
          </a:ln>
        </p:spPr>
        <p:txBody>
          <a:bodyPr spcFirstLastPara="1" wrap="square" lIns="0" tIns="45700" rIns="0" bIns="45700" anchor="ctr" anchorCtr="0">
            <a:noAutofit/>
          </a:bodyPr>
          <a:lstStyle/>
          <a:p>
            <a:pPr marL="0" marR="0" lvl="0" indent="0" algn="l" defTabSz="914400" rtl="0" eaLnBrk="1" fontAlgn="auto" latinLnBrk="0" hangingPunct="1">
              <a:lnSpc>
                <a:spcPct val="100000"/>
              </a:lnSpc>
              <a:spcBef>
                <a:spcPts val="0"/>
              </a:spcBef>
              <a:spcAft>
                <a:spcPts val="0"/>
              </a:spcAft>
              <a:buClr>
                <a:srgbClr val="3F3F3F"/>
              </a:buClr>
              <a:buSzPts val="2800"/>
              <a:buFont typeface="Calibri"/>
              <a:buNone/>
              <a:tabLst/>
              <a:defRPr/>
            </a:pPr>
            <a:r>
              <a:rPr kumimoji="0" lang="en-US" sz="2800" b="0" i="0" u="none" strike="noStrike" kern="1200" cap="none" spc="0" normalizeH="0" baseline="0" noProof="0" dirty="0">
                <a:ln>
                  <a:noFill/>
                </a:ln>
                <a:solidFill>
                  <a:srgbClr val="3F3F3F"/>
                </a:solidFill>
                <a:effectLst/>
                <a:uLnTx/>
                <a:uFillTx/>
                <a:latin typeface="Proxima Nova"/>
                <a:ea typeface="Proxima Nova"/>
                <a:cs typeface="Proxima Nova"/>
                <a:sym typeface="Proxima Nova"/>
              </a:rPr>
              <a:t>“Combining technology, biology and a wellness approach, medicine is capable of providing care on a molecular, cellular and organ level to</a:t>
            </a:r>
            <a:r>
              <a:rPr kumimoji="0" lang="en-US" sz="2800" b="0" i="0" u="none" strike="noStrike" kern="1200" cap="none" spc="0" normalizeH="0" baseline="0" noProof="0" dirty="0">
                <a:ln>
                  <a:noFill/>
                </a:ln>
                <a:solidFill>
                  <a:srgbClr val="3F3F3F"/>
                </a:solidFill>
                <a:effectLst/>
                <a:uLnTx/>
                <a:uFillTx/>
                <a:latin typeface="Gill Sans"/>
                <a:ea typeface="Gill Sans"/>
                <a:cs typeface="Gill Sans"/>
                <a:sym typeface="Gill Sans"/>
              </a:rPr>
              <a:t> </a:t>
            </a:r>
            <a:r>
              <a:rPr kumimoji="0" lang="en-US" sz="2800" b="1" i="0" u="none" strike="noStrike" kern="1200" cap="none" spc="0" normalizeH="0" baseline="0" noProof="0" dirty="0">
                <a:ln>
                  <a:noFill/>
                </a:ln>
                <a:solidFill>
                  <a:srgbClr val="003B81"/>
                </a:solidFill>
                <a:effectLst/>
                <a:uLnTx/>
                <a:uFillTx/>
                <a:latin typeface="Proxima Nova"/>
                <a:ea typeface="Proxima Nova"/>
                <a:cs typeface="Proxima Nova"/>
                <a:sym typeface="Proxima Nova"/>
              </a:rPr>
              <a:t>personalize each individual’s unique health experience.</a:t>
            </a:r>
            <a:r>
              <a:rPr kumimoji="0" lang="en-US" sz="2800" b="1" i="0" u="none" strike="noStrike" kern="1200" cap="none" spc="0" normalizeH="0" baseline="0" noProof="0" dirty="0">
                <a:ln>
                  <a:noFill/>
                </a:ln>
                <a:solidFill>
                  <a:srgbClr val="3F3F3F"/>
                </a:solidFill>
                <a:effectLst/>
                <a:uLnTx/>
                <a:uFillTx/>
                <a:latin typeface="Proxima Nova"/>
                <a:ea typeface="Proxima Nova"/>
                <a:cs typeface="Proxima Nova"/>
                <a:sym typeface="Proxima Nova"/>
              </a:rPr>
              <a:t> </a:t>
            </a:r>
            <a:r>
              <a:rPr kumimoji="0" lang="en-US" sz="2800" b="0" i="0" u="none" strike="noStrike" kern="1200" cap="none" spc="0" normalizeH="0" baseline="0" noProof="0" dirty="0">
                <a:ln>
                  <a:noFill/>
                </a:ln>
                <a:solidFill>
                  <a:srgbClr val="3F3F3F"/>
                </a:solidFill>
                <a:effectLst/>
                <a:uLnTx/>
                <a:uFillTx/>
                <a:latin typeface="Proxima Nova"/>
                <a:ea typeface="Proxima Nova"/>
                <a:cs typeface="Proxima Nova"/>
                <a:sym typeface="Proxima Nova"/>
              </a:rPr>
              <a:t>This information </a:t>
            </a:r>
            <a:r>
              <a:rPr kumimoji="0" lang="en-US" sz="2400" b="0" i="0" u="none" strike="noStrike" kern="1200" cap="none" spc="0" normalizeH="0" baseline="0" noProof="0" dirty="0">
                <a:ln>
                  <a:noFill/>
                </a:ln>
                <a:solidFill>
                  <a:srgbClr val="3F3F3F"/>
                </a:solidFill>
                <a:effectLst/>
                <a:uLnTx/>
                <a:uFillTx/>
                <a:latin typeface="Proxima Nova"/>
                <a:ea typeface="Proxima Nova"/>
                <a:cs typeface="Proxima Nova"/>
                <a:sym typeface="Proxima Nova"/>
              </a:rPr>
              <a:t>will</a:t>
            </a:r>
            <a:r>
              <a:rPr kumimoji="0" lang="en-US" sz="2800" b="0" i="0" u="none" strike="noStrike" kern="1200" cap="none" spc="0" normalizeH="0" baseline="0" noProof="0" dirty="0">
                <a:ln>
                  <a:noFill/>
                </a:ln>
                <a:solidFill>
                  <a:srgbClr val="3F3F3F"/>
                </a:solidFill>
                <a:effectLst/>
                <a:uLnTx/>
                <a:uFillTx/>
                <a:latin typeface="Proxima Nova"/>
                <a:ea typeface="Proxima Nova"/>
                <a:cs typeface="Proxima Nova"/>
                <a:sym typeface="Proxima Nova"/>
              </a:rPr>
              <a:t> make medical care radically more cost effective by personalizing care to each person’s unique biology and by </a:t>
            </a:r>
            <a:r>
              <a:rPr kumimoji="0" lang="en-US" sz="2800" b="1" i="0" u="none" strike="noStrike" kern="1200" cap="none" spc="0" normalizeH="0" baseline="0" noProof="0" dirty="0">
                <a:ln>
                  <a:noFill/>
                </a:ln>
                <a:solidFill>
                  <a:srgbClr val="003B81"/>
                </a:solidFill>
                <a:effectLst/>
                <a:uLnTx/>
                <a:uFillTx/>
                <a:latin typeface="Proxima Nova"/>
                <a:ea typeface="Proxima Nova"/>
                <a:cs typeface="Proxima Nova"/>
                <a:sym typeface="Proxima Nova"/>
              </a:rPr>
              <a:t>treating the causes rather than the symptoms of disease.</a:t>
            </a:r>
            <a:r>
              <a:rPr kumimoji="0" lang="en-US" sz="2800" b="0" i="0" u="none" strike="noStrike" kern="1200" cap="none" spc="0" normalizeH="0" baseline="0" noProof="0" dirty="0">
                <a:ln>
                  <a:noFill/>
                </a:ln>
                <a:solidFill>
                  <a:srgbClr val="000000"/>
                </a:solidFill>
                <a:effectLst/>
                <a:uLnTx/>
                <a:uFillTx/>
                <a:latin typeface="Gill Sans"/>
                <a:ea typeface="Gill Sans"/>
                <a:cs typeface="Gill Sans"/>
                <a:sym typeface="Gill Sans"/>
              </a:rPr>
              <a:t>” </a:t>
            </a:r>
            <a:r>
              <a:rPr kumimoji="0" lang="en-US" sz="2800" b="0" i="0" u="none" strike="noStrike" kern="1200" cap="none" spc="0" normalizeH="0" baseline="0" noProof="0" dirty="0">
                <a:ln>
                  <a:noFill/>
                </a:ln>
                <a:solidFill>
                  <a:srgbClr val="3F3F3F"/>
                </a:solidFill>
                <a:effectLst/>
                <a:uLnTx/>
                <a:uFillTx/>
                <a:latin typeface="Gill Sans"/>
                <a:ea typeface="Gill Sans"/>
                <a:cs typeface="Gill Sans"/>
                <a:sym typeface="Gill Sans"/>
              </a:rPr>
              <a:t> </a:t>
            </a:r>
            <a:endParaRPr kumimoji="0" sz="1800" b="0" i="0" u="none" strike="noStrike" kern="1200" cap="none" spc="0" normalizeH="0" baseline="0" noProof="0" dirty="0">
              <a:ln>
                <a:noFill/>
              </a:ln>
              <a:solidFill>
                <a:srgbClr val="002957"/>
              </a:solidFill>
              <a:effectLst/>
              <a:uLnTx/>
              <a:uFillTx/>
              <a:latin typeface="Aptos" panose="02110004020202020204"/>
              <a:ea typeface="+mn-ea"/>
              <a:cs typeface="+mn-cs"/>
            </a:endParaRPr>
          </a:p>
        </p:txBody>
      </p:sp>
      <p:sp>
        <p:nvSpPr>
          <p:cNvPr id="263" name="Google Shape;263;p4"/>
          <p:cNvSpPr/>
          <p:nvPr/>
        </p:nvSpPr>
        <p:spPr>
          <a:xfrm rot="-5400000">
            <a:off x="11770431" y="500731"/>
            <a:ext cx="634132" cy="209005"/>
          </a:xfrm>
          <a:prstGeom prst="round2SameRect">
            <a:avLst>
              <a:gd name="adj1" fmla="val 16667"/>
              <a:gd name="adj2" fmla="val 0"/>
            </a:avLst>
          </a:prstGeom>
          <a:solidFill>
            <a:srgbClr val="AAD97B"/>
          </a:solidFill>
          <a:ln>
            <a:noFill/>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F8F9FF"/>
              </a:buClr>
              <a:buSzPts val="1800"/>
              <a:buFont typeface="Arial"/>
              <a:buNone/>
              <a:tabLst/>
              <a:defRPr/>
            </a:pPr>
            <a:endParaRPr kumimoji="0" sz="1800" b="0" i="0" u="none" strike="noStrike" kern="1200" cap="none" spc="0" normalizeH="0" baseline="0" noProof="0">
              <a:ln>
                <a:noFill/>
              </a:ln>
              <a:solidFill>
                <a:srgbClr val="FFFFFF"/>
              </a:solidFill>
              <a:effectLst/>
              <a:uLnTx/>
              <a:uFillTx/>
              <a:latin typeface="Arial"/>
              <a:ea typeface="Arial"/>
              <a:cs typeface="Arial"/>
              <a:sym typeface="Arial"/>
            </a:endParaRPr>
          </a:p>
        </p:txBody>
      </p:sp>
      <p:pic>
        <p:nvPicPr>
          <p:cNvPr id="264" name="Google Shape;264;p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19031" y="2164671"/>
            <a:ext cx="2684366" cy="3853557"/>
          </a:xfrm>
          <a:prstGeom prst="rect">
            <a:avLst/>
          </a:prstGeom>
          <a:noFill/>
          <a:ln>
            <a:noFill/>
          </a:ln>
        </p:spPr>
      </p:pic>
      <p:sp>
        <p:nvSpPr>
          <p:cNvPr id="265" name="Google Shape;265;p4"/>
          <p:cNvSpPr txBox="1">
            <a:spLocks noGrp="1"/>
          </p:cNvSpPr>
          <p:nvPr>
            <p:ph type="title"/>
          </p:nvPr>
        </p:nvSpPr>
        <p:spPr>
          <a:xfrm>
            <a:off x="392468" y="605233"/>
            <a:ext cx="10515600" cy="1325563"/>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90000"/>
              </a:lnSpc>
              <a:spcBef>
                <a:spcPts val="0"/>
              </a:spcBef>
              <a:spcAft>
                <a:spcPts val="0"/>
              </a:spcAft>
              <a:buClr>
                <a:schemeClr val="dk1"/>
              </a:buClr>
              <a:buSzPct val="100000"/>
              <a:buFont typeface="Oswald"/>
              <a:buNone/>
            </a:pPr>
            <a:r>
              <a:rPr lang="en-US" sz="6000" dirty="0"/>
              <a:t>P4 MEDICINE</a:t>
            </a:r>
            <a:br>
              <a:rPr lang="en-US" sz="6000" dirty="0"/>
            </a:br>
            <a:r>
              <a:rPr lang="en-US" dirty="0"/>
              <a:t>Leroy Hood, MD 2010</a:t>
            </a:r>
            <a:endParaRPr dirty="0"/>
          </a:p>
        </p:txBody>
      </p:sp>
      <p:sp>
        <p:nvSpPr>
          <p:cNvPr id="2" name="Rectangle 1">
            <a:extLst>
              <a:ext uri="{FF2B5EF4-FFF2-40B4-BE49-F238E27FC236}">
                <a16:creationId xmlns:a16="http://schemas.microsoft.com/office/drawing/2014/main" id="{2B5F914C-0671-BE9C-9983-35410EB97E8D}"/>
              </a:ext>
            </a:extLst>
          </p:cNvPr>
          <p:cNvSpPr/>
          <p:nvPr/>
        </p:nvSpPr>
        <p:spPr>
          <a:xfrm>
            <a:off x="3701143" y="6252104"/>
            <a:ext cx="5181600" cy="507925"/>
          </a:xfrm>
          <a:prstGeom prst="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F8F9FF"/>
              </a:solidFill>
              <a:effectLst/>
              <a:uLnTx/>
              <a:uFillTx/>
              <a:latin typeface="Aptos" panose="02110004020202020204"/>
              <a:ea typeface="+mn-ea"/>
              <a:cs typeface="+mn-cs"/>
            </a:endParaRPr>
          </a:p>
        </p:txBody>
      </p:sp>
    </p:spTree>
  </p:cSld>
  <p:clrMapOvr>
    <a:masterClrMapping/>
  </p:clrMapOvr>
  <mc:AlternateContent xmlns:mc="http://schemas.openxmlformats.org/markup-compatibility/2006" xmlns:p14="http://schemas.microsoft.com/office/powerpoint/2010/main">
    <mc:Choice Requires="p14">
      <p:transition spd="slow" p14:dur="2000" advTm="33916"/>
    </mc:Choice>
    <mc:Fallback xmlns="">
      <p:transition spd="slow" advTm="33916"/>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47"/>
        <p:cNvGrpSpPr/>
        <p:nvPr/>
      </p:nvGrpSpPr>
      <p:grpSpPr>
        <a:xfrm>
          <a:off x="0" y="0"/>
          <a:ext cx="0" cy="0"/>
          <a:chOff x="0" y="0"/>
          <a:chExt cx="0" cy="0"/>
        </a:xfrm>
      </p:grpSpPr>
      <p:sp>
        <p:nvSpPr>
          <p:cNvPr id="248" name="Google Shape;248;p3"/>
          <p:cNvSpPr txBox="1">
            <a:spLocks noGrp="1"/>
          </p:cNvSpPr>
          <p:nvPr>
            <p:ph type="body" idx="1"/>
          </p:nvPr>
        </p:nvSpPr>
        <p:spPr>
          <a:xfrm>
            <a:off x="1052700" y="2695881"/>
            <a:ext cx="3824100" cy="2610690"/>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003B81"/>
              </a:buClr>
              <a:buSzPts val="3200"/>
              <a:buChar char="•"/>
            </a:pPr>
            <a:r>
              <a:rPr lang="en-US" sz="3200" dirty="0">
                <a:solidFill>
                  <a:srgbClr val="003B81"/>
                </a:solidFill>
                <a:latin typeface="Gill Sans"/>
                <a:ea typeface="Gill Sans"/>
                <a:cs typeface="Gill Sans"/>
                <a:sym typeface="Gill Sans"/>
              </a:rPr>
              <a:t>Predictive</a:t>
            </a:r>
            <a:endParaRPr dirty="0">
              <a:solidFill>
                <a:srgbClr val="003B81"/>
              </a:solidFill>
            </a:endParaRPr>
          </a:p>
          <a:p>
            <a:pPr marL="228600" lvl="0" indent="-228600" algn="l" rtl="0">
              <a:lnSpc>
                <a:spcPct val="90000"/>
              </a:lnSpc>
              <a:spcBef>
                <a:spcPts val="1000"/>
              </a:spcBef>
              <a:spcAft>
                <a:spcPts val="0"/>
              </a:spcAft>
              <a:buClr>
                <a:srgbClr val="003B81"/>
              </a:buClr>
              <a:buSzPts val="3200"/>
              <a:buChar char="•"/>
            </a:pPr>
            <a:r>
              <a:rPr lang="en-US" sz="3200" dirty="0">
                <a:solidFill>
                  <a:srgbClr val="003B81"/>
                </a:solidFill>
                <a:latin typeface="Gill Sans"/>
                <a:ea typeface="Gill Sans"/>
                <a:cs typeface="Gill Sans"/>
                <a:sym typeface="Gill Sans"/>
              </a:rPr>
              <a:t>Preventive</a:t>
            </a:r>
            <a:endParaRPr dirty="0">
              <a:solidFill>
                <a:srgbClr val="003B81"/>
              </a:solidFill>
            </a:endParaRPr>
          </a:p>
          <a:p>
            <a:pPr marL="228600" lvl="0" indent="-228600" algn="l" rtl="0">
              <a:lnSpc>
                <a:spcPct val="90000"/>
              </a:lnSpc>
              <a:spcBef>
                <a:spcPts val="1000"/>
              </a:spcBef>
              <a:spcAft>
                <a:spcPts val="0"/>
              </a:spcAft>
              <a:buClr>
                <a:srgbClr val="003B81"/>
              </a:buClr>
              <a:buSzPts val="3200"/>
              <a:buChar char="•"/>
            </a:pPr>
            <a:r>
              <a:rPr lang="en-US" sz="3200" dirty="0">
                <a:solidFill>
                  <a:srgbClr val="003B81"/>
                </a:solidFill>
                <a:latin typeface="Gill Sans"/>
                <a:ea typeface="Gill Sans"/>
                <a:cs typeface="Gill Sans"/>
                <a:sym typeface="Gill Sans"/>
              </a:rPr>
              <a:t>Personalized </a:t>
            </a:r>
            <a:endParaRPr dirty="0">
              <a:solidFill>
                <a:srgbClr val="003B81"/>
              </a:solidFill>
            </a:endParaRPr>
          </a:p>
          <a:p>
            <a:pPr marL="228600" lvl="0" indent="-228600" algn="l" rtl="0">
              <a:lnSpc>
                <a:spcPct val="90000"/>
              </a:lnSpc>
              <a:spcBef>
                <a:spcPts val="1000"/>
              </a:spcBef>
              <a:spcAft>
                <a:spcPts val="0"/>
              </a:spcAft>
              <a:buClr>
                <a:srgbClr val="003B81"/>
              </a:buClr>
              <a:buSzPts val="3200"/>
              <a:buChar char="•"/>
            </a:pPr>
            <a:r>
              <a:rPr lang="en-US" sz="3200" dirty="0">
                <a:solidFill>
                  <a:srgbClr val="003B81"/>
                </a:solidFill>
                <a:latin typeface="Gill Sans"/>
                <a:ea typeface="Gill Sans"/>
                <a:cs typeface="Gill Sans"/>
                <a:sym typeface="Gill Sans"/>
              </a:rPr>
              <a:t>Participatory</a:t>
            </a:r>
            <a:endParaRPr dirty="0">
              <a:solidFill>
                <a:srgbClr val="003B81"/>
              </a:solidFill>
            </a:endParaRPr>
          </a:p>
          <a:p>
            <a:pPr marL="0" lvl="0" indent="0" algn="l" rtl="0">
              <a:lnSpc>
                <a:spcPct val="90000"/>
              </a:lnSpc>
              <a:spcBef>
                <a:spcPts val="1000"/>
              </a:spcBef>
              <a:spcAft>
                <a:spcPts val="0"/>
              </a:spcAft>
              <a:buClr>
                <a:schemeClr val="dk1"/>
              </a:buClr>
              <a:buSzPts val="4000"/>
              <a:buNone/>
            </a:pPr>
            <a:endParaRPr sz="4000" b="1" dirty="0">
              <a:solidFill>
                <a:srgbClr val="404040"/>
              </a:solidFill>
              <a:latin typeface="Gill Sans"/>
              <a:ea typeface="Gill Sans"/>
              <a:cs typeface="Gill Sans"/>
              <a:sym typeface="Gill Sans"/>
            </a:endParaRPr>
          </a:p>
        </p:txBody>
      </p:sp>
      <p:sp>
        <p:nvSpPr>
          <p:cNvPr id="249" name="Google Shape;249;p3"/>
          <p:cNvSpPr txBox="1">
            <a:spLocks noGrp="1"/>
          </p:cNvSpPr>
          <p:nvPr>
            <p:ph type="title"/>
          </p:nvPr>
        </p:nvSpPr>
        <p:spPr>
          <a:xfrm>
            <a:off x="490500" y="437113"/>
            <a:ext cx="8772600" cy="912000"/>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000"/>
              <a:buFont typeface="Oswald"/>
              <a:buNone/>
            </a:pPr>
            <a:r>
              <a:rPr lang="en-US" sz="4000" dirty="0">
                <a:solidFill>
                  <a:srgbClr val="003B81"/>
                </a:solidFill>
              </a:rPr>
              <a:t>P4 Dentistry/Caries Risk Management (CRM)</a:t>
            </a:r>
            <a:endParaRPr dirty="0">
              <a:solidFill>
                <a:srgbClr val="003B81"/>
              </a:solidFill>
            </a:endParaRPr>
          </a:p>
        </p:txBody>
      </p:sp>
      <p:pic>
        <p:nvPicPr>
          <p:cNvPr id="250" name="Google Shape;250;p3" title="Screenshot 2025-06-11 at 9.35.14 AM.png"/>
          <p:cNvPicPr preferRelativeResize="0"/>
          <p:nvPr/>
        </p:nvPicPr>
        <p:blipFill rotWithShape="1">
          <a:blip r:embed="rId3" cstate="screen">
            <a:alphaModFix/>
            <a:extLst>
              <a:ext uri="{28A0092B-C50C-407E-A947-70E740481C1C}">
                <a14:useLocalDpi xmlns:a14="http://schemas.microsoft.com/office/drawing/2010/main"/>
              </a:ext>
            </a:extLst>
          </a:blip>
          <a:srcRect l="1432" r="3708"/>
          <a:stretch/>
        </p:blipFill>
        <p:spPr>
          <a:xfrm>
            <a:off x="5199575" y="1349113"/>
            <a:ext cx="5282724" cy="5304226"/>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58455"/>
    </mc:Choice>
    <mc:Fallback xmlns="">
      <p:transition spd="slow" advTm="58455"/>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43"/>
        <p:cNvGrpSpPr/>
        <p:nvPr/>
      </p:nvGrpSpPr>
      <p:grpSpPr>
        <a:xfrm>
          <a:off x="0" y="0"/>
          <a:ext cx="0" cy="0"/>
          <a:chOff x="0" y="0"/>
          <a:chExt cx="0" cy="0"/>
        </a:xfrm>
      </p:grpSpPr>
      <p:sp>
        <p:nvSpPr>
          <p:cNvPr id="244" name="Google Shape;244;p4"/>
          <p:cNvSpPr txBox="1"/>
          <p:nvPr/>
        </p:nvSpPr>
        <p:spPr>
          <a:xfrm>
            <a:off x="2224077" y="5580489"/>
            <a:ext cx="8936415" cy="3471467"/>
          </a:xfrm>
          <a:prstGeom prst="rect">
            <a:avLst/>
          </a:prstGeom>
          <a:noFill/>
          <a:ln>
            <a:noFill/>
          </a:ln>
        </p:spPr>
        <p:txBody>
          <a:bodyPr spcFirstLastPara="1" wrap="square" lIns="0" tIns="45700" rIns="0" bIns="45700" anchor="t" anchorCtr="0">
            <a:normAutofit/>
          </a:bodyPr>
          <a:lstStyle/>
          <a:p>
            <a:pPr marL="0" marR="0" lvl="0" indent="0" algn="l" rtl="0">
              <a:lnSpc>
                <a:spcPct val="100000"/>
              </a:lnSpc>
              <a:spcBef>
                <a:spcPts val="0"/>
              </a:spcBef>
              <a:spcAft>
                <a:spcPts val="0"/>
              </a:spcAft>
              <a:buClr>
                <a:srgbClr val="FFFFFF"/>
              </a:buClr>
              <a:buSzPts val="4800"/>
              <a:buFont typeface="Calibri"/>
              <a:buNone/>
            </a:pPr>
            <a:r>
              <a:rPr lang="en-US" sz="4800" b="0" i="0" u="none" strike="noStrike" cap="none" dirty="0">
                <a:solidFill>
                  <a:srgbClr val="FFFFFF"/>
                </a:solidFill>
                <a:latin typeface="Oswald"/>
                <a:ea typeface="Oswald"/>
                <a:cs typeface="Oswald"/>
                <a:sym typeface="Oswald"/>
              </a:rPr>
              <a:t>1 – Caries Risk Assessment (CRA)</a:t>
            </a:r>
            <a:endParaRPr dirty="0"/>
          </a:p>
        </p:txBody>
      </p:sp>
      <p:pic>
        <p:nvPicPr>
          <p:cNvPr id="246" name="Google Shape;246;p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1851198" y="617739"/>
            <a:ext cx="3453249" cy="4747022"/>
          </a:xfrm>
          <a:prstGeom prst="rect">
            <a:avLst/>
          </a:prstGeom>
          <a:noFill/>
          <a:ln>
            <a:noFill/>
          </a:ln>
        </p:spPr>
      </p:pic>
      <p:pic>
        <p:nvPicPr>
          <p:cNvPr id="247" name="Google Shape;247;p4"/>
          <p:cNvPicPr preferRelativeResize="0"/>
          <p:nvPr/>
        </p:nvPicPr>
        <p:blipFill rotWithShape="1">
          <a:blip r:embed="rId4">
            <a:alphaModFix/>
          </a:blip>
          <a:srcRect/>
          <a:stretch/>
        </p:blipFill>
        <p:spPr>
          <a:xfrm>
            <a:off x="229360" y="1493239"/>
            <a:ext cx="2857500" cy="2857500"/>
          </a:xfrm>
          <a:prstGeom prst="rect">
            <a:avLst/>
          </a:prstGeom>
          <a:noFill/>
          <a:ln>
            <a:noFill/>
          </a:ln>
        </p:spPr>
      </p:pic>
      <p:pic>
        <p:nvPicPr>
          <p:cNvPr id="5" name="Picture 4" descr="A doctor and patient in a dental office&#10;&#10;AI-generated content may be incorrect.">
            <a:extLst>
              <a:ext uri="{FF2B5EF4-FFF2-40B4-BE49-F238E27FC236}">
                <a16:creationId xmlns:a16="http://schemas.microsoft.com/office/drawing/2014/main" id="{FCBAFE8D-B156-29A5-90E2-213DE72BF8C0}"/>
              </a:ext>
            </a:extLst>
          </p:cNvPr>
          <p:cNvPicPr>
            <a:picLocks noChangeAspect="1"/>
          </p:cNvPicPr>
          <p:nvPr/>
        </p:nvPicPr>
        <p:blipFill>
          <a:blip r:embed="rId5"/>
          <a:stretch>
            <a:fillRect/>
          </a:stretch>
        </p:blipFill>
        <p:spPr>
          <a:xfrm>
            <a:off x="5304447" y="799810"/>
            <a:ext cx="6574588" cy="4176413"/>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52758"/>
    </mc:Choice>
    <mc:Fallback xmlns="">
      <p:transition spd="slow" advTm="52758"/>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1"/>
        <p:cNvGrpSpPr/>
        <p:nvPr/>
      </p:nvGrpSpPr>
      <p:grpSpPr>
        <a:xfrm>
          <a:off x="0" y="0"/>
          <a:ext cx="0" cy="0"/>
          <a:chOff x="0" y="0"/>
          <a:chExt cx="0" cy="0"/>
        </a:xfrm>
      </p:grpSpPr>
      <p:sp>
        <p:nvSpPr>
          <p:cNvPr id="252" name="Google Shape;252;p5"/>
          <p:cNvSpPr txBox="1">
            <a:spLocks noGrp="1"/>
          </p:cNvSpPr>
          <p:nvPr>
            <p:ph type="body" idx="1"/>
          </p:nvPr>
        </p:nvSpPr>
        <p:spPr>
          <a:xfrm>
            <a:off x="382399" y="2047550"/>
            <a:ext cx="6123989" cy="3193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latin typeface="Proxima Nova"/>
                <a:ea typeface="Proxima Nova"/>
                <a:cs typeface="Proxima Nova"/>
                <a:sym typeface="Proxima Nova"/>
              </a:rPr>
              <a:t>“These results lend evidence that </a:t>
            </a:r>
            <a:r>
              <a:rPr lang="en-US" sz="3200" b="1" dirty="0">
                <a:latin typeface="Proxima Nova"/>
                <a:ea typeface="Proxima Nova"/>
                <a:cs typeface="Proxima Nova"/>
                <a:sym typeface="Proxima Nova"/>
              </a:rPr>
              <a:t>baseline caries risk </a:t>
            </a:r>
            <a:r>
              <a:rPr lang="en-US" sz="3200" b="1" u="sng" dirty="0">
                <a:latin typeface="Proxima Nova"/>
                <a:ea typeface="Proxima Nova"/>
                <a:cs typeface="Proxima Nova"/>
                <a:sym typeface="Proxima Nova"/>
              </a:rPr>
              <a:t>predicts</a:t>
            </a:r>
            <a:r>
              <a:rPr lang="en-US" sz="3200" b="1" dirty="0">
                <a:latin typeface="Proxima Nova"/>
                <a:ea typeface="Proxima Nova"/>
                <a:cs typeface="Proxima Nova"/>
                <a:sym typeface="Proxima Nova"/>
              </a:rPr>
              <a:t> future caries</a:t>
            </a:r>
            <a:r>
              <a:rPr lang="en-US" sz="3200" dirty="0">
                <a:latin typeface="Proxima Nova"/>
                <a:ea typeface="Proxima Nova"/>
                <a:cs typeface="Proxima Nova"/>
                <a:sym typeface="Proxima Nova"/>
              </a:rPr>
              <a:t> in this setting, supporting the use of caries risk assessment to identify candidate patients for more intensive preventive therapy.” </a:t>
            </a:r>
            <a:endParaRPr sz="3200" dirty="0">
              <a:latin typeface="Proxima Nova"/>
              <a:ea typeface="Proxima Nova"/>
              <a:cs typeface="Proxima Nova"/>
              <a:sym typeface="Proxima Nova"/>
            </a:endParaRPr>
          </a:p>
        </p:txBody>
      </p:sp>
      <p:sp>
        <p:nvSpPr>
          <p:cNvPr id="253" name="Google Shape;253;p5"/>
          <p:cNvSpPr txBox="1"/>
          <p:nvPr/>
        </p:nvSpPr>
        <p:spPr>
          <a:xfrm>
            <a:off x="382399" y="5838575"/>
            <a:ext cx="10660500" cy="634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solidFill>
                  <a:schemeClr val="dk1"/>
                </a:solidFill>
                <a:latin typeface="Proxima Nova Light" panose="02000506030000020004" pitchFamily="2" charset="0"/>
                <a:ea typeface="Proxima Nova"/>
                <a:cs typeface="Proxima Nova"/>
                <a:sym typeface="Proxima Nova"/>
              </a:rPr>
              <a:t>Chaffee BW, Cheng J, Featherstone JD. Baseline caries risk assessment as a predictor of caries incidence. J Dent. 2015 May;43(5):518-24.  </a:t>
            </a:r>
            <a:endParaRPr sz="1800" dirty="0">
              <a:latin typeface="Proxima Nova Light" panose="02000506030000020004" pitchFamily="2" charset="0"/>
              <a:ea typeface="Proxima Nova"/>
              <a:cs typeface="Proxima Nova"/>
              <a:sym typeface="Proxima Nova"/>
            </a:endParaRPr>
          </a:p>
          <a:p>
            <a:pPr marL="0" marR="0" lvl="0" indent="0" algn="r" rtl="0">
              <a:lnSpc>
                <a:spcPct val="80000"/>
              </a:lnSpc>
              <a:spcBef>
                <a:spcPts val="1000"/>
              </a:spcBef>
              <a:spcAft>
                <a:spcPts val="0"/>
              </a:spcAft>
              <a:buClr>
                <a:schemeClr val="dk1"/>
              </a:buClr>
              <a:buSzPts val="2400"/>
              <a:buFont typeface="Arial"/>
              <a:buNone/>
            </a:pPr>
            <a:endParaRPr sz="2400" b="0" i="0" u="none" strike="noStrike" cap="none" dirty="0">
              <a:solidFill>
                <a:srgbClr val="FFFFFF"/>
              </a:solidFill>
              <a:latin typeface="Gill Sans"/>
              <a:ea typeface="Gill Sans"/>
              <a:cs typeface="Gill Sans"/>
              <a:sym typeface="Gill Sans"/>
            </a:endParaRPr>
          </a:p>
        </p:txBody>
      </p:sp>
      <p:pic>
        <p:nvPicPr>
          <p:cNvPr id="254" name="Google Shape;254;p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601970" y="1663983"/>
            <a:ext cx="5590030" cy="3960334"/>
          </a:xfrm>
          <a:prstGeom prst="rect">
            <a:avLst/>
          </a:prstGeom>
          <a:noFill/>
          <a:ln>
            <a:noFill/>
          </a:ln>
        </p:spPr>
      </p:pic>
      <p:sp>
        <p:nvSpPr>
          <p:cNvPr id="255" name="Google Shape;255;p5"/>
          <p:cNvSpPr txBox="1"/>
          <p:nvPr/>
        </p:nvSpPr>
        <p:spPr>
          <a:xfrm>
            <a:off x="1113824" y="556925"/>
            <a:ext cx="9133200" cy="892800"/>
          </a:xfrm>
          <a:prstGeom prst="rect">
            <a:avLst/>
          </a:prstGeom>
          <a:noFill/>
          <a:ln>
            <a:noFill/>
          </a:ln>
        </p:spPr>
        <p:txBody>
          <a:bodyPr spcFirstLastPara="1" wrap="square" lIns="91425" tIns="91425" rIns="91425" bIns="91425" anchor="t" anchorCtr="0">
            <a:spAutoFit/>
          </a:bodyPr>
          <a:lstStyle/>
          <a:p>
            <a:pPr marL="0" lvl="0" indent="0" algn="l" rtl="0">
              <a:spcBef>
                <a:spcPts val="0"/>
              </a:spcBef>
              <a:spcAft>
                <a:spcPts val="0"/>
              </a:spcAft>
              <a:buNone/>
            </a:pPr>
            <a:r>
              <a:rPr lang="en-US" sz="4600" dirty="0">
                <a:solidFill>
                  <a:srgbClr val="00117D"/>
                </a:solidFill>
                <a:latin typeface="Oswald SemiBold"/>
                <a:ea typeface="Oswald SemiBold"/>
                <a:cs typeface="Oswald SemiBold"/>
                <a:sym typeface="Oswald SemiBold"/>
              </a:rPr>
              <a:t>Risk Today Predicts Decay Tomorrow</a:t>
            </a:r>
            <a:endParaRPr sz="4600" dirty="0">
              <a:solidFill>
                <a:srgbClr val="00117D"/>
              </a:solidFill>
              <a:latin typeface="Oswald SemiBold"/>
              <a:ea typeface="Oswald SemiBold"/>
              <a:cs typeface="Oswald SemiBold"/>
              <a:sym typeface="Oswald SemiBold"/>
            </a:endParaRPr>
          </a:p>
        </p:txBody>
      </p:sp>
    </p:spTree>
  </p:cSld>
  <p:clrMapOvr>
    <a:masterClrMapping/>
  </p:clrMapOvr>
  <mc:AlternateContent xmlns:mc="http://schemas.openxmlformats.org/markup-compatibility/2006" xmlns:p14="http://schemas.microsoft.com/office/powerpoint/2010/main">
    <mc:Choice Requires="p14">
      <p:transition spd="slow" p14:dur="2000" advTm="31049"/>
    </mc:Choice>
    <mc:Fallback xmlns="">
      <p:transition spd="slow" advTm="31049"/>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59"/>
        <p:cNvGrpSpPr/>
        <p:nvPr/>
      </p:nvGrpSpPr>
      <p:grpSpPr>
        <a:xfrm>
          <a:off x="0" y="0"/>
          <a:ext cx="0" cy="0"/>
          <a:chOff x="0" y="0"/>
          <a:chExt cx="0" cy="0"/>
        </a:xfrm>
      </p:grpSpPr>
      <p:sp>
        <p:nvSpPr>
          <p:cNvPr id="260" name="Google Shape;260;p6"/>
          <p:cNvSpPr txBox="1">
            <a:spLocks noGrp="1"/>
          </p:cNvSpPr>
          <p:nvPr>
            <p:ph type="body" idx="1"/>
          </p:nvPr>
        </p:nvSpPr>
        <p:spPr>
          <a:xfrm>
            <a:off x="634437" y="1902360"/>
            <a:ext cx="5602501" cy="3193200"/>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latin typeface="Proxima Nova"/>
                <a:ea typeface="Proxima Nova"/>
                <a:cs typeface="Proxima Nova"/>
                <a:sym typeface="Proxima Nova"/>
              </a:rPr>
              <a:t>“However, repeated, spaced delivery of anti-caries agents was associated with approximately one decayed or restored tooth </a:t>
            </a:r>
            <a:r>
              <a:rPr lang="en-US" sz="3200" b="1" u="sng" dirty="0">
                <a:latin typeface="Proxima Nova"/>
                <a:ea typeface="Proxima Nova"/>
                <a:cs typeface="Proxima Nova"/>
                <a:sym typeface="Proxima Nova"/>
              </a:rPr>
              <a:t>prevented</a:t>
            </a:r>
            <a:r>
              <a:rPr lang="en-US" sz="3200" b="1" dirty="0">
                <a:latin typeface="Proxima Nova"/>
                <a:ea typeface="Proxima Nova"/>
                <a:cs typeface="Proxima Nova"/>
                <a:sym typeface="Proxima Nova"/>
              </a:rPr>
              <a:t> </a:t>
            </a:r>
            <a:r>
              <a:rPr lang="en-US" sz="3200" dirty="0">
                <a:latin typeface="Proxima Nova"/>
                <a:ea typeface="Proxima Nova"/>
                <a:cs typeface="Proxima Nova"/>
                <a:sym typeface="Proxima Nova"/>
              </a:rPr>
              <a:t>over 18 months for every three patients treated.”</a:t>
            </a:r>
            <a:r>
              <a:rPr lang="en-US" sz="3200" dirty="0">
                <a:latin typeface="Gill Sans"/>
                <a:ea typeface="Gill Sans"/>
                <a:cs typeface="Gill Sans"/>
                <a:sym typeface="Gill Sans"/>
              </a:rPr>
              <a:t> </a:t>
            </a:r>
            <a:endParaRPr sz="3200" dirty="0"/>
          </a:p>
        </p:txBody>
      </p:sp>
      <p:sp>
        <p:nvSpPr>
          <p:cNvPr id="261" name="Google Shape;261;p6"/>
          <p:cNvSpPr txBox="1"/>
          <p:nvPr/>
        </p:nvSpPr>
        <p:spPr>
          <a:xfrm>
            <a:off x="377672" y="5890375"/>
            <a:ext cx="11718533" cy="634200"/>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1800" u="none" strike="noStrike" cap="none" dirty="0">
                <a:solidFill>
                  <a:schemeClr val="dk1"/>
                </a:solidFill>
                <a:latin typeface="Proxima Nova Light" panose="02000506030000020004" pitchFamily="2" charset="0"/>
                <a:ea typeface="Gill Sans"/>
                <a:cs typeface="Gill Sans"/>
                <a:sym typeface="Gill Sans"/>
              </a:rPr>
              <a:t>Chaffee BW, Cheng J, Featherstone JD. Non-operative anti-caries agents and dental caries increment among adults at high caries risk: a retrospective cohort </a:t>
            </a:r>
            <a:r>
              <a:rPr lang="en-US" sz="1800" u="none" strike="noStrike" cap="none" dirty="0" err="1">
                <a:solidFill>
                  <a:schemeClr val="dk1"/>
                </a:solidFill>
                <a:latin typeface="Proxima Nova Light" panose="02000506030000020004" pitchFamily="2" charset="0"/>
                <a:ea typeface="Gill Sans"/>
                <a:cs typeface="Gill Sans"/>
                <a:sym typeface="Gill Sans"/>
              </a:rPr>
              <a:t>study.BMC</a:t>
            </a:r>
            <a:r>
              <a:rPr lang="en-US" sz="1800" u="none" strike="noStrike" cap="none" dirty="0">
                <a:solidFill>
                  <a:schemeClr val="dk1"/>
                </a:solidFill>
                <a:latin typeface="Proxima Nova Light" panose="02000506030000020004" pitchFamily="2" charset="0"/>
                <a:ea typeface="Gill Sans"/>
                <a:cs typeface="Gill Sans"/>
                <a:sym typeface="Gill Sans"/>
              </a:rPr>
              <a:t> Oral Health. 2015 Sep 24;15(1):111. 2724 Ad, 18 </a:t>
            </a:r>
            <a:r>
              <a:rPr lang="en-US" sz="1800" u="none" strike="noStrike" cap="none" dirty="0" err="1">
                <a:solidFill>
                  <a:schemeClr val="dk1"/>
                </a:solidFill>
                <a:latin typeface="Proxima Nova Light" panose="02000506030000020004" pitchFamily="2" charset="0"/>
                <a:ea typeface="Gill Sans"/>
                <a:cs typeface="Gill Sans"/>
                <a:sym typeface="Gill Sans"/>
              </a:rPr>
              <a:t>mos</a:t>
            </a:r>
            <a:r>
              <a:rPr lang="en-US" sz="1800" u="none" strike="noStrike" cap="none" dirty="0">
                <a:solidFill>
                  <a:schemeClr val="dk1"/>
                </a:solidFill>
                <a:latin typeface="Proxima Nova Light" panose="02000506030000020004" pitchFamily="2" charset="0"/>
                <a:ea typeface="Gill Sans"/>
                <a:cs typeface="Gill Sans"/>
                <a:sym typeface="Gill Sans"/>
              </a:rPr>
              <a:t>, 1 DMFT/3</a:t>
            </a:r>
            <a:endParaRPr dirty="0">
              <a:latin typeface="Proxima Nova Light" panose="02000506030000020004" pitchFamily="2" charset="0"/>
            </a:endParaRPr>
          </a:p>
          <a:p>
            <a:pPr marL="0" marR="0" lvl="0" indent="0" algn="l" rtl="0">
              <a:lnSpc>
                <a:spcPct val="100000"/>
              </a:lnSpc>
              <a:spcBef>
                <a:spcPts val="0"/>
              </a:spcBef>
              <a:spcAft>
                <a:spcPts val="0"/>
              </a:spcAft>
              <a:buClr>
                <a:schemeClr val="dk1"/>
              </a:buClr>
              <a:buSzPts val="2400"/>
              <a:buFont typeface="Arial"/>
              <a:buNone/>
            </a:pPr>
            <a:endParaRPr sz="2400" b="0" i="0" u="none" strike="noStrike" cap="none" dirty="0">
              <a:solidFill>
                <a:srgbClr val="FFFFFF"/>
              </a:solidFill>
              <a:latin typeface="Gill Sans"/>
              <a:ea typeface="Gill Sans"/>
              <a:cs typeface="Gill Sans"/>
              <a:sym typeface="Gill Sans"/>
            </a:endParaRPr>
          </a:p>
          <a:p>
            <a:pPr marL="0" marR="0" lvl="0" indent="0" algn="r" rtl="0">
              <a:lnSpc>
                <a:spcPct val="80000"/>
              </a:lnSpc>
              <a:spcBef>
                <a:spcPts val="1000"/>
              </a:spcBef>
              <a:spcAft>
                <a:spcPts val="0"/>
              </a:spcAft>
              <a:buClr>
                <a:schemeClr val="dk1"/>
              </a:buClr>
              <a:buSzPts val="2400"/>
              <a:buFont typeface="Arial"/>
              <a:buNone/>
            </a:pPr>
            <a:endParaRPr sz="2400" b="0" i="0" u="none" strike="noStrike" cap="none" dirty="0">
              <a:solidFill>
                <a:srgbClr val="FFFFFF"/>
              </a:solidFill>
              <a:latin typeface="Gill Sans"/>
              <a:ea typeface="Gill Sans"/>
              <a:cs typeface="Gill Sans"/>
              <a:sym typeface="Gill Sans"/>
            </a:endParaRPr>
          </a:p>
        </p:txBody>
      </p:sp>
      <p:pic>
        <p:nvPicPr>
          <p:cNvPr id="262" name="Google Shape;262;p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759553" y="1702223"/>
            <a:ext cx="5468675" cy="3835100"/>
          </a:xfrm>
          <a:prstGeom prst="rect">
            <a:avLst/>
          </a:prstGeom>
          <a:noFill/>
          <a:ln>
            <a:noFill/>
          </a:ln>
        </p:spPr>
      </p:pic>
      <p:sp>
        <p:nvSpPr>
          <p:cNvPr id="263" name="Google Shape;263;p6"/>
          <p:cNvSpPr txBox="1"/>
          <p:nvPr/>
        </p:nvSpPr>
        <p:spPr>
          <a:xfrm>
            <a:off x="938800" y="461425"/>
            <a:ext cx="10470000" cy="1077300"/>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5800" dirty="0">
                <a:solidFill>
                  <a:srgbClr val="172C55"/>
                </a:solidFill>
                <a:latin typeface="Oswald SemiBold"/>
                <a:ea typeface="Oswald SemiBold"/>
                <a:cs typeface="Oswald SemiBold"/>
                <a:sym typeface="Oswald SemiBold"/>
              </a:rPr>
              <a:t>Spaced Prevention Works</a:t>
            </a:r>
            <a:endParaRPr sz="5800" dirty="0">
              <a:solidFill>
                <a:srgbClr val="172C55"/>
              </a:solidFill>
              <a:latin typeface="Oswald SemiBold"/>
              <a:ea typeface="Oswald SemiBold"/>
              <a:cs typeface="Oswald SemiBold"/>
              <a:sym typeface="Oswald SemiBold"/>
            </a:endParaRPr>
          </a:p>
        </p:txBody>
      </p:sp>
    </p:spTree>
  </p:cSld>
  <p:clrMapOvr>
    <a:masterClrMapping/>
  </p:clrMapOvr>
  <mc:AlternateContent xmlns:mc="http://schemas.openxmlformats.org/markup-compatibility/2006" xmlns:p14="http://schemas.microsoft.com/office/powerpoint/2010/main">
    <mc:Choice Requires="p14">
      <p:transition spd="slow" p14:dur="2000" advTm="52481"/>
    </mc:Choice>
    <mc:Fallback xmlns="">
      <p:transition spd="slow" advTm="52481"/>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A8FF94-97D9-45DC-98FC-B358AD488526}"/>
              </a:ext>
            </a:extLst>
          </p:cNvPr>
          <p:cNvSpPr>
            <a:spLocks noGrp="1"/>
          </p:cNvSpPr>
          <p:nvPr>
            <p:ph idx="1"/>
          </p:nvPr>
        </p:nvSpPr>
        <p:spPr>
          <a:xfrm>
            <a:off x="723971" y="1649240"/>
            <a:ext cx="5937157" cy="3193294"/>
          </a:xfrm>
        </p:spPr>
        <p:txBody>
          <a:bodyPr>
            <a:noAutofit/>
          </a:bodyPr>
          <a:lstStyle/>
          <a:p>
            <a:pPr marL="114300" indent="0">
              <a:buNone/>
            </a:pPr>
            <a:r>
              <a:rPr lang="en-US" sz="3200" dirty="0">
                <a:solidFill>
                  <a:schemeClr val="tx1"/>
                </a:solidFill>
                <a:latin typeface="Proxima Nova" panose="020B0604020202020204" charset="0"/>
              </a:rPr>
              <a:t>“These findings suggest </a:t>
            </a:r>
            <a:r>
              <a:rPr lang="en-US" sz="3200" b="1" dirty="0">
                <a:solidFill>
                  <a:schemeClr val="tx1"/>
                </a:solidFill>
                <a:latin typeface="Proxima Nova" panose="020B0604020202020204" charset="0"/>
              </a:rPr>
              <a:t>a greater intervention effect </a:t>
            </a:r>
            <a:r>
              <a:rPr lang="en-US" sz="3200" dirty="0">
                <a:solidFill>
                  <a:schemeClr val="tx1"/>
                </a:solidFill>
                <a:latin typeface="Proxima Nova" panose="020B0604020202020204" charset="0"/>
              </a:rPr>
              <a:t>carried through the combined action on multiple aspects of the caries process rather than through any single factor.” </a:t>
            </a:r>
          </a:p>
        </p:txBody>
      </p:sp>
      <p:sp>
        <p:nvSpPr>
          <p:cNvPr id="9" name="Rectangle 3">
            <a:extLst>
              <a:ext uri="{FF2B5EF4-FFF2-40B4-BE49-F238E27FC236}">
                <a16:creationId xmlns:a16="http://schemas.microsoft.com/office/drawing/2014/main" id="{621609D8-67F6-405D-8B24-81C236C5A713}"/>
              </a:ext>
            </a:extLst>
          </p:cNvPr>
          <p:cNvSpPr txBox="1">
            <a:spLocks noChangeArrowheads="1"/>
          </p:cNvSpPr>
          <p:nvPr/>
        </p:nvSpPr>
        <p:spPr>
          <a:xfrm>
            <a:off x="1302171" y="5706538"/>
            <a:ext cx="9725676" cy="634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Proxima Nova Light" panose="020B0604020202020204" charset="0"/>
              </a:rPr>
              <a:t>Cheng J, Chaffee BW, Cheng NF, </a:t>
            </a:r>
            <a:r>
              <a:rPr kumimoji="0" lang="en-US" sz="2000" b="0" i="0" u="none" strike="noStrike" kern="1200" cap="none" spc="0" normalizeH="0" baseline="0" noProof="0" dirty="0" err="1">
                <a:ln>
                  <a:noFill/>
                </a:ln>
                <a:effectLst/>
                <a:uLnTx/>
                <a:uFillTx/>
                <a:latin typeface="Proxima Nova Light" panose="020B0604020202020204" charset="0"/>
              </a:rPr>
              <a:t>Gansky</a:t>
            </a:r>
            <a:r>
              <a:rPr kumimoji="0" lang="en-US" sz="2000" b="0" i="0" u="none" strike="noStrike" kern="1200" cap="none" spc="0" normalizeH="0" baseline="0" noProof="0" dirty="0">
                <a:ln>
                  <a:noFill/>
                </a:ln>
                <a:effectLst/>
                <a:uLnTx/>
                <a:uFillTx/>
                <a:latin typeface="Proxima Nova Light" panose="020B0604020202020204" charset="0"/>
              </a:rPr>
              <a:t> SA, Featherstone JDB. Understanding Treatment Effect Mechanisms of the CAMBRA Randomized Trial in Reducing Caries Increment. J Dent Res. 2014 Oct 29. 109, 1-7, 24mosDMFT </a:t>
            </a:r>
          </a:p>
          <a:p>
            <a:pPr marL="0" marR="0" lvl="0" indent="0" algn="r"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endParaRPr kumimoji="0" lang="en-US" sz="2400" b="0" i="0" u="none" strike="noStrike" kern="1200" cap="none" spc="0" normalizeH="0" baseline="0" noProof="0" dirty="0">
              <a:ln>
                <a:noFill/>
              </a:ln>
              <a:solidFill>
                <a:sysClr val="window" lastClr="FFFFFF"/>
              </a:solidFill>
              <a:effectLst/>
              <a:uLnTx/>
              <a:uFillTx/>
              <a:latin typeface="Proxima Nova Light" panose="020B0604020202020204" charset="0"/>
            </a:endParaRPr>
          </a:p>
        </p:txBody>
      </p:sp>
      <p:pic>
        <p:nvPicPr>
          <p:cNvPr id="2" name="Picture 1">
            <a:extLst>
              <a:ext uri="{FF2B5EF4-FFF2-40B4-BE49-F238E27FC236}">
                <a16:creationId xmlns:a16="http://schemas.microsoft.com/office/drawing/2014/main" id="{C05FC5C8-7ADD-47D4-B510-E99580D54770}"/>
              </a:ext>
            </a:extLst>
          </p:cNvPr>
          <p:cNvPicPr>
            <a:picLocks noChangeAspect="1"/>
          </p:cNvPicPr>
          <p:nvPr/>
        </p:nvPicPr>
        <p:blipFill>
          <a:blip r:embed="rId2">
            <a:duotone>
              <a:schemeClr val="accent1">
                <a:shade val="45000"/>
                <a:satMod val="135000"/>
              </a:schemeClr>
              <a:prstClr val="white"/>
            </a:duotone>
          </a:blip>
          <a:stretch>
            <a:fillRect/>
          </a:stretch>
        </p:blipFill>
        <p:spPr>
          <a:xfrm>
            <a:off x="6661128" y="1886781"/>
            <a:ext cx="5188380" cy="3471701"/>
          </a:xfrm>
          <a:prstGeom prst="rect">
            <a:avLst/>
          </a:prstGeom>
        </p:spPr>
      </p:pic>
      <p:sp>
        <p:nvSpPr>
          <p:cNvPr id="4" name="Rectangle 3">
            <a:extLst>
              <a:ext uri="{FF2B5EF4-FFF2-40B4-BE49-F238E27FC236}">
                <a16:creationId xmlns:a16="http://schemas.microsoft.com/office/drawing/2014/main" id="{1F823192-4F50-455F-A40F-5B10F67E1CC8}"/>
              </a:ext>
            </a:extLst>
          </p:cNvPr>
          <p:cNvSpPr/>
          <p:nvPr/>
        </p:nvSpPr>
        <p:spPr>
          <a:xfrm>
            <a:off x="8622469" y="2909183"/>
            <a:ext cx="3227037" cy="1039633"/>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TextBox 5">
            <a:extLst>
              <a:ext uri="{FF2B5EF4-FFF2-40B4-BE49-F238E27FC236}">
                <a16:creationId xmlns:a16="http://schemas.microsoft.com/office/drawing/2014/main" id="{AF05E0AA-7B8B-45DA-AED9-64925341B5CD}"/>
              </a:ext>
            </a:extLst>
          </p:cNvPr>
          <p:cNvSpPr txBox="1"/>
          <p:nvPr/>
        </p:nvSpPr>
        <p:spPr>
          <a:xfrm>
            <a:off x="8716294" y="3013500"/>
            <a:ext cx="3039385" cy="830997"/>
          </a:xfrm>
          <a:prstGeom prst="rect">
            <a:avLst/>
          </a:prstGeom>
          <a:noFill/>
        </p:spPr>
        <p:txBody>
          <a:bodyPr wrap="square" rtlCol="0">
            <a:spAutoFit/>
          </a:bodyPr>
          <a:lstStyle/>
          <a:p>
            <a:pPr algn="ctr"/>
            <a:r>
              <a:rPr lang="en-US" sz="4800" dirty="0">
                <a:solidFill>
                  <a:schemeClr val="bg1"/>
                </a:solidFill>
                <a:latin typeface="Gill Sans Nova" panose="020B0602020104020203" pitchFamily="34" charset="0"/>
              </a:rPr>
              <a:t>CRM</a:t>
            </a:r>
          </a:p>
        </p:txBody>
      </p:sp>
      <p:sp>
        <p:nvSpPr>
          <p:cNvPr id="11" name="Google Shape;263;p6">
            <a:extLst>
              <a:ext uri="{FF2B5EF4-FFF2-40B4-BE49-F238E27FC236}">
                <a16:creationId xmlns:a16="http://schemas.microsoft.com/office/drawing/2014/main" id="{B55F0645-1003-2680-BCC7-7021FA7E7499}"/>
              </a:ext>
            </a:extLst>
          </p:cNvPr>
          <p:cNvSpPr txBox="1"/>
          <p:nvPr/>
        </p:nvSpPr>
        <p:spPr>
          <a:xfrm>
            <a:off x="938800" y="461425"/>
            <a:ext cx="10470000" cy="107718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5800" dirty="0">
                <a:solidFill>
                  <a:srgbClr val="172C55"/>
                </a:solidFill>
                <a:latin typeface="Oswald SemiBold"/>
                <a:ea typeface="Oswald SemiBold"/>
                <a:cs typeface="Oswald SemiBold"/>
                <a:sym typeface="Oswald SemiBold"/>
              </a:rPr>
              <a:t>Additive Effects</a:t>
            </a:r>
            <a:endParaRPr sz="5800" dirty="0">
              <a:solidFill>
                <a:srgbClr val="172C55"/>
              </a:solidFill>
              <a:latin typeface="Oswald SemiBold"/>
              <a:ea typeface="Oswald SemiBold"/>
              <a:cs typeface="Oswald SemiBold"/>
              <a:sym typeface="Oswald SemiBold"/>
            </a:endParaRPr>
          </a:p>
        </p:txBody>
      </p:sp>
    </p:spTree>
    <p:extLst>
      <p:ext uri="{BB962C8B-B14F-4D97-AF65-F5344CB8AC3E}">
        <p14:creationId xmlns:p14="http://schemas.microsoft.com/office/powerpoint/2010/main" val="2633807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6A8FF94-97D9-45DC-98FC-B358AD488526}"/>
              </a:ext>
            </a:extLst>
          </p:cNvPr>
          <p:cNvSpPr>
            <a:spLocks noGrp="1"/>
          </p:cNvSpPr>
          <p:nvPr>
            <p:ph idx="1"/>
          </p:nvPr>
        </p:nvSpPr>
        <p:spPr>
          <a:xfrm>
            <a:off x="500430" y="2110145"/>
            <a:ext cx="6129263" cy="3193294"/>
          </a:xfrm>
        </p:spPr>
        <p:txBody>
          <a:bodyPr>
            <a:noAutofit/>
          </a:bodyPr>
          <a:lstStyle/>
          <a:p>
            <a:pPr marL="114300" indent="0">
              <a:buNone/>
            </a:pPr>
            <a:r>
              <a:rPr lang="en-US" sz="3200" dirty="0">
                <a:latin typeface="Proxima Nova" panose="020B0604020202020204" charset="0"/>
              </a:rPr>
              <a:t>“The overall 4-year post-trial result (years 4-7) for CMS patients was a DMFT increment of 2.44 compared with 3.39 for control patients, a difference equivalent to </a:t>
            </a:r>
            <a:r>
              <a:rPr lang="en-US" sz="3200" b="1" dirty="0">
                <a:latin typeface="Proxima Nova" panose="020B0604020202020204" charset="0"/>
              </a:rPr>
              <a:t>28%</a:t>
            </a:r>
            <a:r>
              <a:rPr lang="en-US" sz="3200" dirty="0">
                <a:latin typeface="Proxima Nova" panose="020B0604020202020204" charset="0"/>
              </a:rPr>
              <a:t>.” </a:t>
            </a:r>
            <a:endParaRPr lang="en-US" sz="3200" dirty="0">
              <a:solidFill>
                <a:srgbClr val="404040"/>
              </a:solidFill>
              <a:latin typeface="Proxima Nova" panose="020B0604020202020204" charset="0"/>
            </a:endParaRPr>
          </a:p>
        </p:txBody>
      </p:sp>
      <p:sp>
        <p:nvSpPr>
          <p:cNvPr id="9" name="Rectangle 3">
            <a:extLst>
              <a:ext uri="{FF2B5EF4-FFF2-40B4-BE49-F238E27FC236}">
                <a16:creationId xmlns:a16="http://schemas.microsoft.com/office/drawing/2014/main" id="{621609D8-67F6-405D-8B24-81C236C5A713}"/>
              </a:ext>
            </a:extLst>
          </p:cNvPr>
          <p:cNvSpPr txBox="1">
            <a:spLocks noChangeArrowheads="1"/>
          </p:cNvSpPr>
          <p:nvPr/>
        </p:nvSpPr>
        <p:spPr>
          <a:xfrm>
            <a:off x="1613734" y="5874971"/>
            <a:ext cx="9725676" cy="634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Proxima Nova Light" panose="020B0604020202020204" charset="0"/>
              </a:rPr>
              <a:t>Evans RW, Clark P, Jia N. The Caries Management System: are preventive effects sustained post clinical trial? Community Dent Oral Epidemiol. 2015 Dec 7.19 Practices  </a:t>
            </a:r>
          </a:p>
          <a:p>
            <a:pPr marL="0" marR="0" lvl="0" indent="0" algn="r"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effectLst/>
              <a:uLnTx/>
              <a:uFillTx/>
              <a:latin typeface="Proxima Nova Light" panose="020B0604020202020204" charset="0"/>
            </a:endParaRPr>
          </a:p>
        </p:txBody>
      </p:sp>
      <p:pic>
        <p:nvPicPr>
          <p:cNvPr id="2" name="Picture 1">
            <a:extLst>
              <a:ext uri="{FF2B5EF4-FFF2-40B4-BE49-F238E27FC236}">
                <a16:creationId xmlns:a16="http://schemas.microsoft.com/office/drawing/2014/main" id="{8D4531DA-5575-4B3D-8283-039B56AF31B8}"/>
              </a:ext>
            </a:extLst>
          </p:cNvPr>
          <p:cNvPicPr>
            <a:picLocks noChangeAspect="1"/>
          </p:cNvPicPr>
          <p:nvPr/>
        </p:nvPicPr>
        <p:blipFill>
          <a:blip r:embed="rId2"/>
          <a:stretch>
            <a:fillRect/>
          </a:stretch>
        </p:blipFill>
        <p:spPr>
          <a:xfrm>
            <a:off x="6476572" y="1798171"/>
            <a:ext cx="5804587" cy="4076800"/>
          </a:xfrm>
          <a:prstGeom prst="rect">
            <a:avLst/>
          </a:prstGeom>
        </p:spPr>
      </p:pic>
      <p:sp>
        <p:nvSpPr>
          <p:cNvPr id="6" name="Google Shape;263;p6">
            <a:extLst>
              <a:ext uri="{FF2B5EF4-FFF2-40B4-BE49-F238E27FC236}">
                <a16:creationId xmlns:a16="http://schemas.microsoft.com/office/drawing/2014/main" id="{8B318B17-2ED4-60D6-181A-AC25650911E2}"/>
              </a:ext>
            </a:extLst>
          </p:cNvPr>
          <p:cNvSpPr txBox="1"/>
          <p:nvPr/>
        </p:nvSpPr>
        <p:spPr>
          <a:xfrm>
            <a:off x="938800" y="461425"/>
            <a:ext cx="10470000" cy="1077188"/>
          </a:xfrm>
          <a:prstGeom prst="rect">
            <a:avLst/>
          </a:prstGeom>
          <a:noFill/>
          <a:ln>
            <a:noFill/>
          </a:ln>
        </p:spPr>
        <p:txBody>
          <a:bodyPr spcFirstLastPara="1" wrap="square" lIns="91425" tIns="91425" rIns="91425" bIns="91425" anchor="t" anchorCtr="0">
            <a:spAutoFit/>
          </a:bodyPr>
          <a:lstStyle/>
          <a:p>
            <a:pPr marL="0" lvl="0" indent="0" algn="ctr" rtl="0">
              <a:spcBef>
                <a:spcPts val="0"/>
              </a:spcBef>
              <a:spcAft>
                <a:spcPts val="0"/>
              </a:spcAft>
              <a:buNone/>
            </a:pPr>
            <a:r>
              <a:rPr lang="en-US" sz="5800" dirty="0">
                <a:solidFill>
                  <a:srgbClr val="172C55"/>
                </a:solidFill>
                <a:latin typeface="Oswald SemiBold"/>
                <a:ea typeface="Oswald SemiBold"/>
                <a:cs typeface="Oswald SemiBold"/>
                <a:sym typeface="Oswald SemiBold"/>
              </a:rPr>
              <a:t>Substantivity</a:t>
            </a:r>
            <a:endParaRPr sz="5800" dirty="0">
              <a:solidFill>
                <a:srgbClr val="172C55"/>
              </a:solidFill>
              <a:latin typeface="Oswald SemiBold"/>
              <a:ea typeface="Oswald SemiBold"/>
              <a:cs typeface="Oswald SemiBold"/>
              <a:sym typeface="Oswald SemiBold"/>
            </a:endParaRPr>
          </a:p>
        </p:txBody>
      </p:sp>
    </p:spTree>
    <p:extLst>
      <p:ext uri="{BB962C8B-B14F-4D97-AF65-F5344CB8AC3E}">
        <p14:creationId xmlns:p14="http://schemas.microsoft.com/office/powerpoint/2010/main" val="160733669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68"/>
        <p:cNvGrpSpPr/>
        <p:nvPr/>
      </p:nvGrpSpPr>
      <p:grpSpPr>
        <a:xfrm>
          <a:off x="0" y="0"/>
          <a:ext cx="0" cy="0"/>
          <a:chOff x="0" y="0"/>
          <a:chExt cx="0" cy="0"/>
        </a:xfrm>
      </p:grpSpPr>
      <p:sp>
        <p:nvSpPr>
          <p:cNvPr id="269" name="Google Shape;269;p7"/>
          <p:cNvSpPr txBox="1">
            <a:spLocks noGrp="1"/>
          </p:cNvSpPr>
          <p:nvPr>
            <p:ph type="title"/>
          </p:nvPr>
        </p:nvSpPr>
        <p:spPr>
          <a:xfrm>
            <a:off x="600169" y="5940728"/>
            <a:ext cx="10141582" cy="89411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Font typeface="Gill Sans"/>
              <a:buNone/>
            </a:pPr>
            <a:r>
              <a:rPr lang="en-US" sz="1600" dirty="0" err="1">
                <a:latin typeface="Proxima Nova Light" panose="02000506030000020004" pitchFamily="2" charset="0"/>
                <a:ea typeface="Gill Sans"/>
                <a:cs typeface="Gill Sans"/>
                <a:sym typeface="Gill Sans"/>
              </a:rPr>
              <a:t>Halasa</a:t>
            </a:r>
            <a:r>
              <a:rPr lang="en-US" sz="1600" dirty="0">
                <a:latin typeface="Proxima Nova Light" panose="02000506030000020004" pitchFamily="2" charset="0"/>
                <a:ea typeface="Gill Sans"/>
                <a:cs typeface="Gill Sans"/>
                <a:sym typeface="Gill Sans"/>
              </a:rPr>
              <a:t>-Rappel YA, Ng MW, Gaumer G, Banks </a:t>
            </a:r>
            <a:r>
              <a:rPr lang="en-US" sz="1600" dirty="0" err="1">
                <a:latin typeface="Proxima Nova Light" panose="02000506030000020004" pitchFamily="2" charset="0"/>
                <a:ea typeface="Gill Sans"/>
                <a:cs typeface="Gill Sans"/>
                <a:sym typeface="Gill Sans"/>
              </a:rPr>
              <a:t>DA.How</a:t>
            </a:r>
            <a:r>
              <a:rPr lang="en-US" sz="1600" dirty="0">
                <a:latin typeface="Proxima Nova Light" panose="02000506030000020004" pitchFamily="2" charset="0"/>
                <a:ea typeface="Gill Sans"/>
                <a:cs typeface="Gill Sans"/>
                <a:sym typeface="Gill Sans"/>
              </a:rPr>
              <a:t> useful are current caries risk assessment tools in informing the oral health care decision-making process? J Am Dent Assoc. 2019 Feb;150(2):91-102. 10 CRA models, 1-20 </a:t>
            </a:r>
            <a:r>
              <a:rPr lang="en-US" sz="1600" dirty="0" err="1">
                <a:latin typeface="Proxima Nova Light" panose="02000506030000020004" pitchFamily="2" charset="0"/>
                <a:ea typeface="Gill Sans"/>
                <a:cs typeface="Gill Sans"/>
                <a:sym typeface="Gill Sans"/>
              </a:rPr>
              <a:t>yo</a:t>
            </a:r>
            <a:r>
              <a:rPr lang="en-US" sz="1600" dirty="0">
                <a:latin typeface="Proxima Nova Light" panose="02000506030000020004" pitchFamily="2" charset="0"/>
                <a:ea typeface="Gill Sans"/>
                <a:cs typeface="Gill Sans"/>
                <a:sym typeface="Gill Sans"/>
              </a:rPr>
              <a:t>.</a:t>
            </a:r>
            <a:endParaRPr sz="1600" dirty="0">
              <a:latin typeface="Proxima Nova Light" panose="02000506030000020004" pitchFamily="2" charset="0"/>
            </a:endParaRPr>
          </a:p>
        </p:txBody>
      </p:sp>
      <p:sp>
        <p:nvSpPr>
          <p:cNvPr id="270" name="Google Shape;270;p7"/>
          <p:cNvSpPr txBox="1">
            <a:spLocks noGrp="1"/>
          </p:cNvSpPr>
          <p:nvPr>
            <p:ph type="body" idx="1"/>
          </p:nvPr>
        </p:nvSpPr>
        <p:spPr>
          <a:xfrm>
            <a:off x="5852160" y="1869294"/>
            <a:ext cx="5418584" cy="3317967"/>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ts val="2800"/>
              <a:buNone/>
            </a:pPr>
            <a:r>
              <a:rPr lang="en-US" dirty="0">
                <a:latin typeface="Proxima Nova" panose="02000506030000020004" pitchFamily="2" charset="0"/>
                <a:ea typeface="Gill Sans"/>
                <a:cs typeface="Gill Sans"/>
                <a:sym typeface="Gill Sans"/>
              </a:rPr>
              <a:t>“The authors found substantial variation among the selected models in assigning risk levels. The weighted average proportions (range) of people categorized as at low, moderate, and </a:t>
            </a:r>
            <a:r>
              <a:rPr lang="en-US" b="1" dirty="0">
                <a:latin typeface="Proxima Nova" panose="02000506030000020004" pitchFamily="2" charset="0"/>
                <a:ea typeface="Gill Sans"/>
                <a:cs typeface="Gill Sans"/>
                <a:sym typeface="Gill Sans"/>
              </a:rPr>
              <a:t>high risk </a:t>
            </a:r>
            <a:r>
              <a:rPr lang="en-US" dirty="0">
                <a:latin typeface="Proxima Nova" panose="02000506030000020004" pitchFamily="2" charset="0"/>
                <a:ea typeface="Gill Sans"/>
                <a:cs typeface="Gill Sans"/>
                <a:sym typeface="Gill Sans"/>
              </a:rPr>
              <a:t>were 25% (0%-66%), 14% (0%-50%), and </a:t>
            </a:r>
            <a:r>
              <a:rPr lang="en-US" b="1" dirty="0">
                <a:latin typeface="Proxima Nova" panose="02000506030000020004" pitchFamily="2" charset="0"/>
                <a:ea typeface="Gill Sans"/>
                <a:cs typeface="Gill Sans"/>
                <a:sym typeface="Gill Sans"/>
              </a:rPr>
              <a:t>61% </a:t>
            </a:r>
            <a:r>
              <a:rPr lang="en-US" dirty="0">
                <a:latin typeface="Proxima Nova" panose="02000506030000020004" pitchFamily="2" charset="0"/>
                <a:ea typeface="Gill Sans"/>
                <a:cs typeface="Gill Sans"/>
                <a:sym typeface="Gill Sans"/>
              </a:rPr>
              <a:t>(11%-100%), respectively…”</a:t>
            </a:r>
            <a:endParaRPr dirty="0">
              <a:latin typeface="Proxima Nova" panose="02000506030000020004" pitchFamily="2" charset="0"/>
            </a:endParaRPr>
          </a:p>
        </p:txBody>
      </p:sp>
      <p:pic>
        <p:nvPicPr>
          <p:cNvPr id="271" name="Google Shape;271;p7"/>
          <p:cNvPicPr preferRelativeResize="0"/>
          <p:nvPr/>
        </p:nvPicPr>
        <p:blipFill rotWithShape="1">
          <a:blip r:embed="rId3">
            <a:alphaModFix/>
          </a:blip>
          <a:srcRect/>
          <a:stretch/>
        </p:blipFill>
        <p:spPr>
          <a:xfrm>
            <a:off x="412117" y="161490"/>
            <a:ext cx="4607557" cy="5779238"/>
          </a:xfrm>
          <a:prstGeom prst="rect">
            <a:avLst/>
          </a:prstGeom>
          <a:noFill/>
          <a:ln>
            <a:noFill/>
          </a:ln>
        </p:spPr>
      </p:pic>
      <p:sp>
        <p:nvSpPr>
          <p:cNvPr id="3" name="TextBox 2">
            <a:extLst>
              <a:ext uri="{FF2B5EF4-FFF2-40B4-BE49-F238E27FC236}">
                <a16:creationId xmlns:a16="http://schemas.microsoft.com/office/drawing/2014/main" id="{3765B02C-2A10-9EC4-F665-6D81A86A7B33}"/>
              </a:ext>
            </a:extLst>
          </p:cNvPr>
          <p:cNvSpPr txBox="1"/>
          <p:nvPr/>
        </p:nvSpPr>
        <p:spPr>
          <a:xfrm>
            <a:off x="5670960" y="789502"/>
            <a:ext cx="6100354" cy="523220"/>
          </a:xfrm>
          <a:prstGeom prst="rect">
            <a:avLst/>
          </a:prstGeom>
          <a:noFill/>
        </p:spPr>
        <p:txBody>
          <a:bodyPr wrap="square">
            <a:spAutoFit/>
          </a:bodyPr>
          <a:lstStyle/>
          <a:p>
            <a:pPr algn="ctr"/>
            <a:r>
              <a:rPr lang="en-US" sz="2800" dirty="0">
                <a:solidFill>
                  <a:schemeClr val="bg1">
                    <a:lumMod val="25000"/>
                  </a:schemeClr>
                </a:solidFill>
                <a:latin typeface="Oswald" pitchFamily="2" charset="77"/>
              </a:rPr>
              <a:t>Caries Risk Models Lack Consistency</a:t>
            </a:r>
          </a:p>
        </p:txBody>
      </p:sp>
    </p:spTree>
  </p:cSld>
  <p:clrMapOvr>
    <a:masterClrMapping/>
  </p:clrMapOvr>
  <mc:AlternateContent xmlns:mc="http://schemas.openxmlformats.org/markup-compatibility/2006" xmlns:p14="http://schemas.microsoft.com/office/powerpoint/2010/main">
    <mc:Choice Requires="p14">
      <p:transition spd="slow" p14:dur="2000" advTm="121976"/>
    </mc:Choice>
    <mc:Fallback xmlns="">
      <p:transition spd="slow" advTm="121976"/>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dk1"/>
        </a:solidFill>
        <a:effectLst/>
      </p:bgPr>
    </p:bg>
    <p:spTree>
      <p:nvGrpSpPr>
        <p:cNvPr id="1" name="Shape 276"/>
        <p:cNvGrpSpPr/>
        <p:nvPr/>
      </p:nvGrpSpPr>
      <p:grpSpPr>
        <a:xfrm>
          <a:off x="0" y="0"/>
          <a:ext cx="0" cy="0"/>
          <a:chOff x="0" y="0"/>
          <a:chExt cx="0" cy="0"/>
        </a:xfrm>
      </p:grpSpPr>
      <p:sp>
        <p:nvSpPr>
          <p:cNvPr id="277" name="Google Shape;277;p8"/>
          <p:cNvSpPr txBox="1"/>
          <p:nvPr/>
        </p:nvSpPr>
        <p:spPr>
          <a:xfrm>
            <a:off x="3617712" y="5697269"/>
            <a:ext cx="7701280" cy="3471467"/>
          </a:xfrm>
          <a:prstGeom prst="rect">
            <a:avLst/>
          </a:prstGeom>
          <a:noFill/>
          <a:ln>
            <a:noFill/>
          </a:ln>
        </p:spPr>
        <p:txBody>
          <a:bodyPr spcFirstLastPara="1" wrap="square" lIns="0" tIns="45700" rIns="0" bIns="45700" anchor="t" anchorCtr="0">
            <a:normAutofit/>
          </a:bodyPr>
          <a:lstStyle/>
          <a:p>
            <a:pPr marL="0" marR="0" lvl="0" indent="0" algn="l" rtl="0">
              <a:lnSpc>
                <a:spcPct val="100000"/>
              </a:lnSpc>
              <a:spcBef>
                <a:spcPts val="0"/>
              </a:spcBef>
              <a:spcAft>
                <a:spcPts val="0"/>
              </a:spcAft>
              <a:buClr>
                <a:srgbClr val="FFFFFF"/>
              </a:buClr>
              <a:buSzPts val="4800"/>
              <a:buFont typeface="Calibri"/>
              <a:buNone/>
            </a:pPr>
            <a:r>
              <a:rPr lang="en-US" sz="4800" b="0" i="0" u="none" strike="noStrike" cap="none" dirty="0">
                <a:solidFill>
                  <a:srgbClr val="FFFFFF"/>
                </a:solidFill>
                <a:latin typeface="Oswald"/>
                <a:ea typeface="Oswald"/>
                <a:cs typeface="Oswald"/>
                <a:sym typeface="Oswald"/>
              </a:rPr>
              <a:t>2. Caries Diagnosis</a:t>
            </a:r>
            <a:endParaRPr dirty="0"/>
          </a:p>
        </p:txBody>
      </p:sp>
      <p:pic>
        <p:nvPicPr>
          <p:cNvPr id="278" name="Google Shape;278;p8"/>
          <p:cNvPicPr preferRelativeResize="0"/>
          <p:nvPr/>
        </p:nvPicPr>
        <p:blipFill rotWithShape="1">
          <a:blip r:embed="rId3">
            <a:alphaModFix/>
          </a:blip>
          <a:srcRect/>
          <a:stretch/>
        </p:blipFill>
        <p:spPr>
          <a:xfrm>
            <a:off x="492406" y="337123"/>
            <a:ext cx="4462659" cy="5645385"/>
          </a:xfrm>
          <a:prstGeom prst="rect">
            <a:avLst/>
          </a:prstGeom>
          <a:noFill/>
          <a:ln>
            <a:noFill/>
          </a:ln>
        </p:spPr>
      </p:pic>
      <p:pic>
        <p:nvPicPr>
          <p:cNvPr id="279" name="Google Shape;279;p8"/>
          <p:cNvPicPr preferRelativeResize="0"/>
          <p:nvPr/>
        </p:nvPicPr>
        <p:blipFill rotWithShape="1">
          <a:blip r:embed="rId4">
            <a:alphaModFix/>
          </a:blip>
          <a:srcRect/>
          <a:stretch/>
        </p:blipFill>
        <p:spPr>
          <a:xfrm>
            <a:off x="4575158" y="2040936"/>
            <a:ext cx="3566469" cy="3328704"/>
          </a:xfrm>
          <a:prstGeom prst="rect">
            <a:avLst/>
          </a:prstGeom>
          <a:noFill/>
          <a:ln>
            <a:noFill/>
          </a:ln>
        </p:spPr>
      </p:pic>
      <p:pic>
        <p:nvPicPr>
          <p:cNvPr id="280" name="Google Shape;280;p8"/>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6492444" y="819915"/>
            <a:ext cx="4462659" cy="1648737"/>
          </a:xfrm>
          <a:prstGeom prst="rect">
            <a:avLst/>
          </a:prstGeom>
          <a:solidFill>
            <a:srgbClr val="ECECEC"/>
          </a:solidFill>
          <a:ln w="190500" cap="sq" cmpd="sng">
            <a:solidFill>
              <a:srgbClr val="FFFFFF"/>
            </a:solidFill>
            <a:prstDash val="solid"/>
            <a:miter lim="800000"/>
            <a:headEnd type="none" w="sm" len="sm"/>
            <a:tailEnd type="none" w="sm" len="sm"/>
          </a:ln>
          <a:effectLst>
            <a:outerShdw blurRad="65000" dist="50800" dir="12900000" kx="195000" ky="145000" algn="tl" rotWithShape="0">
              <a:srgbClr val="000000">
                <a:alpha val="29803"/>
              </a:srgbClr>
            </a:outerShdw>
          </a:effectLst>
        </p:spPr>
      </p:pic>
      <p:pic>
        <p:nvPicPr>
          <p:cNvPr id="281" name="Google Shape;281;p8"/>
          <p:cNvPicPr preferRelativeResize="0"/>
          <p:nvPr/>
        </p:nvPicPr>
        <p:blipFill rotWithShape="1">
          <a:blip r:embed="rId6">
            <a:alphaModFix/>
          </a:blip>
          <a:srcRect/>
          <a:stretch/>
        </p:blipFill>
        <p:spPr>
          <a:xfrm>
            <a:off x="7468352" y="2259947"/>
            <a:ext cx="4365502" cy="3605997"/>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43834"/>
    </mc:Choice>
    <mc:Fallback xmlns="">
      <p:transition spd="slow" advTm="43834"/>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0" name="Group 10"/>
          <p:cNvGrpSpPr/>
          <p:nvPr/>
        </p:nvGrpSpPr>
        <p:grpSpPr>
          <a:xfrm>
            <a:off x="-1541"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 name="TextBox 14"/>
          <p:cNvSpPr txBox="1"/>
          <p:nvPr/>
        </p:nvSpPr>
        <p:spPr>
          <a:xfrm>
            <a:off x="2326372" y="5567684"/>
            <a:ext cx="7701280" cy="701859"/>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
                <a:srgbClr val="000000"/>
              </a:buClr>
              <a:buSzTx/>
              <a:buFont typeface="Arial"/>
              <a:buNone/>
              <a:tabLst/>
              <a:defRPr/>
            </a:pPr>
            <a:r>
              <a:rPr kumimoji="0" lang="en-US" sz="48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1786368" y="0"/>
            <a:ext cx="8619229" cy="4962238"/>
          </a:xfrm>
          <a:custGeom>
            <a:avLst/>
            <a:gdLst/>
            <a:ahLst/>
            <a:cxnLst/>
            <a:rect l="l" t="t" r="r" b="b"/>
            <a:pathLst>
              <a:path w="12928844" h="7443357">
                <a:moveTo>
                  <a:pt x="0" y="0"/>
                </a:moveTo>
                <a:lnTo>
                  <a:pt x="12928844" y="0"/>
                </a:lnTo>
                <a:lnTo>
                  <a:pt x="12928844" y="7443357"/>
                </a:lnTo>
                <a:lnTo>
                  <a:pt x="0" y="7443357"/>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TextBox 16"/>
          <p:cNvSpPr txBox="1"/>
          <p:nvPr/>
        </p:nvSpPr>
        <p:spPr>
          <a:xfrm>
            <a:off x="2271198" y="2740658"/>
            <a:ext cx="1009975"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Saliva </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63%</a:t>
            </a:r>
          </a:p>
        </p:txBody>
      </p:sp>
      <p:sp>
        <p:nvSpPr>
          <p:cNvPr id="17" name="TextBox 17"/>
          <p:cNvSpPr txBox="1"/>
          <p:nvPr/>
        </p:nvSpPr>
        <p:spPr>
          <a:xfrm>
            <a:off x="3826963" y="2108588"/>
            <a:ext cx="782382"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Diet</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55%</a:t>
            </a:r>
          </a:p>
        </p:txBody>
      </p:sp>
      <p:sp>
        <p:nvSpPr>
          <p:cNvPr id="18" name="TextBox 18"/>
          <p:cNvSpPr txBox="1"/>
          <p:nvPr/>
        </p:nvSpPr>
        <p:spPr>
          <a:xfrm>
            <a:off x="5098113" y="1975240"/>
            <a:ext cx="1084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Biofilm</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46-51%</a:t>
            </a:r>
          </a:p>
        </p:txBody>
      </p:sp>
      <p:sp>
        <p:nvSpPr>
          <p:cNvPr id="19" name="TextBox 19"/>
          <p:cNvSpPr txBox="1"/>
          <p:nvPr/>
        </p:nvSpPr>
        <p:spPr>
          <a:xfrm>
            <a:off x="6392626" y="2253368"/>
            <a:ext cx="12750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Genetics</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9%</a:t>
            </a:r>
          </a:p>
        </p:txBody>
      </p:sp>
      <p:sp>
        <p:nvSpPr>
          <p:cNvPr id="20" name="TextBox 20"/>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Tree>
  </p:cSld>
  <p:clrMapOvr>
    <a:masterClrMapping/>
  </p:clrMapOvr>
  <mc:AlternateContent xmlns:mc="http://schemas.openxmlformats.org/markup-compatibility/2006" xmlns:p14="http://schemas.microsoft.com/office/powerpoint/2010/main">
    <mc:Choice Requires="p14">
      <p:transition spd="slow" p14:dur="2000" advTm="133145"/>
    </mc:Choice>
    <mc:Fallback xmlns="">
      <p:transition spd="slow" advTm="133145"/>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3"/>
        <p:cNvGrpSpPr/>
        <p:nvPr/>
      </p:nvGrpSpPr>
      <p:grpSpPr>
        <a:xfrm>
          <a:off x="0" y="0"/>
          <a:ext cx="0" cy="0"/>
          <a:chOff x="0" y="0"/>
          <a:chExt cx="0" cy="0"/>
        </a:xfrm>
      </p:grpSpPr>
      <p:pic>
        <p:nvPicPr>
          <p:cNvPr id="294" name="Google Shape;294;p8"/>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389486" y="941313"/>
            <a:ext cx="4080164" cy="5280212"/>
          </a:xfrm>
          <a:prstGeom prst="rect">
            <a:avLst/>
          </a:prstGeom>
          <a:noFill/>
          <a:ln>
            <a:noFill/>
          </a:ln>
          <a:effectLst>
            <a:outerShdw blurRad="292100" dist="139700" dir="2700000" algn="tl" rotWithShape="0">
              <a:srgbClr val="333333">
                <a:alpha val="64705"/>
              </a:srgbClr>
            </a:outerShdw>
          </a:effectLst>
        </p:spPr>
      </p:pic>
      <p:pic>
        <p:nvPicPr>
          <p:cNvPr id="295" name="Google Shape;295;p8"/>
          <p:cNvPicPr preferRelativeResize="0"/>
          <p:nvPr/>
        </p:nvPicPr>
        <p:blipFill rotWithShape="1">
          <a:blip r:embed="rId4">
            <a:alphaModFix/>
          </a:blip>
          <a:srcRect/>
          <a:stretch/>
        </p:blipFill>
        <p:spPr>
          <a:xfrm>
            <a:off x="4863469" y="1082550"/>
            <a:ext cx="3633531" cy="3999323"/>
          </a:xfrm>
          <a:prstGeom prst="rect">
            <a:avLst/>
          </a:prstGeom>
          <a:noFill/>
          <a:ln>
            <a:noFill/>
          </a:ln>
        </p:spPr>
      </p:pic>
      <p:pic>
        <p:nvPicPr>
          <p:cNvPr id="296" name="Google Shape;296;p8"/>
          <p:cNvPicPr preferRelativeResize="0"/>
          <p:nvPr/>
        </p:nvPicPr>
        <p:blipFill rotWithShape="1">
          <a:blip r:embed="rId5">
            <a:alphaModFix/>
          </a:blip>
          <a:srcRect/>
          <a:stretch/>
        </p:blipFill>
        <p:spPr>
          <a:xfrm>
            <a:off x="8890819" y="2692080"/>
            <a:ext cx="2857500" cy="2857500"/>
          </a:xfrm>
          <a:prstGeom prst="rect">
            <a:avLst/>
          </a:prstGeom>
          <a:noFill/>
          <a:ln>
            <a:noFill/>
          </a:ln>
        </p:spPr>
      </p:pic>
      <p:sp>
        <p:nvSpPr>
          <p:cNvPr id="297" name="Google Shape;297;p8"/>
          <p:cNvSpPr txBox="1">
            <a:spLocks noGrp="1"/>
          </p:cNvSpPr>
          <p:nvPr>
            <p:ph type="title"/>
          </p:nvPr>
        </p:nvSpPr>
        <p:spPr>
          <a:xfrm>
            <a:off x="726594" y="243974"/>
            <a:ext cx="5369406" cy="615600"/>
          </a:xfrm>
          <a:prstGeom prst="rect">
            <a:avLst/>
          </a:prstGeom>
          <a:noFill/>
          <a:ln>
            <a:noFill/>
          </a:ln>
        </p:spPr>
        <p:txBody>
          <a:bodyPr spcFirstLastPara="1" wrap="square" lIns="91425" tIns="45700" rIns="91425" bIns="45700" anchor="t" anchorCtr="0">
            <a:normAutofit fontScale="90000"/>
          </a:bodyPr>
          <a:lstStyle/>
          <a:p>
            <a:pPr marL="0" lvl="0" indent="0" algn="ctr" rtl="0">
              <a:lnSpc>
                <a:spcPct val="90000"/>
              </a:lnSpc>
              <a:spcBef>
                <a:spcPts val="0"/>
              </a:spcBef>
              <a:spcAft>
                <a:spcPts val="0"/>
              </a:spcAft>
              <a:buClr>
                <a:schemeClr val="accent1"/>
              </a:buClr>
              <a:buSzPts val="6000"/>
              <a:buFont typeface="Oswald"/>
              <a:buNone/>
            </a:pPr>
            <a:r>
              <a:rPr lang="en-US" sz="4000" dirty="0">
                <a:solidFill>
                  <a:schemeClr val="tx1">
                    <a:lumMod val="90000"/>
                    <a:lumOff val="10000"/>
                  </a:schemeClr>
                </a:solidFill>
              </a:rPr>
              <a:t>Caries Risk Assessment</a:t>
            </a:r>
            <a:endParaRPr sz="4000" dirty="0">
              <a:solidFill>
                <a:schemeClr val="tx1">
                  <a:lumMod val="90000"/>
                  <a:lumOff val="10000"/>
                </a:schemeClr>
              </a:solidFill>
            </a:endParaRPr>
          </a:p>
        </p:txBody>
      </p:sp>
      <p:sp>
        <p:nvSpPr>
          <p:cNvPr id="298" name="Google Shape;298;p8"/>
          <p:cNvSpPr txBox="1"/>
          <p:nvPr/>
        </p:nvSpPr>
        <p:spPr>
          <a:xfrm>
            <a:off x="5395696" y="5241780"/>
            <a:ext cx="7446900" cy="615600"/>
          </a:xfrm>
          <a:prstGeom prst="rect">
            <a:avLst/>
          </a:prstGeom>
          <a:noFill/>
          <a:ln>
            <a:noFill/>
          </a:ln>
        </p:spPr>
        <p:txBody>
          <a:bodyPr spcFirstLastPara="1" wrap="square" lIns="91425" tIns="91425" rIns="91425" bIns="91425" anchor="t" anchorCtr="0">
            <a:spAutoFit/>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2800" b="0" i="0" u="none" strike="noStrike" kern="0" cap="none" spc="0" normalizeH="0" baseline="0" noProof="0" dirty="0">
                <a:ln>
                  <a:noFill/>
                </a:ln>
                <a:solidFill>
                  <a:srgbClr val="002957"/>
                </a:solidFill>
                <a:effectLst/>
                <a:uLnTx/>
                <a:uFillTx/>
                <a:latin typeface="PT Sans"/>
                <a:ea typeface="PT Sans"/>
                <a:cs typeface="PT Sans"/>
                <a:sym typeface="PT Sans"/>
              </a:rPr>
              <a:t>Dr. John Kois </a:t>
            </a:r>
            <a:endParaRPr kumimoji="0" sz="2800" b="0" i="0" u="none" strike="noStrike" kern="0" cap="none" spc="0" normalizeH="0" baseline="0" noProof="0" dirty="0">
              <a:ln>
                <a:noFill/>
              </a:ln>
              <a:solidFill>
                <a:srgbClr val="002957"/>
              </a:solidFill>
              <a:effectLst/>
              <a:uLnTx/>
              <a:uFillTx/>
              <a:latin typeface="PT Sans"/>
              <a:ea typeface="PT Sans"/>
              <a:cs typeface="PT Sans"/>
              <a:sym typeface="PT Sans"/>
            </a:endParaRPr>
          </a:p>
        </p:txBody>
      </p:sp>
      <p:pic>
        <p:nvPicPr>
          <p:cNvPr id="3" name="Picture 2">
            <a:extLst>
              <a:ext uri="{FF2B5EF4-FFF2-40B4-BE49-F238E27FC236}">
                <a16:creationId xmlns:a16="http://schemas.microsoft.com/office/drawing/2014/main" id="{FD590B88-4E4E-F044-4B14-719130CAE1BD}"/>
              </a:ext>
            </a:extLst>
          </p:cNvPr>
          <p:cNvPicPr>
            <a:picLocks noChangeAspect="1"/>
          </p:cNvPicPr>
          <p:nvPr/>
        </p:nvPicPr>
        <p:blipFill>
          <a:blip r:embed="rId6"/>
          <a:stretch>
            <a:fillRect/>
          </a:stretch>
        </p:blipFill>
        <p:spPr>
          <a:xfrm>
            <a:off x="0" y="6303264"/>
            <a:ext cx="12192000" cy="554736"/>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177817"/>
    </mc:Choice>
    <mc:Fallback xmlns="">
      <p:transition spd="slow" advTm="177817"/>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2"/>
        <p:cNvGrpSpPr/>
        <p:nvPr/>
      </p:nvGrpSpPr>
      <p:grpSpPr>
        <a:xfrm>
          <a:off x="0" y="0"/>
          <a:ext cx="0" cy="0"/>
          <a:chOff x="0" y="0"/>
          <a:chExt cx="0" cy="0"/>
        </a:xfrm>
      </p:grpSpPr>
      <p:sp>
        <p:nvSpPr>
          <p:cNvPr id="303" name="Google Shape;303;p9"/>
          <p:cNvSpPr txBox="1"/>
          <p:nvPr/>
        </p:nvSpPr>
        <p:spPr>
          <a:xfrm>
            <a:off x="407872" y="2554636"/>
            <a:ext cx="5290964" cy="3189665"/>
          </a:xfrm>
          <a:prstGeom prst="rect">
            <a:avLst/>
          </a:prstGeom>
          <a:noFill/>
          <a:ln>
            <a:noFill/>
          </a:ln>
        </p:spPr>
        <p:txBody>
          <a:bodyPr spcFirstLastPara="1" wrap="square" lIns="0" tIns="45700" rIns="0" bIns="45700" anchor="t" anchorCtr="0">
            <a:noAutofit/>
          </a:bodyPr>
          <a:lstStyle/>
          <a:p>
            <a:pPr marL="514344" marR="0" lvl="0" indent="-457200" algn="l" defTabSz="914400" rtl="0" eaLnBrk="1" fontAlgn="auto" latinLnBrk="0" hangingPunct="1">
              <a:lnSpc>
                <a:spcPct val="100000"/>
              </a:lnSpc>
              <a:spcBef>
                <a:spcPts val="0"/>
              </a:spcBef>
              <a:spcAft>
                <a:spcPts val="0"/>
              </a:spcAft>
              <a:buClr>
                <a:srgbClr val="2F6179"/>
              </a:buClr>
              <a:buSzPts val="3200"/>
              <a:buFont typeface="Arial" panose="020B0604020202020204" pitchFamily="34" charset="0"/>
              <a:buChar char="•"/>
              <a:tabLst/>
              <a:defRPr/>
            </a:pPr>
            <a:r>
              <a:rPr kumimoji="0" lang="en-US" sz="3200" b="0" i="0" u="none" strike="noStrike" kern="0" cap="none" spc="0" normalizeH="0" baseline="0" noProof="0" dirty="0">
                <a:ln>
                  <a:noFill/>
                </a:ln>
                <a:solidFill>
                  <a:srgbClr val="FFFFFF"/>
                </a:solidFill>
                <a:effectLst/>
                <a:uLnTx/>
                <a:uFillTx/>
                <a:latin typeface="Proxima Nova" panose="02000506030000020004" pitchFamily="2" charset="0"/>
                <a:ea typeface="Gill Sans"/>
                <a:cs typeface="Gill Sans"/>
                <a:sym typeface="Gill Sans"/>
              </a:rPr>
              <a:t>D0601 Low Risk</a:t>
            </a:r>
            <a:endParaRPr kumimoji="0" sz="1400" b="0" i="0" u="none" strike="noStrike" kern="0" cap="none" spc="0" normalizeH="0" baseline="0" noProof="0" dirty="0">
              <a:ln>
                <a:noFill/>
              </a:ln>
              <a:solidFill>
                <a:srgbClr val="000000"/>
              </a:solidFill>
              <a:effectLst/>
              <a:uLnTx/>
              <a:uFillTx/>
              <a:latin typeface="Proxima Nova" panose="02000506030000020004" pitchFamily="2" charset="0"/>
              <a:ea typeface="+mn-ea"/>
              <a:cs typeface="Arial"/>
              <a:sym typeface="Arial"/>
            </a:endParaRPr>
          </a:p>
          <a:p>
            <a:pPr marL="514344" marR="0" lvl="0" indent="-457200" algn="l" defTabSz="914400" rtl="0" eaLnBrk="1" fontAlgn="auto" latinLnBrk="0" hangingPunct="1">
              <a:lnSpc>
                <a:spcPct val="100000"/>
              </a:lnSpc>
              <a:spcBef>
                <a:spcPts val="600"/>
              </a:spcBef>
              <a:spcAft>
                <a:spcPts val="0"/>
              </a:spcAft>
              <a:buClr>
                <a:srgbClr val="2F6179"/>
              </a:buClr>
              <a:buSzPts val="3200"/>
              <a:buFont typeface="Arial" panose="020B0604020202020204" pitchFamily="34" charset="0"/>
              <a:buChar char="•"/>
              <a:tabLst/>
              <a:defRPr/>
            </a:pPr>
            <a:r>
              <a:rPr kumimoji="0" lang="en-US" sz="3200" b="0" i="0" u="none" strike="noStrike" kern="0" cap="none" spc="0" normalizeH="0" baseline="0" noProof="0" dirty="0">
                <a:ln>
                  <a:noFill/>
                </a:ln>
                <a:solidFill>
                  <a:srgbClr val="FFFFFF"/>
                </a:solidFill>
                <a:effectLst/>
                <a:uLnTx/>
                <a:uFillTx/>
                <a:latin typeface="Proxima Nova" panose="02000506030000020004" pitchFamily="2" charset="0"/>
                <a:ea typeface="Gill Sans"/>
                <a:cs typeface="Gill Sans"/>
                <a:sym typeface="Gill Sans"/>
              </a:rPr>
              <a:t>D0602 Moderate Risk</a:t>
            </a:r>
            <a:endParaRPr kumimoji="0" sz="1400" b="0" i="0" u="none" strike="noStrike" kern="0" cap="none" spc="0" normalizeH="0" baseline="0" noProof="0" dirty="0">
              <a:ln>
                <a:noFill/>
              </a:ln>
              <a:solidFill>
                <a:srgbClr val="000000"/>
              </a:solidFill>
              <a:effectLst/>
              <a:uLnTx/>
              <a:uFillTx/>
              <a:latin typeface="Proxima Nova" panose="02000506030000020004" pitchFamily="2" charset="0"/>
              <a:ea typeface="+mn-ea"/>
              <a:cs typeface="Arial"/>
              <a:sym typeface="Arial"/>
            </a:endParaRPr>
          </a:p>
          <a:p>
            <a:pPr marL="514344" marR="0" lvl="0" indent="-457200" algn="l" defTabSz="914400" rtl="0" eaLnBrk="1" fontAlgn="auto" latinLnBrk="0" hangingPunct="1">
              <a:lnSpc>
                <a:spcPct val="100000"/>
              </a:lnSpc>
              <a:spcBef>
                <a:spcPts val="600"/>
              </a:spcBef>
              <a:spcAft>
                <a:spcPts val="0"/>
              </a:spcAft>
              <a:buClr>
                <a:srgbClr val="2F6179"/>
              </a:buClr>
              <a:buSzPts val="3200"/>
              <a:buFont typeface="Arial" panose="020B0604020202020204" pitchFamily="34" charset="0"/>
              <a:buChar char="•"/>
              <a:tabLst/>
              <a:defRPr/>
            </a:pPr>
            <a:r>
              <a:rPr kumimoji="0" lang="en-US" sz="3200" b="0" i="0" u="none" strike="noStrike" kern="0" cap="none" spc="0" normalizeH="0" baseline="0" noProof="0" dirty="0">
                <a:ln>
                  <a:noFill/>
                </a:ln>
                <a:solidFill>
                  <a:srgbClr val="FFFFFF"/>
                </a:solidFill>
                <a:effectLst/>
                <a:uLnTx/>
                <a:uFillTx/>
                <a:latin typeface="Proxima Nova" panose="02000506030000020004" pitchFamily="2" charset="0"/>
                <a:ea typeface="Gill Sans"/>
                <a:cs typeface="Gill Sans"/>
                <a:sym typeface="Gill Sans"/>
              </a:rPr>
              <a:t>D0603 High Risk</a:t>
            </a:r>
            <a:endParaRPr kumimoji="0" sz="1400" b="0" i="0" u="none" strike="noStrike" kern="0" cap="none" spc="0" normalizeH="0" baseline="0" noProof="0" dirty="0">
              <a:ln>
                <a:noFill/>
              </a:ln>
              <a:solidFill>
                <a:srgbClr val="000000"/>
              </a:solidFill>
              <a:effectLst/>
              <a:uLnTx/>
              <a:uFillTx/>
              <a:latin typeface="Proxima Nova" panose="02000506030000020004" pitchFamily="2" charset="0"/>
              <a:ea typeface="+mn-ea"/>
              <a:cs typeface="Arial"/>
              <a:sym typeface="Arial"/>
            </a:endParaRPr>
          </a:p>
          <a:p>
            <a:pPr marL="0" marR="0" lvl="0" indent="0" algn="l" defTabSz="914400" rtl="0" eaLnBrk="1" fontAlgn="auto" latinLnBrk="0" hangingPunct="1">
              <a:lnSpc>
                <a:spcPct val="100000"/>
              </a:lnSpc>
              <a:spcBef>
                <a:spcPts val="600"/>
              </a:spcBef>
              <a:spcAft>
                <a:spcPts val="0"/>
              </a:spcAft>
              <a:buClr>
                <a:srgbClr val="002957"/>
              </a:buClr>
              <a:buSzPts val="3200"/>
              <a:buFont typeface="Calibri"/>
              <a:buNone/>
              <a:tabLst/>
              <a:defRPr/>
            </a:pPr>
            <a:endParaRPr kumimoji="0" sz="3200" b="0" i="0" u="none" strike="noStrike" kern="0" cap="none" spc="0" normalizeH="0" baseline="0" noProof="0" dirty="0">
              <a:ln>
                <a:noFill/>
              </a:ln>
              <a:solidFill>
                <a:srgbClr val="FFFFFF"/>
              </a:solidFill>
              <a:effectLst/>
              <a:uLnTx/>
              <a:uFillTx/>
              <a:latin typeface="Arial"/>
              <a:ea typeface="Arial"/>
              <a:cs typeface="Arial"/>
              <a:sym typeface="Arial"/>
            </a:endParaRPr>
          </a:p>
        </p:txBody>
      </p:sp>
      <p:pic>
        <p:nvPicPr>
          <p:cNvPr id="304" name="Google Shape;304;p9"/>
          <p:cNvPicPr preferRelativeResize="0"/>
          <p:nvPr/>
        </p:nvPicPr>
        <p:blipFill rotWithShape="1">
          <a:blip r:embed="rId4">
            <a:alphaModFix/>
          </a:blip>
          <a:srcRect/>
          <a:stretch/>
        </p:blipFill>
        <p:spPr>
          <a:xfrm>
            <a:off x="6035621" y="159723"/>
            <a:ext cx="4667438" cy="6081354"/>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cxnSp>
        <p:nvCxnSpPr>
          <p:cNvPr id="305" name="Google Shape;305;p9"/>
          <p:cNvCxnSpPr>
            <a:cxnSpLocks/>
          </p:cNvCxnSpPr>
          <p:nvPr/>
        </p:nvCxnSpPr>
        <p:spPr>
          <a:xfrm flipH="1">
            <a:off x="3916218" y="2310650"/>
            <a:ext cx="4814314" cy="589568"/>
          </a:xfrm>
          <a:prstGeom prst="straightConnector1">
            <a:avLst/>
          </a:prstGeom>
          <a:noFill/>
          <a:ln w="57150" cap="flat" cmpd="sng">
            <a:solidFill>
              <a:srgbClr val="00B050"/>
            </a:solidFill>
            <a:prstDash val="solid"/>
            <a:miter lim="800000"/>
            <a:headEnd type="none" w="sm" len="sm"/>
            <a:tailEnd type="triangle" w="med" len="med"/>
          </a:ln>
        </p:spPr>
      </p:cxnSp>
      <p:cxnSp>
        <p:nvCxnSpPr>
          <p:cNvPr id="306" name="Google Shape;306;p9"/>
          <p:cNvCxnSpPr>
            <a:cxnSpLocks/>
          </p:cNvCxnSpPr>
          <p:nvPr/>
        </p:nvCxnSpPr>
        <p:spPr>
          <a:xfrm flipH="1">
            <a:off x="4996873" y="2644268"/>
            <a:ext cx="4491615" cy="784732"/>
          </a:xfrm>
          <a:prstGeom prst="straightConnector1">
            <a:avLst/>
          </a:prstGeom>
          <a:noFill/>
          <a:ln w="57150" cap="flat" cmpd="sng">
            <a:solidFill>
              <a:srgbClr val="5B84CA"/>
            </a:solidFill>
            <a:prstDash val="solid"/>
            <a:miter lim="800000"/>
            <a:headEnd type="none" w="sm" len="sm"/>
            <a:tailEnd type="triangle" w="med" len="med"/>
          </a:ln>
        </p:spPr>
      </p:cxnSp>
      <p:cxnSp>
        <p:nvCxnSpPr>
          <p:cNvPr id="307" name="Google Shape;307;p9"/>
          <p:cNvCxnSpPr>
            <a:cxnSpLocks/>
          </p:cNvCxnSpPr>
          <p:nvPr/>
        </p:nvCxnSpPr>
        <p:spPr>
          <a:xfrm flipH="1" flipV="1">
            <a:off x="4108296" y="4051052"/>
            <a:ext cx="5535078" cy="374127"/>
          </a:xfrm>
          <a:prstGeom prst="straightConnector1">
            <a:avLst/>
          </a:prstGeom>
          <a:noFill/>
          <a:ln w="57150" cap="flat" cmpd="sng">
            <a:solidFill>
              <a:srgbClr val="E60000"/>
            </a:solidFill>
            <a:prstDash val="solid"/>
            <a:miter lim="800000"/>
            <a:headEnd type="none" w="sm" len="sm"/>
            <a:tailEnd type="triangle" w="med" len="med"/>
          </a:ln>
        </p:spPr>
      </p:cxnSp>
      <p:sp>
        <p:nvSpPr>
          <p:cNvPr id="308" name="Google Shape;308;p9"/>
          <p:cNvSpPr/>
          <p:nvPr/>
        </p:nvSpPr>
        <p:spPr>
          <a:xfrm>
            <a:off x="9634813" y="3753159"/>
            <a:ext cx="542324" cy="1090511"/>
          </a:xfrm>
          <a:prstGeom prst="ellipse">
            <a:avLst/>
          </a:prstGeom>
          <a:noFill/>
          <a:ln w="57150" cap="flat" cmpd="sng">
            <a:solidFill>
              <a:srgbClr val="E6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2957"/>
              </a:buClr>
              <a:buSzPts val="1500"/>
              <a:buFont typeface="Arial"/>
              <a:buNone/>
              <a:tabLst/>
              <a:defRPr/>
            </a:pPr>
            <a:endParaRPr kumimoji="0" sz="1500" b="0" i="0" u="none" strike="noStrike" kern="0" cap="none" spc="0" normalizeH="0" baseline="0" noProof="0">
              <a:ln>
                <a:noFill/>
              </a:ln>
              <a:solidFill>
                <a:srgbClr val="FFFFFF"/>
              </a:solidFill>
              <a:effectLst/>
              <a:uLnTx/>
              <a:uFillTx/>
              <a:latin typeface="Calibri"/>
              <a:ea typeface="Calibri"/>
              <a:cs typeface="Calibri"/>
              <a:sym typeface="Calibri"/>
            </a:endParaRPr>
          </a:p>
        </p:txBody>
      </p:sp>
      <p:sp>
        <p:nvSpPr>
          <p:cNvPr id="309" name="Google Shape;309;p9"/>
          <p:cNvSpPr/>
          <p:nvPr/>
        </p:nvSpPr>
        <p:spPr>
          <a:xfrm>
            <a:off x="8678790" y="1335174"/>
            <a:ext cx="704680" cy="3508496"/>
          </a:xfrm>
          <a:prstGeom prst="ellipse">
            <a:avLst/>
          </a:prstGeom>
          <a:noFill/>
          <a:ln w="5715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2957"/>
              </a:buClr>
              <a:buSzPts val="1500"/>
              <a:buFont typeface="Arial"/>
              <a:buNone/>
              <a:tabLst/>
              <a:defRPr/>
            </a:pPr>
            <a:endParaRPr kumimoji="0" sz="1500" b="0" i="0" u="none" strike="noStrike" kern="0" cap="none" spc="0" normalizeH="0" baseline="0" noProof="0">
              <a:ln>
                <a:noFill/>
              </a:ln>
              <a:solidFill>
                <a:srgbClr val="AAD97B"/>
              </a:solidFill>
              <a:effectLst/>
              <a:uLnTx/>
              <a:uFillTx/>
              <a:latin typeface="Calibri"/>
              <a:ea typeface="Calibri"/>
              <a:cs typeface="Calibri"/>
              <a:sym typeface="Calibri"/>
            </a:endParaRPr>
          </a:p>
        </p:txBody>
      </p:sp>
      <p:sp>
        <p:nvSpPr>
          <p:cNvPr id="310" name="Google Shape;310;p9"/>
          <p:cNvSpPr/>
          <p:nvPr/>
        </p:nvSpPr>
        <p:spPr>
          <a:xfrm>
            <a:off x="9489242" y="1214460"/>
            <a:ext cx="775892" cy="2332863"/>
          </a:xfrm>
          <a:prstGeom prst="ellipse">
            <a:avLst/>
          </a:prstGeom>
          <a:noFill/>
          <a:ln w="57150" cap="flat" cmpd="sng">
            <a:solidFill>
              <a:srgbClr val="5B84C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defTabSz="914400" rtl="0" eaLnBrk="1" fontAlgn="auto" latinLnBrk="0" hangingPunct="1">
              <a:lnSpc>
                <a:spcPct val="100000"/>
              </a:lnSpc>
              <a:spcBef>
                <a:spcPts val="0"/>
              </a:spcBef>
              <a:spcAft>
                <a:spcPts val="0"/>
              </a:spcAft>
              <a:buClr>
                <a:srgbClr val="002957"/>
              </a:buClr>
              <a:buSzPts val="1500"/>
              <a:buFont typeface="Arial"/>
              <a:buNone/>
              <a:tabLst/>
              <a:defRPr/>
            </a:pPr>
            <a:endParaRPr kumimoji="0" sz="1500" b="0" i="0" u="none" strike="noStrike" kern="0" cap="none" spc="0" normalizeH="0" baseline="0" noProof="0">
              <a:ln>
                <a:noFill/>
              </a:ln>
              <a:solidFill>
                <a:srgbClr val="5B84CA"/>
              </a:solidFill>
              <a:effectLst/>
              <a:uLnTx/>
              <a:uFillTx/>
              <a:latin typeface="Calibri"/>
              <a:ea typeface="Calibri"/>
              <a:cs typeface="Calibri"/>
              <a:sym typeface="Calibri"/>
            </a:endParaRPr>
          </a:p>
        </p:txBody>
      </p:sp>
      <p:sp>
        <p:nvSpPr>
          <p:cNvPr id="311" name="Google Shape;311;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lt1"/>
              </a:buClr>
              <a:buSzPts val="4400"/>
              <a:buFont typeface="Oswald"/>
              <a:buNone/>
            </a:pPr>
            <a:r>
              <a:rPr lang="en-US" dirty="0"/>
              <a:t>Caries Risk Assessment</a:t>
            </a:r>
            <a:endParaRPr dirty="0"/>
          </a:p>
        </p:txBody>
      </p:sp>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91747"/>
    </mc:Choice>
    <mc:Fallback xmlns="">
      <p:transition spd="slow" advTm="91747"/>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0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0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0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0" name="Group 10"/>
          <p:cNvGrpSpPr/>
          <p:nvPr/>
        </p:nvGrpSpPr>
        <p:grpSpPr>
          <a:xfrm>
            <a:off x="3175" y="-518907"/>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 name="TextBox 14"/>
          <p:cNvSpPr txBox="1"/>
          <p:nvPr/>
        </p:nvSpPr>
        <p:spPr>
          <a:xfrm>
            <a:off x="2326372" y="5567684"/>
            <a:ext cx="7701280" cy="701859"/>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4917764" y="-9238"/>
            <a:ext cx="8619229" cy="4962238"/>
          </a:xfrm>
          <a:custGeom>
            <a:avLst/>
            <a:gdLst/>
            <a:ahLst/>
            <a:cxnLst/>
            <a:rect l="l" t="t" r="r" b="b"/>
            <a:pathLst>
              <a:path w="12928844" h="7443357">
                <a:moveTo>
                  <a:pt x="0" y="0"/>
                </a:moveTo>
                <a:lnTo>
                  <a:pt x="12928844" y="0"/>
                </a:lnTo>
                <a:lnTo>
                  <a:pt x="12928844" y="7443357"/>
                </a:lnTo>
                <a:lnTo>
                  <a:pt x="0" y="7443357"/>
                </a:lnTo>
                <a:lnTo>
                  <a:pt x="0" y="0"/>
                </a:lnTo>
                <a:close/>
              </a:path>
            </a:pathLst>
          </a:custGeom>
          <a:blipFill>
            <a:blip r:embed="rId3" cstate="screen">
              <a:alphaModFix amt="70000"/>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TextBox 16"/>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
        <p:nvSpPr>
          <p:cNvPr id="17" name="Freeform 17"/>
          <p:cNvSpPr/>
          <p:nvPr/>
        </p:nvSpPr>
        <p:spPr>
          <a:xfrm>
            <a:off x="7379096" y="0"/>
            <a:ext cx="4479562" cy="5657712"/>
          </a:xfrm>
          <a:custGeom>
            <a:avLst/>
            <a:gdLst/>
            <a:ahLst/>
            <a:cxnLst/>
            <a:rect l="l" t="t" r="r" b="b"/>
            <a:pathLst>
              <a:path w="6719343" h="8486568">
                <a:moveTo>
                  <a:pt x="0" y="0"/>
                </a:moveTo>
                <a:lnTo>
                  <a:pt x="6719343" y="0"/>
                </a:lnTo>
                <a:lnTo>
                  <a:pt x="6719343" y="8486568"/>
                </a:lnTo>
                <a:lnTo>
                  <a:pt x="0" y="8486568"/>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8" name="Group 18"/>
          <p:cNvGrpSpPr/>
          <p:nvPr/>
        </p:nvGrpSpPr>
        <p:grpSpPr>
          <a:xfrm>
            <a:off x="7859114" y="979891"/>
            <a:ext cx="3307729" cy="927014"/>
            <a:chOff x="0" y="0"/>
            <a:chExt cx="6615458" cy="1854028"/>
          </a:xfrm>
        </p:grpSpPr>
        <p:sp>
          <p:nvSpPr>
            <p:cNvPr id="19" name="Freeform 19"/>
            <p:cNvSpPr/>
            <p:nvPr/>
          </p:nvSpPr>
          <p:spPr>
            <a:xfrm>
              <a:off x="0" y="0"/>
              <a:ext cx="6615430" cy="1854073"/>
            </a:xfrm>
            <a:custGeom>
              <a:avLst/>
              <a:gdLst/>
              <a:ahLst/>
              <a:cxnLst/>
              <a:rect l="l" t="t" r="r" b="b"/>
              <a:pathLst>
                <a:path w="6615430" h="1854073">
                  <a:moveTo>
                    <a:pt x="0" y="926973"/>
                  </a:moveTo>
                  <a:lnTo>
                    <a:pt x="57150" y="926973"/>
                  </a:lnTo>
                  <a:lnTo>
                    <a:pt x="0" y="926973"/>
                  </a:lnTo>
                  <a:cubicBezTo>
                    <a:pt x="0" y="375539"/>
                    <a:pt x="1549273" y="0"/>
                    <a:pt x="3307715" y="0"/>
                  </a:cubicBezTo>
                  <a:cubicBezTo>
                    <a:pt x="5066157" y="0"/>
                    <a:pt x="6615430" y="375539"/>
                    <a:pt x="6615430" y="926973"/>
                  </a:cubicBezTo>
                  <a:lnTo>
                    <a:pt x="6558280" y="926973"/>
                  </a:lnTo>
                  <a:lnTo>
                    <a:pt x="6615430" y="926973"/>
                  </a:lnTo>
                  <a:cubicBezTo>
                    <a:pt x="6615430" y="1478407"/>
                    <a:pt x="5066157" y="1853946"/>
                    <a:pt x="3307715" y="1853946"/>
                  </a:cubicBezTo>
                  <a:lnTo>
                    <a:pt x="3307715" y="1796796"/>
                  </a:lnTo>
                  <a:lnTo>
                    <a:pt x="3307715" y="1853946"/>
                  </a:lnTo>
                  <a:cubicBezTo>
                    <a:pt x="1549273" y="1854073"/>
                    <a:pt x="0" y="1478407"/>
                    <a:pt x="0" y="926973"/>
                  </a:cubicBezTo>
                  <a:lnTo>
                    <a:pt x="57150" y="926973"/>
                  </a:lnTo>
                  <a:lnTo>
                    <a:pt x="114300" y="926973"/>
                  </a:lnTo>
                  <a:lnTo>
                    <a:pt x="57150" y="926973"/>
                  </a:lnTo>
                  <a:lnTo>
                    <a:pt x="0" y="926973"/>
                  </a:lnTo>
                  <a:moveTo>
                    <a:pt x="114300" y="926973"/>
                  </a:moveTo>
                  <a:cubicBezTo>
                    <a:pt x="114300" y="958596"/>
                    <a:pt x="88773" y="984123"/>
                    <a:pt x="57150" y="984123"/>
                  </a:cubicBezTo>
                  <a:cubicBezTo>
                    <a:pt x="25527" y="984123"/>
                    <a:pt x="0" y="958596"/>
                    <a:pt x="0" y="926973"/>
                  </a:cubicBezTo>
                  <a:cubicBezTo>
                    <a:pt x="0" y="895350"/>
                    <a:pt x="25527" y="869823"/>
                    <a:pt x="57150" y="869823"/>
                  </a:cubicBezTo>
                  <a:cubicBezTo>
                    <a:pt x="88773" y="869823"/>
                    <a:pt x="114300" y="895477"/>
                    <a:pt x="114300" y="926973"/>
                  </a:cubicBezTo>
                  <a:cubicBezTo>
                    <a:pt x="114300" y="1336421"/>
                    <a:pt x="1475740" y="1739646"/>
                    <a:pt x="3307715" y="1739646"/>
                  </a:cubicBezTo>
                  <a:cubicBezTo>
                    <a:pt x="5139690" y="1739646"/>
                    <a:pt x="6501130" y="1336421"/>
                    <a:pt x="6501130" y="926973"/>
                  </a:cubicBezTo>
                  <a:cubicBezTo>
                    <a:pt x="6501130" y="517525"/>
                    <a:pt x="5139817" y="114300"/>
                    <a:pt x="3307715" y="114300"/>
                  </a:cubicBezTo>
                  <a:lnTo>
                    <a:pt x="3307715" y="57150"/>
                  </a:lnTo>
                  <a:lnTo>
                    <a:pt x="3307715" y="114300"/>
                  </a:lnTo>
                  <a:cubicBezTo>
                    <a:pt x="1475740" y="114300"/>
                    <a:pt x="114300" y="517652"/>
                    <a:pt x="114300" y="926973"/>
                  </a:cubicBezTo>
                  <a:close/>
                </a:path>
              </a:pathLst>
            </a:custGeom>
            <a:solidFill>
              <a:srgbClr val="2E567A"/>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0" name="Freeform 20"/>
          <p:cNvSpPr/>
          <p:nvPr/>
        </p:nvSpPr>
        <p:spPr>
          <a:xfrm>
            <a:off x="-107833" y="2664361"/>
            <a:ext cx="5025597" cy="2288639"/>
          </a:xfrm>
          <a:custGeom>
            <a:avLst/>
            <a:gdLst/>
            <a:ahLst/>
            <a:cxnLst/>
            <a:rect l="l" t="t" r="r" b="b"/>
            <a:pathLst>
              <a:path w="7538396" h="3432958">
                <a:moveTo>
                  <a:pt x="0" y="0"/>
                </a:moveTo>
                <a:lnTo>
                  <a:pt x="7538396" y="0"/>
                </a:lnTo>
                <a:lnTo>
                  <a:pt x="7538396" y="3432958"/>
                </a:lnTo>
                <a:lnTo>
                  <a:pt x="0" y="3432958"/>
                </a:lnTo>
                <a:lnTo>
                  <a:pt x="0" y="0"/>
                </a:lnTo>
                <a:close/>
              </a:path>
            </a:pathLst>
          </a:custGeom>
          <a:blipFill>
            <a:blip r:embed="rId5"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 name="TextBox 21"/>
          <p:cNvSpPr txBox="1"/>
          <p:nvPr/>
        </p:nvSpPr>
        <p:spPr>
          <a:xfrm>
            <a:off x="467575" y="682127"/>
            <a:ext cx="6447121" cy="937885"/>
          </a:xfrm>
          <a:prstGeom prst="rect">
            <a:avLst/>
          </a:prstGeom>
        </p:spPr>
        <p:txBody>
          <a:bodyPr wrap="square" lIns="0" tIns="0" rIns="0" bIns="0" rtlCol="0" anchor="t">
            <a:spAutoFit/>
          </a:bodyPr>
          <a:lstStyle/>
          <a:p>
            <a:pPr marL="0" marR="0" lvl="0" indent="0" algn="l" defTabSz="914400" rtl="0" eaLnBrk="1" fontAlgn="auto" latinLnBrk="0" hangingPunct="1">
              <a:lnSpc>
                <a:spcPts val="2400"/>
              </a:lnSpc>
              <a:spcBef>
                <a:spcPct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1.  Do you take medications daily?</a:t>
            </a:r>
          </a:p>
          <a:p>
            <a:pPr marL="0" marR="0" lvl="0" indent="0" algn="l" defTabSz="914400" rtl="0" eaLnBrk="1" fontAlgn="auto" latinLnBrk="0" hangingPunct="1">
              <a:lnSpc>
                <a:spcPts val="2400"/>
              </a:lnSpc>
              <a:spcBef>
                <a:spcPct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 </a:t>
            </a:r>
          </a:p>
          <a:p>
            <a:pPr marL="0" marR="0" lvl="0" indent="0" algn="l" defTabSz="914400" rtl="0" eaLnBrk="1" fontAlgn="auto" latinLnBrk="0" hangingPunct="1">
              <a:lnSpc>
                <a:spcPts val="2400"/>
              </a:lnSpc>
              <a:spcBef>
                <a:spcPct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2. Do you have dry mouth? </a:t>
            </a:r>
          </a:p>
        </p:txBody>
      </p:sp>
    </p:spTree>
  </p:cSld>
  <p:clrMapOvr>
    <a:masterClrMapping/>
  </p:clrMapOvr>
  <mc:AlternateContent xmlns:mc="http://schemas.openxmlformats.org/markup-compatibility/2006" xmlns:p14="http://schemas.microsoft.com/office/powerpoint/2010/main">
    <mc:Choice Requires="p14">
      <p:transition spd="slow" p14:dur="2000" advTm="79587"/>
    </mc:Choice>
    <mc:Fallback xmlns="">
      <p:transition spd="slow" advTm="79587"/>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0" name="Group 10"/>
          <p:cNvGrpSpPr/>
          <p:nvPr/>
        </p:nvGrpSpPr>
        <p:grpSpPr>
          <a:xfrm>
            <a:off x="1507"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 name="TextBox 14"/>
          <p:cNvSpPr txBox="1"/>
          <p:nvPr/>
        </p:nvSpPr>
        <p:spPr>
          <a:xfrm>
            <a:off x="2326372" y="5574034"/>
            <a:ext cx="7701280" cy="589905"/>
          </a:xfrm>
          <a:prstGeom prst="rect">
            <a:avLst/>
          </a:prstGeom>
        </p:spPr>
        <p:txBody>
          <a:bodyPr lIns="0" tIns="0" rIns="0" bIns="0" rtlCol="0" anchor="t">
            <a:spAutoFit/>
          </a:bodyPr>
          <a:lstStyle/>
          <a:p>
            <a:pPr marL="0" marR="0" lvl="0" indent="0" algn="ctr" defTabSz="914400" rtl="0" eaLnBrk="1" fontAlgn="auto" latinLnBrk="0" hangingPunct="1">
              <a:lnSpc>
                <a:spcPts val="464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5832433" y="0"/>
            <a:ext cx="7704560" cy="4962238"/>
          </a:xfrm>
          <a:custGeom>
            <a:avLst/>
            <a:gdLst/>
            <a:ahLst/>
            <a:cxnLst/>
            <a:rect l="l" t="t" r="r" b="b"/>
            <a:pathLst>
              <a:path w="11556840" h="7443357">
                <a:moveTo>
                  <a:pt x="0" y="0"/>
                </a:moveTo>
                <a:lnTo>
                  <a:pt x="11556840" y="0"/>
                </a:lnTo>
                <a:lnTo>
                  <a:pt x="11556840" y="7443357"/>
                </a:lnTo>
                <a:lnTo>
                  <a:pt x="0" y="7443357"/>
                </a:lnTo>
                <a:lnTo>
                  <a:pt x="0" y="0"/>
                </a:lnTo>
                <a:close/>
              </a:path>
            </a:pathLst>
          </a:custGeom>
          <a:blipFill>
            <a:blip r:embed="rId3" cstate="screen">
              <a:alphaModFix amt="70000"/>
              <a:extLst>
                <a:ext uri="{28A0092B-C50C-407E-A947-70E740481C1C}">
                  <a14:useLocalDpi xmlns:a14="http://schemas.microsoft.com/office/drawing/2010/main"/>
                </a:ext>
              </a:extLst>
            </a:blip>
            <a:stretch>
              <a:fillRect l="-11871"/>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TextBox 16"/>
          <p:cNvSpPr txBox="1"/>
          <p:nvPr/>
        </p:nvSpPr>
        <p:spPr>
          <a:xfrm>
            <a:off x="2271198" y="2740658"/>
            <a:ext cx="1009975"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Saliva </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63%</a:t>
            </a:r>
          </a:p>
        </p:txBody>
      </p:sp>
      <p:sp>
        <p:nvSpPr>
          <p:cNvPr id="17" name="TextBox 17"/>
          <p:cNvSpPr txBox="1"/>
          <p:nvPr/>
        </p:nvSpPr>
        <p:spPr>
          <a:xfrm>
            <a:off x="3826963" y="2108588"/>
            <a:ext cx="782382"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Diet</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55%</a:t>
            </a:r>
          </a:p>
        </p:txBody>
      </p:sp>
      <p:sp>
        <p:nvSpPr>
          <p:cNvPr id="18" name="TextBox 18"/>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
        <p:nvSpPr>
          <p:cNvPr id="19" name="Freeform 19"/>
          <p:cNvSpPr/>
          <p:nvPr/>
        </p:nvSpPr>
        <p:spPr>
          <a:xfrm>
            <a:off x="7427786" y="-193319"/>
            <a:ext cx="4449674" cy="5619963"/>
          </a:xfrm>
          <a:custGeom>
            <a:avLst/>
            <a:gdLst/>
            <a:ahLst/>
            <a:cxnLst/>
            <a:rect l="l" t="t" r="r" b="b"/>
            <a:pathLst>
              <a:path w="6674511" h="8429945">
                <a:moveTo>
                  <a:pt x="0" y="0"/>
                </a:moveTo>
                <a:lnTo>
                  <a:pt x="6674511" y="0"/>
                </a:lnTo>
                <a:lnTo>
                  <a:pt x="6674511" y="8429944"/>
                </a:lnTo>
                <a:lnTo>
                  <a:pt x="0" y="8429944"/>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20" name="Group 20"/>
          <p:cNvGrpSpPr/>
          <p:nvPr/>
        </p:nvGrpSpPr>
        <p:grpSpPr>
          <a:xfrm>
            <a:off x="7998759" y="1430698"/>
            <a:ext cx="3307729" cy="927014"/>
            <a:chOff x="0" y="0"/>
            <a:chExt cx="6615458" cy="1854028"/>
          </a:xfrm>
        </p:grpSpPr>
        <p:sp>
          <p:nvSpPr>
            <p:cNvPr id="21" name="Freeform 21"/>
            <p:cNvSpPr/>
            <p:nvPr/>
          </p:nvSpPr>
          <p:spPr>
            <a:xfrm>
              <a:off x="0" y="0"/>
              <a:ext cx="6615430" cy="1854073"/>
            </a:xfrm>
            <a:custGeom>
              <a:avLst/>
              <a:gdLst/>
              <a:ahLst/>
              <a:cxnLst/>
              <a:rect l="l" t="t" r="r" b="b"/>
              <a:pathLst>
                <a:path w="6615430" h="1854073">
                  <a:moveTo>
                    <a:pt x="0" y="926973"/>
                  </a:moveTo>
                  <a:lnTo>
                    <a:pt x="57150" y="926973"/>
                  </a:lnTo>
                  <a:lnTo>
                    <a:pt x="0" y="926973"/>
                  </a:lnTo>
                  <a:cubicBezTo>
                    <a:pt x="0" y="375539"/>
                    <a:pt x="1549273" y="0"/>
                    <a:pt x="3307715" y="0"/>
                  </a:cubicBezTo>
                  <a:cubicBezTo>
                    <a:pt x="5066157" y="0"/>
                    <a:pt x="6615430" y="375539"/>
                    <a:pt x="6615430" y="926973"/>
                  </a:cubicBezTo>
                  <a:lnTo>
                    <a:pt x="6558280" y="926973"/>
                  </a:lnTo>
                  <a:lnTo>
                    <a:pt x="6615430" y="926973"/>
                  </a:lnTo>
                  <a:cubicBezTo>
                    <a:pt x="6615430" y="1478407"/>
                    <a:pt x="5066157" y="1853946"/>
                    <a:pt x="3307715" y="1853946"/>
                  </a:cubicBezTo>
                  <a:lnTo>
                    <a:pt x="3307715" y="1796796"/>
                  </a:lnTo>
                  <a:lnTo>
                    <a:pt x="3307715" y="1853946"/>
                  </a:lnTo>
                  <a:cubicBezTo>
                    <a:pt x="1549273" y="1854073"/>
                    <a:pt x="0" y="1478407"/>
                    <a:pt x="0" y="926973"/>
                  </a:cubicBezTo>
                  <a:lnTo>
                    <a:pt x="57150" y="926973"/>
                  </a:lnTo>
                  <a:lnTo>
                    <a:pt x="114300" y="926973"/>
                  </a:lnTo>
                  <a:lnTo>
                    <a:pt x="57150" y="926973"/>
                  </a:lnTo>
                  <a:lnTo>
                    <a:pt x="0" y="926973"/>
                  </a:lnTo>
                  <a:moveTo>
                    <a:pt x="114300" y="926973"/>
                  </a:moveTo>
                  <a:cubicBezTo>
                    <a:pt x="114300" y="958596"/>
                    <a:pt x="88773" y="984123"/>
                    <a:pt x="57150" y="984123"/>
                  </a:cubicBezTo>
                  <a:cubicBezTo>
                    <a:pt x="25527" y="984123"/>
                    <a:pt x="0" y="958596"/>
                    <a:pt x="0" y="926973"/>
                  </a:cubicBezTo>
                  <a:cubicBezTo>
                    <a:pt x="0" y="895350"/>
                    <a:pt x="25527" y="869823"/>
                    <a:pt x="57150" y="869823"/>
                  </a:cubicBezTo>
                  <a:cubicBezTo>
                    <a:pt x="88773" y="869823"/>
                    <a:pt x="114300" y="895477"/>
                    <a:pt x="114300" y="926973"/>
                  </a:cubicBezTo>
                  <a:cubicBezTo>
                    <a:pt x="114300" y="1336421"/>
                    <a:pt x="1475740" y="1739646"/>
                    <a:pt x="3307715" y="1739646"/>
                  </a:cubicBezTo>
                  <a:cubicBezTo>
                    <a:pt x="5139690" y="1739646"/>
                    <a:pt x="6501130" y="1336421"/>
                    <a:pt x="6501130" y="926973"/>
                  </a:cubicBezTo>
                  <a:cubicBezTo>
                    <a:pt x="6501130" y="517525"/>
                    <a:pt x="5139817" y="114300"/>
                    <a:pt x="3307715" y="114300"/>
                  </a:cubicBezTo>
                  <a:lnTo>
                    <a:pt x="3307715" y="57150"/>
                  </a:lnTo>
                  <a:lnTo>
                    <a:pt x="3307715" y="114300"/>
                  </a:lnTo>
                  <a:cubicBezTo>
                    <a:pt x="1475740" y="114300"/>
                    <a:pt x="114300" y="517652"/>
                    <a:pt x="114300" y="926973"/>
                  </a:cubicBezTo>
                  <a:close/>
                </a:path>
              </a:pathLst>
            </a:custGeom>
            <a:solidFill>
              <a:srgbClr val="2E567A"/>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2" name="Freeform 22"/>
          <p:cNvSpPr/>
          <p:nvPr/>
        </p:nvSpPr>
        <p:spPr>
          <a:xfrm>
            <a:off x="438168" y="1877420"/>
            <a:ext cx="4676037" cy="3109229"/>
          </a:xfrm>
          <a:custGeom>
            <a:avLst/>
            <a:gdLst/>
            <a:ahLst/>
            <a:cxnLst/>
            <a:rect l="l" t="t" r="r" b="b"/>
            <a:pathLst>
              <a:path w="7014055" h="4663844">
                <a:moveTo>
                  <a:pt x="0" y="0"/>
                </a:moveTo>
                <a:lnTo>
                  <a:pt x="7014055" y="0"/>
                </a:lnTo>
                <a:lnTo>
                  <a:pt x="7014055" y="4663844"/>
                </a:lnTo>
                <a:lnTo>
                  <a:pt x="0" y="4663844"/>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3" name="TextBox 23"/>
          <p:cNvSpPr txBox="1"/>
          <p:nvPr/>
        </p:nvSpPr>
        <p:spPr>
          <a:xfrm>
            <a:off x="314540" y="530430"/>
            <a:ext cx="5316321" cy="973152"/>
          </a:xfrm>
          <a:prstGeom prst="rect">
            <a:avLst/>
          </a:prstGeom>
        </p:spPr>
        <p:txBody>
          <a:bodyPr wrap="square" lIns="0" tIns="0" rIns="0" bIns="0" rtlCol="0" anchor="t">
            <a:spAutoFit/>
          </a:bodyPr>
          <a:lstStyle/>
          <a:p>
            <a:pPr marL="0" marR="0" lvl="0" indent="0" algn="l" defTabSz="914400" rtl="0" eaLnBrk="1" fontAlgn="auto" latinLnBrk="0" hangingPunct="1">
              <a:lnSpc>
                <a:spcPts val="2479"/>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Do you drink liquids, other than water, more than 2 times per day, between meals? </a:t>
            </a:r>
          </a:p>
        </p:txBody>
      </p:sp>
    </p:spTree>
  </p:cSld>
  <p:clrMapOvr>
    <a:masterClrMapping/>
  </p:clrMapOvr>
  <mc:AlternateContent xmlns:mc="http://schemas.openxmlformats.org/markup-compatibility/2006" xmlns:p14="http://schemas.microsoft.com/office/powerpoint/2010/main">
    <mc:Choice Requires="p14">
      <p:transition spd="slow" p14:dur="2000" advTm="42271"/>
    </mc:Choice>
    <mc:Fallback xmlns="">
      <p:transition spd="slow" advTm="42271"/>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0" name="Group 10"/>
          <p:cNvGrpSpPr/>
          <p:nvPr/>
        </p:nvGrpSpPr>
        <p:grpSpPr>
          <a:xfrm>
            <a:off x="1507"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 name="Group 12"/>
          <p:cNvGrpSpPr/>
          <p:nvPr/>
        </p:nvGrpSpPr>
        <p:grpSpPr>
          <a:xfrm>
            <a:off x="0"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4" name="TextBox 14"/>
          <p:cNvSpPr txBox="1"/>
          <p:nvPr/>
        </p:nvSpPr>
        <p:spPr>
          <a:xfrm>
            <a:off x="2326372" y="5574034"/>
            <a:ext cx="7701280" cy="589905"/>
          </a:xfrm>
          <a:prstGeom prst="rect">
            <a:avLst/>
          </a:prstGeom>
        </p:spPr>
        <p:txBody>
          <a:bodyPr lIns="0" tIns="0" rIns="0" bIns="0" rtlCol="0" anchor="t">
            <a:spAutoFit/>
          </a:bodyPr>
          <a:lstStyle/>
          <a:p>
            <a:pPr marL="0" marR="0" lvl="0" indent="0" algn="ctr" defTabSz="914400" rtl="0" eaLnBrk="1" fontAlgn="auto" latinLnBrk="0" hangingPunct="1">
              <a:lnSpc>
                <a:spcPts val="464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5208306" y="116054"/>
            <a:ext cx="8619229" cy="4962238"/>
          </a:xfrm>
          <a:custGeom>
            <a:avLst/>
            <a:gdLst/>
            <a:ahLst/>
            <a:cxnLst/>
            <a:rect l="l" t="t" r="r" b="b"/>
            <a:pathLst>
              <a:path w="12928844" h="7443357">
                <a:moveTo>
                  <a:pt x="0" y="0"/>
                </a:moveTo>
                <a:lnTo>
                  <a:pt x="12928844" y="0"/>
                </a:lnTo>
                <a:lnTo>
                  <a:pt x="12928844" y="7443357"/>
                </a:lnTo>
                <a:lnTo>
                  <a:pt x="0" y="7443357"/>
                </a:lnTo>
                <a:lnTo>
                  <a:pt x="0" y="0"/>
                </a:lnTo>
                <a:close/>
              </a:path>
            </a:pathLst>
          </a:custGeom>
          <a:blipFill>
            <a:blip r:embed="rId3" cstate="screen">
              <a:alphaModFix amt="57000"/>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TextBox 16"/>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
        <p:nvSpPr>
          <p:cNvPr id="17" name="Freeform 17"/>
          <p:cNvSpPr/>
          <p:nvPr/>
        </p:nvSpPr>
        <p:spPr>
          <a:xfrm>
            <a:off x="6886572" y="-83679"/>
            <a:ext cx="4479562" cy="5657712"/>
          </a:xfrm>
          <a:custGeom>
            <a:avLst/>
            <a:gdLst/>
            <a:ahLst/>
            <a:cxnLst/>
            <a:rect l="l" t="t" r="r" b="b"/>
            <a:pathLst>
              <a:path w="6719343" h="8486568">
                <a:moveTo>
                  <a:pt x="0" y="0"/>
                </a:moveTo>
                <a:lnTo>
                  <a:pt x="6719343" y="0"/>
                </a:lnTo>
                <a:lnTo>
                  <a:pt x="6719343" y="8486569"/>
                </a:lnTo>
                <a:lnTo>
                  <a:pt x="0" y="8486569"/>
                </a:lnTo>
                <a:lnTo>
                  <a:pt x="0" y="0"/>
                </a:lnTo>
                <a:close/>
              </a:path>
            </a:pathLst>
          </a:custGeom>
          <a:blipFill>
            <a:blip r:embed="rId4"/>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8" name="Group 18"/>
          <p:cNvGrpSpPr/>
          <p:nvPr/>
        </p:nvGrpSpPr>
        <p:grpSpPr>
          <a:xfrm>
            <a:off x="7386402" y="2153156"/>
            <a:ext cx="3307729" cy="927014"/>
            <a:chOff x="0" y="0"/>
            <a:chExt cx="6615458" cy="1854028"/>
          </a:xfrm>
        </p:grpSpPr>
        <p:sp>
          <p:nvSpPr>
            <p:cNvPr id="19" name="Freeform 19"/>
            <p:cNvSpPr/>
            <p:nvPr/>
          </p:nvSpPr>
          <p:spPr>
            <a:xfrm>
              <a:off x="0" y="0"/>
              <a:ext cx="6615430" cy="1854073"/>
            </a:xfrm>
            <a:custGeom>
              <a:avLst/>
              <a:gdLst/>
              <a:ahLst/>
              <a:cxnLst/>
              <a:rect l="l" t="t" r="r" b="b"/>
              <a:pathLst>
                <a:path w="6615430" h="1854073">
                  <a:moveTo>
                    <a:pt x="0" y="926973"/>
                  </a:moveTo>
                  <a:lnTo>
                    <a:pt x="57150" y="926973"/>
                  </a:lnTo>
                  <a:lnTo>
                    <a:pt x="0" y="926973"/>
                  </a:lnTo>
                  <a:cubicBezTo>
                    <a:pt x="0" y="375539"/>
                    <a:pt x="1549273" y="0"/>
                    <a:pt x="3307715" y="0"/>
                  </a:cubicBezTo>
                  <a:cubicBezTo>
                    <a:pt x="5066157" y="0"/>
                    <a:pt x="6615430" y="375539"/>
                    <a:pt x="6615430" y="926973"/>
                  </a:cubicBezTo>
                  <a:lnTo>
                    <a:pt x="6558280" y="926973"/>
                  </a:lnTo>
                  <a:lnTo>
                    <a:pt x="6615430" y="926973"/>
                  </a:lnTo>
                  <a:cubicBezTo>
                    <a:pt x="6615430" y="1478407"/>
                    <a:pt x="5066157" y="1853946"/>
                    <a:pt x="3307715" y="1853946"/>
                  </a:cubicBezTo>
                  <a:lnTo>
                    <a:pt x="3307715" y="1796796"/>
                  </a:lnTo>
                  <a:lnTo>
                    <a:pt x="3307715" y="1853946"/>
                  </a:lnTo>
                  <a:cubicBezTo>
                    <a:pt x="1549273" y="1854073"/>
                    <a:pt x="0" y="1478407"/>
                    <a:pt x="0" y="926973"/>
                  </a:cubicBezTo>
                  <a:lnTo>
                    <a:pt x="57150" y="926973"/>
                  </a:lnTo>
                  <a:lnTo>
                    <a:pt x="114300" y="926973"/>
                  </a:lnTo>
                  <a:lnTo>
                    <a:pt x="57150" y="926973"/>
                  </a:lnTo>
                  <a:lnTo>
                    <a:pt x="0" y="926973"/>
                  </a:lnTo>
                  <a:moveTo>
                    <a:pt x="114300" y="926973"/>
                  </a:moveTo>
                  <a:cubicBezTo>
                    <a:pt x="114300" y="958596"/>
                    <a:pt x="88773" y="984123"/>
                    <a:pt x="57150" y="984123"/>
                  </a:cubicBezTo>
                  <a:cubicBezTo>
                    <a:pt x="25527" y="984123"/>
                    <a:pt x="0" y="958596"/>
                    <a:pt x="0" y="926973"/>
                  </a:cubicBezTo>
                  <a:cubicBezTo>
                    <a:pt x="0" y="895350"/>
                    <a:pt x="25527" y="869823"/>
                    <a:pt x="57150" y="869823"/>
                  </a:cubicBezTo>
                  <a:cubicBezTo>
                    <a:pt x="88773" y="869823"/>
                    <a:pt x="114300" y="895477"/>
                    <a:pt x="114300" y="926973"/>
                  </a:cubicBezTo>
                  <a:cubicBezTo>
                    <a:pt x="114300" y="1336421"/>
                    <a:pt x="1475740" y="1739646"/>
                    <a:pt x="3307715" y="1739646"/>
                  </a:cubicBezTo>
                  <a:cubicBezTo>
                    <a:pt x="5139690" y="1739646"/>
                    <a:pt x="6501130" y="1336421"/>
                    <a:pt x="6501130" y="926973"/>
                  </a:cubicBezTo>
                  <a:cubicBezTo>
                    <a:pt x="6501130" y="517525"/>
                    <a:pt x="5139817" y="114300"/>
                    <a:pt x="3307715" y="114300"/>
                  </a:cubicBezTo>
                  <a:lnTo>
                    <a:pt x="3307715" y="57150"/>
                  </a:lnTo>
                  <a:lnTo>
                    <a:pt x="3307715" y="114300"/>
                  </a:lnTo>
                  <a:cubicBezTo>
                    <a:pt x="1475740" y="114300"/>
                    <a:pt x="114300" y="517652"/>
                    <a:pt x="114300" y="926973"/>
                  </a:cubicBezTo>
                  <a:close/>
                </a:path>
              </a:pathLst>
            </a:custGeom>
            <a:solidFill>
              <a:srgbClr val="2E567A"/>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20" name="Freeform 20"/>
          <p:cNvSpPr/>
          <p:nvPr/>
        </p:nvSpPr>
        <p:spPr>
          <a:xfrm>
            <a:off x="290537" y="2066607"/>
            <a:ext cx="4523624" cy="3011685"/>
          </a:xfrm>
          <a:custGeom>
            <a:avLst/>
            <a:gdLst/>
            <a:ahLst/>
            <a:cxnLst/>
            <a:rect l="l" t="t" r="r" b="b"/>
            <a:pathLst>
              <a:path w="6785436" h="4517527">
                <a:moveTo>
                  <a:pt x="0" y="0"/>
                </a:moveTo>
                <a:lnTo>
                  <a:pt x="6785436" y="0"/>
                </a:lnTo>
                <a:lnTo>
                  <a:pt x="6785436" y="4517528"/>
                </a:lnTo>
                <a:lnTo>
                  <a:pt x="0" y="4517528"/>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21" name="TextBox 21"/>
          <p:cNvSpPr txBox="1"/>
          <p:nvPr/>
        </p:nvSpPr>
        <p:spPr>
          <a:xfrm>
            <a:off x="504535" y="594248"/>
            <a:ext cx="4703017" cy="902619"/>
          </a:xfrm>
          <a:prstGeom prst="rect">
            <a:avLst/>
          </a:prstGeom>
        </p:spPr>
        <p:txBody>
          <a:bodyPr wrap="square" lIns="0" tIns="0" rIns="0" bIns="0" rtlCol="0" anchor="t">
            <a:spAutoFit/>
          </a:bodyPr>
          <a:lstStyle/>
          <a:p>
            <a:pPr marL="0" marR="0" lvl="0" indent="0" algn="l" defTabSz="914400" rtl="0" eaLnBrk="1" fontAlgn="auto" latinLnBrk="0" hangingPunct="1">
              <a:lnSpc>
                <a:spcPts val="2320"/>
              </a:lnSpc>
              <a:spcBef>
                <a:spcPts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Do you notice plaque build up between</a:t>
            </a:r>
          </a:p>
          <a:p>
            <a:pPr marL="0" marR="0" lvl="0" indent="0" algn="l" defTabSz="914400" rtl="0" eaLnBrk="1" fontAlgn="auto" latinLnBrk="0" hangingPunct="1">
              <a:lnSpc>
                <a:spcPts val="2320"/>
              </a:lnSpc>
              <a:spcBef>
                <a:spcPct val="0"/>
              </a:spcBef>
              <a:spcAft>
                <a:spcPts val="0"/>
              </a:spcAft>
              <a:buClr>
                <a:srgbClr val="000000"/>
              </a:buClr>
              <a:buSzTx/>
              <a:buFont typeface="Arial"/>
              <a:buNone/>
              <a:tabLst/>
              <a:defRPr/>
            </a:pPr>
            <a:r>
              <a:rPr kumimoji="0" lang="en-US" sz="3200" b="0" i="0" u="none" strike="noStrike" kern="0" cap="none" spc="0" normalizeH="0" baseline="0" noProof="0" dirty="0">
                <a:ln>
                  <a:noFill/>
                </a:ln>
                <a:solidFill>
                  <a:srgbClr val="FFFFFF"/>
                </a:solidFill>
                <a:effectLst/>
                <a:uLnTx/>
                <a:uFillTx/>
                <a:latin typeface="Proxima Nova"/>
                <a:ea typeface="Proxima Nova"/>
                <a:cs typeface="Proxima Nova"/>
                <a:sym typeface="Proxima Nova"/>
              </a:rPr>
              <a:t>brushing your teeth? </a:t>
            </a:r>
          </a:p>
        </p:txBody>
      </p:sp>
    </p:spTree>
  </p:cSld>
  <p:clrMapOvr>
    <a:masterClrMapping/>
  </p:clrMapOvr>
  <mc:AlternateContent xmlns:mc="http://schemas.openxmlformats.org/markup-compatibility/2006" xmlns:p14="http://schemas.microsoft.com/office/powerpoint/2010/main">
    <mc:Choice Requires="p14">
      <p:transition spd="slow" p14:dur="2000" advTm="101297"/>
    </mc:Choice>
    <mc:Fallback xmlns="">
      <p:transition spd="slow" advTm="101297"/>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4" name="Group 4"/>
          <p:cNvGrpSpPr/>
          <p:nvPr/>
        </p:nvGrpSpPr>
        <p:grpSpPr>
          <a:xfrm>
            <a:off x="3175" y="6400800"/>
            <a:ext cx="12188825" cy="457200"/>
            <a:chOff x="0" y="0"/>
            <a:chExt cx="24377650" cy="914400"/>
          </a:xfrm>
        </p:grpSpPr>
        <p:sp>
          <p:nvSpPr>
            <p:cNvPr id="5" name="Freeform 5"/>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6" name="Group 6"/>
          <p:cNvGrpSpPr/>
          <p:nvPr/>
        </p:nvGrpSpPr>
        <p:grpSpPr>
          <a:xfrm>
            <a:off x="3175" y="6400800"/>
            <a:ext cx="12188825" cy="457200"/>
            <a:chOff x="0" y="0"/>
            <a:chExt cx="24377650" cy="914400"/>
          </a:xfrm>
        </p:grpSpPr>
        <p:sp>
          <p:nvSpPr>
            <p:cNvPr id="7" name="Freeform 7"/>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8" name="Group 8"/>
          <p:cNvGrpSpPr/>
          <p:nvPr/>
        </p:nvGrpSpPr>
        <p:grpSpPr>
          <a:xfrm>
            <a:off x="-3175" y="0"/>
            <a:ext cx="12192000" cy="6858000"/>
            <a:chOff x="0" y="0"/>
            <a:chExt cx="24384000" cy="13716000"/>
          </a:xfrm>
        </p:grpSpPr>
        <p:sp>
          <p:nvSpPr>
            <p:cNvPr id="9" name="Freeform 9"/>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0" name="Group 10"/>
          <p:cNvGrpSpPr/>
          <p:nvPr/>
        </p:nvGrpSpPr>
        <p:grpSpPr>
          <a:xfrm>
            <a:off x="1507" y="4953000"/>
            <a:ext cx="12188952" cy="1905000"/>
            <a:chOff x="0" y="0"/>
            <a:chExt cx="24377904" cy="3810000"/>
          </a:xfrm>
        </p:grpSpPr>
        <p:sp>
          <p:nvSpPr>
            <p:cNvPr id="11" name="Freeform 11"/>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12" name="TextBox 12"/>
          <p:cNvSpPr txBox="1"/>
          <p:nvPr/>
        </p:nvSpPr>
        <p:spPr>
          <a:xfrm>
            <a:off x="2326372" y="5567684"/>
            <a:ext cx="7701280" cy="701859"/>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3" name="Freeform 13"/>
          <p:cNvSpPr/>
          <p:nvPr/>
        </p:nvSpPr>
        <p:spPr>
          <a:xfrm>
            <a:off x="4815397" y="135544"/>
            <a:ext cx="8123730" cy="4962238"/>
          </a:xfrm>
          <a:custGeom>
            <a:avLst/>
            <a:gdLst/>
            <a:ahLst/>
            <a:cxnLst/>
            <a:rect l="l" t="t" r="r" b="b"/>
            <a:pathLst>
              <a:path w="12185595" h="7443357">
                <a:moveTo>
                  <a:pt x="0" y="0"/>
                </a:moveTo>
                <a:lnTo>
                  <a:pt x="12185595" y="0"/>
                </a:lnTo>
                <a:lnTo>
                  <a:pt x="12185595" y="7443357"/>
                </a:lnTo>
                <a:lnTo>
                  <a:pt x="0" y="7443357"/>
                </a:lnTo>
                <a:lnTo>
                  <a:pt x="0" y="0"/>
                </a:lnTo>
                <a:close/>
              </a:path>
            </a:pathLst>
          </a:custGeom>
          <a:blipFill>
            <a:blip r:embed="rId3" cstate="screen">
              <a:alphaModFix amt="55000"/>
              <a:extLst>
                <a:ext uri="{28A0092B-C50C-407E-A947-70E740481C1C}">
                  <a14:useLocalDpi xmlns:a14="http://schemas.microsoft.com/office/drawing/2010/main"/>
                </a:ext>
              </a:extLst>
            </a:blip>
            <a:stretch>
              <a:fillRect l="-6099"/>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4" name="TextBox 14"/>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sp>
        <p:nvSpPr>
          <p:cNvPr id="15" name="Freeform 15"/>
          <p:cNvSpPr/>
          <p:nvPr/>
        </p:nvSpPr>
        <p:spPr>
          <a:xfrm>
            <a:off x="180786" y="2666616"/>
            <a:ext cx="5049715" cy="2482669"/>
          </a:xfrm>
          <a:custGeom>
            <a:avLst/>
            <a:gdLst/>
            <a:ahLst/>
            <a:cxnLst/>
            <a:rect l="l" t="t" r="r" b="b"/>
            <a:pathLst>
              <a:path w="7574573" h="3724003">
                <a:moveTo>
                  <a:pt x="0" y="0"/>
                </a:moveTo>
                <a:lnTo>
                  <a:pt x="7574572" y="0"/>
                </a:lnTo>
                <a:lnTo>
                  <a:pt x="7574572" y="3724003"/>
                </a:lnTo>
                <a:lnTo>
                  <a:pt x="0" y="3724003"/>
                </a:lnTo>
                <a:lnTo>
                  <a:pt x="0" y="0"/>
                </a:lnTo>
                <a:close/>
              </a:path>
            </a:pathLst>
          </a:custGeom>
          <a:blipFill>
            <a:blip r:embed="rId4"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Freeform 16"/>
          <p:cNvSpPr/>
          <p:nvPr/>
        </p:nvSpPr>
        <p:spPr>
          <a:xfrm>
            <a:off x="7026638" y="-162240"/>
            <a:ext cx="4479562" cy="5657712"/>
          </a:xfrm>
          <a:custGeom>
            <a:avLst/>
            <a:gdLst/>
            <a:ahLst/>
            <a:cxnLst/>
            <a:rect l="l" t="t" r="r" b="b"/>
            <a:pathLst>
              <a:path w="6719343" h="8486568">
                <a:moveTo>
                  <a:pt x="0" y="0"/>
                </a:moveTo>
                <a:lnTo>
                  <a:pt x="6719343" y="0"/>
                </a:lnTo>
                <a:lnTo>
                  <a:pt x="6719343" y="8486568"/>
                </a:lnTo>
                <a:lnTo>
                  <a:pt x="0" y="8486568"/>
                </a:lnTo>
                <a:lnTo>
                  <a:pt x="0" y="0"/>
                </a:lnTo>
                <a:close/>
              </a:path>
            </a:pathLst>
          </a:custGeom>
          <a:blipFill>
            <a:blip r:embed="rId5"/>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7" name="Group 17"/>
          <p:cNvGrpSpPr/>
          <p:nvPr/>
        </p:nvGrpSpPr>
        <p:grpSpPr>
          <a:xfrm>
            <a:off x="8281952" y="1111614"/>
            <a:ext cx="1565150" cy="2646878"/>
            <a:chOff x="0" y="0"/>
            <a:chExt cx="3130300" cy="5293756"/>
          </a:xfrm>
        </p:grpSpPr>
        <p:sp>
          <p:nvSpPr>
            <p:cNvPr id="18" name="Freeform 18"/>
            <p:cNvSpPr/>
            <p:nvPr/>
          </p:nvSpPr>
          <p:spPr>
            <a:xfrm>
              <a:off x="-1524" y="-1524"/>
              <a:ext cx="3133344" cy="5296789"/>
            </a:xfrm>
            <a:custGeom>
              <a:avLst/>
              <a:gdLst/>
              <a:ahLst/>
              <a:cxnLst/>
              <a:rect l="l" t="t" r="r" b="b"/>
              <a:pathLst>
                <a:path w="3133344" h="5296789">
                  <a:moveTo>
                    <a:pt x="1524" y="0"/>
                  </a:moveTo>
                  <a:lnTo>
                    <a:pt x="3131820" y="0"/>
                  </a:lnTo>
                  <a:cubicBezTo>
                    <a:pt x="3132709" y="0"/>
                    <a:pt x="3133344" y="762"/>
                    <a:pt x="3133344" y="1524"/>
                  </a:cubicBezTo>
                  <a:lnTo>
                    <a:pt x="3133344" y="5295265"/>
                  </a:lnTo>
                  <a:cubicBezTo>
                    <a:pt x="3133344" y="5296154"/>
                    <a:pt x="3132582" y="5296789"/>
                    <a:pt x="3131820" y="5296789"/>
                  </a:cubicBezTo>
                  <a:lnTo>
                    <a:pt x="1524" y="5296789"/>
                  </a:lnTo>
                  <a:cubicBezTo>
                    <a:pt x="635" y="5296789"/>
                    <a:pt x="0" y="5296027"/>
                    <a:pt x="0" y="5295265"/>
                  </a:cubicBezTo>
                  <a:lnTo>
                    <a:pt x="0" y="1524"/>
                  </a:lnTo>
                  <a:cubicBezTo>
                    <a:pt x="0" y="635"/>
                    <a:pt x="762" y="0"/>
                    <a:pt x="1524" y="0"/>
                  </a:cubicBezTo>
                  <a:moveTo>
                    <a:pt x="1524" y="3048"/>
                  </a:moveTo>
                  <a:lnTo>
                    <a:pt x="1524" y="1524"/>
                  </a:lnTo>
                  <a:lnTo>
                    <a:pt x="3048" y="1524"/>
                  </a:lnTo>
                  <a:lnTo>
                    <a:pt x="3048" y="5295265"/>
                  </a:lnTo>
                  <a:lnTo>
                    <a:pt x="1524" y="5295265"/>
                  </a:lnTo>
                  <a:lnTo>
                    <a:pt x="1524" y="5293741"/>
                  </a:lnTo>
                  <a:lnTo>
                    <a:pt x="3131820" y="5293741"/>
                  </a:lnTo>
                  <a:lnTo>
                    <a:pt x="3131820" y="5295265"/>
                  </a:lnTo>
                  <a:lnTo>
                    <a:pt x="3130296" y="5295265"/>
                  </a:lnTo>
                  <a:lnTo>
                    <a:pt x="3130296" y="1524"/>
                  </a:lnTo>
                  <a:lnTo>
                    <a:pt x="3131820" y="1524"/>
                  </a:lnTo>
                  <a:lnTo>
                    <a:pt x="3131820" y="3048"/>
                  </a:lnTo>
                  <a:lnTo>
                    <a:pt x="1524" y="3048"/>
                  </a:lnTo>
                  <a:close/>
                </a:path>
              </a:pathLst>
            </a:custGeom>
            <a:solidFill>
              <a:srgbClr val="FFFFFF"/>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9" name="TextBox 19"/>
            <p:cNvSpPr txBox="1"/>
            <p:nvPr/>
          </p:nvSpPr>
          <p:spPr>
            <a:xfrm>
              <a:off x="0" y="-523875"/>
              <a:ext cx="3130300" cy="5817631"/>
            </a:xfrm>
            <a:prstGeom prst="rect">
              <a:avLst/>
            </a:prstGeom>
          </p:spPr>
          <p:txBody>
            <a:bodyPr lIns="33867" tIns="33867" rIns="33867" bIns="33867" rtlCol="0" anchor="t"/>
            <a:lstStyle/>
            <a:p>
              <a:pPr marL="0" marR="0" lvl="0" indent="0" algn="ctr" defTabSz="914400" rtl="0" eaLnBrk="1" fontAlgn="auto" latinLnBrk="0" hangingPunct="1">
                <a:lnSpc>
                  <a:spcPts val="19921"/>
                </a:lnSpc>
                <a:spcBef>
                  <a:spcPts val="0"/>
                </a:spcBef>
                <a:spcAft>
                  <a:spcPts val="0"/>
                </a:spcAft>
                <a:buClr>
                  <a:srgbClr val="000000"/>
                </a:buClr>
                <a:buSzTx/>
                <a:buFont typeface="Arial"/>
                <a:buNone/>
                <a:tabLst/>
                <a:defRPr/>
              </a:pPr>
              <a:r>
                <a:rPr kumimoji="0" lang="en-US" sz="16601" b="1" i="0" u="none" strike="noStrike" kern="0" cap="none" spc="0" normalizeH="0" baseline="0" noProof="0">
                  <a:ln>
                    <a:noFill/>
                  </a:ln>
                  <a:solidFill>
                    <a:srgbClr val="AAD97B"/>
                  </a:solidFill>
                  <a:effectLst/>
                  <a:uLnTx/>
                  <a:uFillTx/>
                  <a:latin typeface="Calibri (MS) Bold"/>
                  <a:ea typeface="Calibri (MS) Bold"/>
                  <a:cs typeface="Calibri (MS) Bold"/>
                  <a:sym typeface="Calibri (MS) Bold"/>
                </a:rPr>
                <a:t>?</a:t>
              </a:r>
            </a:p>
          </p:txBody>
        </p:sp>
      </p:grpSp>
    </p:spTree>
  </p:cSld>
  <p:clrMapOvr>
    <a:masterClrMapping/>
  </p:clrMapOvr>
  <mc:AlternateContent xmlns:mc="http://schemas.openxmlformats.org/markup-compatibility/2006" xmlns:p14="http://schemas.microsoft.com/office/powerpoint/2010/main">
    <mc:Choice Requires="p14">
      <p:transition spd="slow" p14:dur="2000" advTm="30686"/>
    </mc:Choice>
    <mc:Fallback xmlns="">
      <p:transition spd="slow" advTm="30686"/>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175" y="6400800"/>
            <a:ext cx="12188825" cy="457200"/>
            <a:chOff x="0" y="0"/>
            <a:chExt cx="24377650" cy="914400"/>
          </a:xfrm>
        </p:grpSpPr>
        <p:sp>
          <p:nvSpPr>
            <p:cNvPr id="3" name="Freeform 3"/>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4" name="AutoShape 4"/>
          <p:cNvSpPr/>
          <p:nvPr/>
        </p:nvSpPr>
        <p:spPr>
          <a:xfrm rot="4374">
            <a:off x="1187178" y="1897380"/>
            <a:ext cx="9979668" cy="0"/>
          </a:xfrm>
          <a:prstGeom prst="line">
            <a:avLst/>
          </a:prstGeom>
          <a:ln w="9525" cap="rnd">
            <a:solidFill>
              <a:srgbClr val="000000"/>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5" name="Group 5"/>
          <p:cNvGrpSpPr/>
          <p:nvPr/>
        </p:nvGrpSpPr>
        <p:grpSpPr>
          <a:xfrm>
            <a:off x="3175" y="6400800"/>
            <a:ext cx="12188825" cy="457200"/>
            <a:chOff x="0" y="0"/>
            <a:chExt cx="24377650" cy="914400"/>
          </a:xfrm>
        </p:grpSpPr>
        <p:sp>
          <p:nvSpPr>
            <p:cNvPr id="6" name="Freeform 6"/>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7" name="Group 7"/>
          <p:cNvGrpSpPr/>
          <p:nvPr/>
        </p:nvGrpSpPr>
        <p:grpSpPr>
          <a:xfrm>
            <a:off x="3175" y="6400800"/>
            <a:ext cx="12188825" cy="457200"/>
            <a:chOff x="0" y="0"/>
            <a:chExt cx="24377650" cy="914400"/>
          </a:xfrm>
        </p:grpSpPr>
        <p:sp>
          <p:nvSpPr>
            <p:cNvPr id="8" name="Freeform 8"/>
            <p:cNvSpPr/>
            <p:nvPr/>
          </p:nvSpPr>
          <p:spPr>
            <a:xfrm>
              <a:off x="0" y="0"/>
              <a:ext cx="24377650" cy="914400"/>
            </a:xfrm>
            <a:custGeom>
              <a:avLst/>
              <a:gdLst/>
              <a:ahLst/>
              <a:cxnLst/>
              <a:rect l="l" t="t" r="r" b="b"/>
              <a:pathLst>
                <a:path w="24377650" h="914400">
                  <a:moveTo>
                    <a:pt x="0" y="0"/>
                  </a:moveTo>
                  <a:lnTo>
                    <a:pt x="24377650" y="0"/>
                  </a:lnTo>
                  <a:lnTo>
                    <a:pt x="24377650" y="914400"/>
                  </a:lnTo>
                  <a:lnTo>
                    <a:pt x="0" y="914400"/>
                  </a:lnTo>
                  <a:close/>
                </a:path>
              </a:pathLst>
            </a:custGeom>
            <a:solidFill>
              <a:srgbClr val="262626"/>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
        <p:nvSpPr>
          <p:cNvPr id="9" name="AutoShape 9"/>
          <p:cNvSpPr/>
          <p:nvPr/>
        </p:nvSpPr>
        <p:spPr>
          <a:xfrm rot="4374">
            <a:off x="1187178" y="1897380"/>
            <a:ext cx="9979668" cy="0"/>
          </a:xfrm>
          <a:prstGeom prst="line">
            <a:avLst/>
          </a:prstGeom>
          <a:ln w="9525" cap="rnd">
            <a:solidFill>
              <a:srgbClr val="FFFFFF"/>
            </a:solidFill>
            <a:prstDash val="solid"/>
            <a:headEnd type="none" w="sm" len="sm"/>
            <a:tailEnd type="none" w="sm" len="sm"/>
          </a:ln>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nvGrpSpPr>
          <p:cNvPr id="10" name="Group 10"/>
          <p:cNvGrpSpPr/>
          <p:nvPr/>
        </p:nvGrpSpPr>
        <p:grpSpPr>
          <a:xfrm>
            <a:off x="1507" y="0"/>
            <a:ext cx="12192000" cy="6858000"/>
            <a:chOff x="0" y="0"/>
            <a:chExt cx="24384000" cy="13716000"/>
          </a:xfrm>
        </p:grpSpPr>
        <p:sp>
          <p:nvSpPr>
            <p:cNvPr id="11" name="Freeform 11"/>
            <p:cNvSpPr/>
            <p:nvPr/>
          </p:nvSpPr>
          <p:spPr>
            <a:xfrm>
              <a:off x="0" y="0"/>
              <a:ext cx="24384000" cy="13716000"/>
            </a:xfrm>
            <a:custGeom>
              <a:avLst/>
              <a:gdLst/>
              <a:ahLst/>
              <a:cxnLst/>
              <a:rect l="l" t="t" r="r" b="b"/>
              <a:pathLst>
                <a:path w="24384000" h="13716000">
                  <a:moveTo>
                    <a:pt x="0" y="0"/>
                  </a:moveTo>
                  <a:lnTo>
                    <a:pt x="24384000" y="0"/>
                  </a:lnTo>
                  <a:lnTo>
                    <a:pt x="24384000" y="13716000"/>
                  </a:lnTo>
                  <a:lnTo>
                    <a:pt x="0" y="13716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grpSp>
        <p:nvGrpSpPr>
          <p:cNvPr id="12" name="Group 12"/>
          <p:cNvGrpSpPr/>
          <p:nvPr/>
        </p:nvGrpSpPr>
        <p:grpSpPr>
          <a:xfrm>
            <a:off x="1507" y="4953000"/>
            <a:ext cx="12188952" cy="1905000"/>
            <a:chOff x="0" y="0"/>
            <a:chExt cx="24377904" cy="3810000"/>
          </a:xfrm>
        </p:grpSpPr>
        <p:sp>
          <p:nvSpPr>
            <p:cNvPr id="13" name="Freeform 13"/>
            <p:cNvSpPr/>
            <p:nvPr/>
          </p:nvSpPr>
          <p:spPr>
            <a:xfrm>
              <a:off x="0" y="0"/>
              <a:ext cx="24377904" cy="3810000"/>
            </a:xfrm>
            <a:custGeom>
              <a:avLst/>
              <a:gdLst/>
              <a:ahLst/>
              <a:cxnLst/>
              <a:rect l="l" t="t" r="r" b="b"/>
              <a:pathLst>
                <a:path w="24377904" h="3810000">
                  <a:moveTo>
                    <a:pt x="0" y="0"/>
                  </a:moveTo>
                  <a:lnTo>
                    <a:pt x="24377904" y="0"/>
                  </a:lnTo>
                  <a:lnTo>
                    <a:pt x="24377904" y="3810000"/>
                  </a:lnTo>
                  <a:lnTo>
                    <a:pt x="0" y="3810000"/>
                  </a:lnTo>
                  <a:close/>
                </a:path>
              </a:pathLst>
            </a:custGeom>
            <a:solidFill>
              <a:srgbClr val="17274B"/>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dirty="0">
                <a:ln>
                  <a:noFill/>
                </a:ln>
                <a:solidFill>
                  <a:srgbClr val="000000"/>
                </a:solidFill>
                <a:effectLst/>
                <a:uLnTx/>
                <a:uFillTx/>
                <a:latin typeface="Arial"/>
                <a:ea typeface="+mn-ea"/>
                <a:cs typeface="Arial"/>
                <a:sym typeface="Arial"/>
              </a:endParaRPr>
            </a:p>
          </p:txBody>
        </p:sp>
      </p:grpSp>
      <p:sp>
        <p:nvSpPr>
          <p:cNvPr id="14" name="TextBox 14"/>
          <p:cNvSpPr txBox="1"/>
          <p:nvPr/>
        </p:nvSpPr>
        <p:spPr>
          <a:xfrm>
            <a:off x="2326372" y="5567684"/>
            <a:ext cx="7701280" cy="701859"/>
          </a:xfrm>
          <a:prstGeom prst="rect">
            <a:avLst/>
          </a:prstGeom>
        </p:spPr>
        <p:txBody>
          <a:bodyPr lIns="0" tIns="0" rIns="0" bIns="0" rtlCol="0" anchor="t">
            <a:spAutoFit/>
          </a:bodyPr>
          <a:lstStyle/>
          <a:p>
            <a:pPr marL="0" marR="0" lvl="0" indent="0" algn="ctr" defTabSz="914400" rtl="0" eaLnBrk="1" fontAlgn="auto" latinLnBrk="0" hangingPunct="1">
              <a:lnSpc>
                <a:spcPts val="576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rgbClr val="FFFFFF"/>
                </a:solidFill>
                <a:effectLst/>
                <a:uLnTx/>
                <a:uFillTx/>
                <a:latin typeface="Oswald"/>
                <a:ea typeface="Oswald"/>
                <a:cs typeface="Oswald"/>
                <a:sym typeface="Oswald"/>
              </a:rPr>
              <a:t>PATTERN RECOGNITION</a:t>
            </a:r>
          </a:p>
        </p:txBody>
      </p:sp>
      <p:sp>
        <p:nvSpPr>
          <p:cNvPr id="15" name="Freeform 15"/>
          <p:cNvSpPr/>
          <p:nvPr/>
        </p:nvSpPr>
        <p:spPr>
          <a:xfrm>
            <a:off x="1786368" y="0"/>
            <a:ext cx="8619229" cy="4962238"/>
          </a:xfrm>
          <a:custGeom>
            <a:avLst/>
            <a:gdLst/>
            <a:ahLst/>
            <a:cxnLst/>
            <a:rect l="l" t="t" r="r" b="b"/>
            <a:pathLst>
              <a:path w="12928844" h="7443357">
                <a:moveTo>
                  <a:pt x="0" y="0"/>
                </a:moveTo>
                <a:lnTo>
                  <a:pt x="12928844" y="0"/>
                </a:lnTo>
                <a:lnTo>
                  <a:pt x="12928844" y="7443357"/>
                </a:lnTo>
                <a:lnTo>
                  <a:pt x="0" y="7443357"/>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sp>
        <p:nvSpPr>
          <p:cNvPr id="16" name="TextBox 16"/>
          <p:cNvSpPr txBox="1"/>
          <p:nvPr/>
        </p:nvSpPr>
        <p:spPr>
          <a:xfrm>
            <a:off x="2271198" y="2740658"/>
            <a:ext cx="1009975"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Saliva </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63%</a:t>
            </a:r>
          </a:p>
        </p:txBody>
      </p:sp>
      <p:sp>
        <p:nvSpPr>
          <p:cNvPr id="17" name="TextBox 17"/>
          <p:cNvSpPr txBox="1"/>
          <p:nvPr/>
        </p:nvSpPr>
        <p:spPr>
          <a:xfrm>
            <a:off x="3826963" y="2108588"/>
            <a:ext cx="782382"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Diet</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55%</a:t>
            </a:r>
          </a:p>
        </p:txBody>
      </p:sp>
      <p:sp>
        <p:nvSpPr>
          <p:cNvPr id="18" name="TextBox 18"/>
          <p:cNvSpPr txBox="1"/>
          <p:nvPr/>
        </p:nvSpPr>
        <p:spPr>
          <a:xfrm>
            <a:off x="5098113" y="1975240"/>
            <a:ext cx="1084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Biofilm</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46-51%</a:t>
            </a:r>
          </a:p>
        </p:txBody>
      </p:sp>
      <p:sp>
        <p:nvSpPr>
          <p:cNvPr id="19" name="TextBox 19"/>
          <p:cNvSpPr txBox="1"/>
          <p:nvPr/>
        </p:nvSpPr>
        <p:spPr>
          <a:xfrm>
            <a:off x="6392626" y="2253368"/>
            <a:ext cx="12750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Genetics</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9%</a:t>
            </a:r>
          </a:p>
        </p:txBody>
      </p:sp>
      <p:sp>
        <p:nvSpPr>
          <p:cNvPr id="20" name="TextBox 20"/>
          <p:cNvSpPr txBox="1"/>
          <p:nvPr/>
        </p:nvSpPr>
        <p:spPr>
          <a:xfrm>
            <a:off x="8089474" y="2248749"/>
            <a:ext cx="830580" cy="615553"/>
          </a:xfrm>
          <a:prstGeom prst="rect">
            <a:avLst/>
          </a:prstGeom>
        </p:spPr>
        <p:txBody>
          <a:bodyPr lIns="0" tIns="0" rIns="0" bIns="0" rtlCol="0" anchor="t">
            <a:spAutoFit/>
          </a:bodyPr>
          <a:lstStyle/>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pH</a:t>
            </a:r>
          </a:p>
          <a:p>
            <a:pPr marL="0" marR="0" lvl="0" indent="0" algn="ctr" defTabSz="914400" rtl="0" eaLnBrk="1" fontAlgn="auto" latinLnBrk="0" hangingPunct="1">
              <a:lnSpc>
                <a:spcPts val="2400"/>
              </a:lnSpc>
              <a:spcBef>
                <a:spcPts val="0"/>
              </a:spcBef>
              <a:spcAft>
                <a:spcPts val="0"/>
              </a:spcAft>
              <a:buClr>
                <a:srgbClr val="000000"/>
              </a:buClr>
              <a:buSzTx/>
              <a:buFont typeface="Arial"/>
              <a:buNone/>
              <a:tabLst/>
              <a:defRPr/>
            </a:pPr>
            <a:r>
              <a:rPr kumimoji="0" lang="en-US" sz="2000" b="1" i="0" u="none" strike="noStrike" kern="0" cap="none" spc="0" normalizeH="0" baseline="0" noProof="0">
                <a:ln>
                  <a:noFill/>
                </a:ln>
                <a:solidFill>
                  <a:srgbClr val="FFFFFF"/>
                </a:solidFill>
                <a:effectLst/>
                <a:uLnTx/>
                <a:uFillTx/>
                <a:latin typeface="Gill Sans Bold"/>
                <a:ea typeface="Gill Sans Bold"/>
                <a:cs typeface="Gill Sans Bold"/>
                <a:sym typeface="Gill Sans Bold"/>
              </a:rPr>
              <a:t>100%</a:t>
            </a:r>
          </a:p>
        </p:txBody>
      </p:sp>
      <p:grpSp>
        <p:nvGrpSpPr>
          <p:cNvPr id="21" name="Group 21"/>
          <p:cNvGrpSpPr/>
          <p:nvPr/>
        </p:nvGrpSpPr>
        <p:grpSpPr>
          <a:xfrm>
            <a:off x="7724158" y="2058749"/>
            <a:ext cx="1561213" cy="1270363"/>
            <a:chOff x="0" y="0"/>
            <a:chExt cx="3122426" cy="2540726"/>
          </a:xfrm>
        </p:grpSpPr>
        <p:sp>
          <p:nvSpPr>
            <p:cNvPr id="22" name="Freeform 22"/>
            <p:cNvSpPr/>
            <p:nvPr/>
          </p:nvSpPr>
          <p:spPr>
            <a:xfrm>
              <a:off x="0" y="0"/>
              <a:ext cx="3122422" cy="2540762"/>
            </a:xfrm>
            <a:custGeom>
              <a:avLst/>
              <a:gdLst/>
              <a:ahLst/>
              <a:cxnLst/>
              <a:rect l="l" t="t" r="r" b="b"/>
              <a:pathLst>
                <a:path w="3122422" h="2540762">
                  <a:moveTo>
                    <a:pt x="0" y="1270381"/>
                  </a:moveTo>
                  <a:cubicBezTo>
                    <a:pt x="0" y="554101"/>
                    <a:pt x="715264" y="0"/>
                    <a:pt x="1561211" y="0"/>
                  </a:cubicBezTo>
                  <a:cubicBezTo>
                    <a:pt x="2407158" y="0"/>
                    <a:pt x="3122422" y="554101"/>
                    <a:pt x="3122422" y="1270381"/>
                  </a:cubicBezTo>
                  <a:lnTo>
                    <a:pt x="3046222" y="1270381"/>
                  </a:lnTo>
                  <a:lnTo>
                    <a:pt x="3122422" y="1270381"/>
                  </a:lnTo>
                  <a:cubicBezTo>
                    <a:pt x="3122422" y="1986661"/>
                    <a:pt x="2407158" y="2540762"/>
                    <a:pt x="1561211" y="2540762"/>
                  </a:cubicBezTo>
                  <a:lnTo>
                    <a:pt x="1561211" y="2464562"/>
                  </a:lnTo>
                  <a:lnTo>
                    <a:pt x="1561211" y="2540762"/>
                  </a:lnTo>
                  <a:cubicBezTo>
                    <a:pt x="715264" y="2540762"/>
                    <a:pt x="0" y="1986661"/>
                    <a:pt x="0" y="1270381"/>
                  </a:cubicBezTo>
                  <a:lnTo>
                    <a:pt x="76200" y="1270381"/>
                  </a:lnTo>
                  <a:lnTo>
                    <a:pt x="152400" y="1270381"/>
                  </a:lnTo>
                  <a:lnTo>
                    <a:pt x="76200" y="1270381"/>
                  </a:lnTo>
                  <a:lnTo>
                    <a:pt x="0" y="1270381"/>
                  </a:lnTo>
                  <a:moveTo>
                    <a:pt x="152400" y="1270381"/>
                  </a:moveTo>
                  <a:cubicBezTo>
                    <a:pt x="152400" y="1312418"/>
                    <a:pt x="118237" y="1346581"/>
                    <a:pt x="76200" y="1346581"/>
                  </a:cubicBezTo>
                  <a:cubicBezTo>
                    <a:pt x="34163" y="1346581"/>
                    <a:pt x="0" y="1312418"/>
                    <a:pt x="0" y="1270381"/>
                  </a:cubicBezTo>
                  <a:cubicBezTo>
                    <a:pt x="0" y="1228344"/>
                    <a:pt x="34163" y="1194181"/>
                    <a:pt x="76200" y="1194181"/>
                  </a:cubicBezTo>
                  <a:cubicBezTo>
                    <a:pt x="118237" y="1194181"/>
                    <a:pt x="152400" y="1228344"/>
                    <a:pt x="152400" y="1270381"/>
                  </a:cubicBezTo>
                  <a:cubicBezTo>
                    <a:pt x="152400" y="1873123"/>
                    <a:pt x="766826" y="2388362"/>
                    <a:pt x="1561211" y="2388362"/>
                  </a:cubicBezTo>
                  <a:cubicBezTo>
                    <a:pt x="2355596" y="2388362"/>
                    <a:pt x="2970022" y="1873123"/>
                    <a:pt x="2970022" y="1270381"/>
                  </a:cubicBezTo>
                  <a:cubicBezTo>
                    <a:pt x="2970022" y="667639"/>
                    <a:pt x="2355596" y="152400"/>
                    <a:pt x="1561211" y="152400"/>
                  </a:cubicBezTo>
                  <a:lnTo>
                    <a:pt x="1561211" y="76200"/>
                  </a:lnTo>
                  <a:lnTo>
                    <a:pt x="1561211" y="152400"/>
                  </a:lnTo>
                  <a:cubicBezTo>
                    <a:pt x="766826" y="152400"/>
                    <a:pt x="152400" y="667639"/>
                    <a:pt x="152400" y="1270381"/>
                  </a:cubicBezTo>
                  <a:close/>
                </a:path>
              </a:pathLst>
            </a:custGeom>
            <a:solidFill>
              <a:srgbClr val="FF0000"/>
            </a:solidFill>
          </p:spPr>
          <p:txBody>
            <a:bodyPr/>
            <a:lstStyle/>
            <a:p>
              <a:pPr marL="0" marR="0" lvl="0" indent="0" algn="l" defTabSz="914400" rtl="0" eaLnBrk="1" fontAlgn="auto" latinLnBrk="0" hangingPunct="1">
                <a:lnSpc>
                  <a:spcPct val="100000"/>
                </a:lnSpc>
                <a:spcBef>
                  <a:spcPts val="0"/>
                </a:spcBef>
                <a:spcAft>
                  <a:spcPts val="0"/>
                </a:spcAft>
                <a:buClr>
                  <a:srgbClr val="000000"/>
                </a:buClr>
                <a:buSzTx/>
                <a:buFont typeface="Arial"/>
                <a:buNone/>
                <a:tabLst/>
                <a:defRPr/>
              </a:pPr>
              <a:endParaRPr kumimoji="0" lang="en-US" sz="933" b="0" i="0" u="none" strike="noStrike" kern="0" cap="none" spc="0" normalizeH="0" baseline="0" noProof="0">
                <a:ln>
                  <a:noFill/>
                </a:ln>
                <a:solidFill>
                  <a:srgbClr val="000000"/>
                </a:solidFill>
                <a:effectLst/>
                <a:uLnTx/>
                <a:uFillTx/>
                <a:latin typeface="Arial"/>
                <a:ea typeface="+mn-ea"/>
                <a:cs typeface="Arial"/>
                <a:sym typeface="Arial"/>
              </a:endParaRPr>
            </a:p>
          </p:txBody>
        </p:sp>
      </p:grpSp>
    </p:spTree>
  </p:cSld>
  <p:clrMapOvr>
    <a:masterClrMapping/>
  </p:clrMapOvr>
  <mc:AlternateContent xmlns:mc="http://schemas.openxmlformats.org/markup-compatibility/2006" xmlns:p14="http://schemas.microsoft.com/office/powerpoint/2010/main">
    <mc:Choice Requires="p14">
      <p:transition spd="slow" p14:dur="2000" advTm="11003"/>
    </mc:Choice>
    <mc:Fallback xmlns="">
      <p:transition spd="slow" advTm="11003"/>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85"/>
        <p:cNvGrpSpPr/>
        <p:nvPr/>
      </p:nvGrpSpPr>
      <p:grpSpPr>
        <a:xfrm>
          <a:off x="0" y="0"/>
          <a:ext cx="0" cy="0"/>
          <a:chOff x="0" y="0"/>
          <a:chExt cx="0" cy="0"/>
        </a:xfrm>
      </p:grpSpPr>
      <p:sp>
        <p:nvSpPr>
          <p:cNvPr id="286" name="Google Shape;286;p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Oswald"/>
              <a:buNone/>
            </a:pPr>
            <a:r>
              <a:rPr lang="en-US" dirty="0">
                <a:solidFill>
                  <a:schemeClr val="bg1">
                    <a:lumMod val="25000"/>
                  </a:schemeClr>
                </a:solidFill>
              </a:rPr>
              <a:t>Biometric Test</a:t>
            </a:r>
            <a:endParaRPr dirty="0">
              <a:solidFill>
                <a:schemeClr val="bg1">
                  <a:lumMod val="25000"/>
                </a:schemeClr>
              </a:solidFill>
            </a:endParaRPr>
          </a:p>
        </p:txBody>
      </p:sp>
      <p:sp>
        <p:nvSpPr>
          <p:cNvPr id="287" name="Google Shape;287;p9"/>
          <p:cNvSpPr txBox="1">
            <a:spLocks noGrp="1"/>
          </p:cNvSpPr>
          <p:nvPr>
            <p:ph type="body" idx="1"/>
          </p:nvPr>
        </p:nvSpPr>
        <p:spPr>
          <a:xfrm>
            <a:off x="838200" y="2435225"/>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accent1"/>
              </a:buClr>
              <a:buSzPts val="3200"/>
              <a:buChar char="•"/>
            </a:pPr>
            <a:r>
              <a:rPr lang="en-US" sz="3200" dirty="0">
                <a:solidFill>
                  <a:schemeClr val="bg1">
                    <a:lumMod val="25000"/>
                  </a:schemeClr>
                </a:solidFill>
                <a:latin typeface="Proxima Nova" panose="02000506030000020004" pitchFamily="2" charset="0"/>
                <a:ea typeface="Gill Sans"/>
                <a:cs typeface="Gill Sans"/>
                <a:sym typeface="Gill Sans"/>
              </a:rPr>
              <a:t>DNA </a:t>
            </a:r>
            <a:r>
              <a:rPr lang="en-US" sz="3200" i="1" dirty="0" err="1">
                <a:solidFill>
                  <a:schemeClr val="bg1">
                    <a:lumMod val="25000"/>
                  </a:schemeClr>
                </a:solidFill>
                <a:latin typeface="Proxima Nova" panose="02000506030000020004" pitchFamily="2" charset="0"/>
                <a:ea typeface="Gill Sans"/>
                <a:cs typeface="Gill Sans"/>
                <a:sym typeface="Gill Sans"/>
              </a:rPr>
              <a:t>Ms</a:t>
            </a:r>
            <a:r>
              <a:rPr lang="en-US" sz="3200" i="1" dirty="0">
                <a:solidFill>
                  <a:schemeClr val="bg1">
                    <a:lumMod val="25000"/>
                  </a:schemeClr>
                </a:solidFill>
                <a:latin typeface="Proxima Nova" panose="02000506030000020004" pitchFamily="2" charset="0"/>
                <a:ea typeface="Gill Sans"/>
                <a:cs typeface="Gill Sans"/>
                <a:sym typeface="Gill Sans"/>
              </a:rPr>
              <a:t>, Ss, </a:t>
            </a:r>
            <a:r>
              <a:rPr lang="en-US" sz="3200" i="1" dirty="0" err="1">
                <a:solidFill>
                  <a:schemeClr val="bg1">
                    <a:lumMod val="25000"/>
                  </a:schemeClr>
                </a:solidFill>
                <a:latin typeface="Proxima Nova" panose="02000506030000020004" pitchFamily="2" charset="0"/>
                <a:ea typeface="Gill Sans"/>
                <a:cs typeface="Gill Sans"/>
                <a:sym typeface="Gill Sans"/>
              </a:rPr>
              <a:t>Lb</a:t>
            </a:r>
            <a:r>
              <a:rPr lang="en-US" sz="3200" i="1" dirty="0">
                <a:solidFill>
                  <a:schemeClr val="bg1">
                    <a:lumMod val="25000"/>
                  </a:schemeClr>
                </a:solidFill>
                <a:latin typeface="Proxima Nova" panose="02000506030000020004" pitchFamily="2" charset="0"/>
                <a:ea typeface="Gill Sans"/>
                <a:cs typeface="Gill Sans"/>
                <a:sym typeface="Gill Sans"/>
              </a:rPr>
              <a:t>, Candida </a:t>
            </a:r>
            <a:r>
              <a:rPr lang="en-US" sz="3200" i="1" dirty="0" err="1">
                <a:solidFill>
                  <a:schemeClr val="bg1">
                    <a:lumMod val="25000"/>
                  </a:schemeClr>
                </a:solidFill>
                <a:latin typeface="Proxima Nova" panose="02000506030000020004" pitchFamily="2" charset="0"/>
                <a:ea typeface="Gill Sans"/>
                <a:cs typeface="Gill Sans"/>
                <a:sym typeface="Gill Sans"/>
              </a:rPr>
              <a:t>spp</a:t>
            </a:r>
            <a:endParaRPr sz="3200" i="1" dirty="0">
              <a:solidFill>
                <a:schemeClr val="bg1">
                  <a:lumMod val="25000"/>
                </a:schemeClr>
              </a:solidFill>
              <a:latin typeface="Proxima Nova" panose="02000506030000020004" pitchFamily="2" charset="0"/>
              <a:ea typeface="Gill Sans"/>
              <a:cs typeface="Gill Sans"/>
              <a:sym typeface="Gill Sans"/>
            </a:endParaRPr>
          </a:p>
          <a:p>
            <a:pPr marL="228600" lvl="0" indent="-228600" algn="l" rtl="0">
              <a:lnSpc>
                <a:spcPct val="90000"/>
              </a:lnSpc>
              <a:spcBef>
                <a:spcPts val="1000"/>
              </a:spcBef>
              <a:spcAft>
                <a:spcPts val="0"/>
              </a:spcAft>
              <a:buClr>
                <a:schemeClr val="accent1"/>
              </a:buClr>
              <a:buSzPts val="3200"/>
              <a:buChar char="•"/>
            </a:pPr>
            <a:r>
              <a:rPr lang="en-US" sz="3200" dirty="0">
                <a:solidFill>
                  <a:schemeClr val="bg1">
                    <a:lumMod val="25000"/>
                  </a:schemeClr>
                </a:solidFill>
                <a:latin typeface="Proxima Nova" panose="02000506030000020004" pitchFamily="2" charset="0"/>
                <a:ea typeface="Gill Sans"/>
                <a:cs typeface="Gill Sans"/>
                <a:sym typeface="Gill Sans"/>
              </a:rPr>
              <a:t>ATP Bioluminescence</a:t>
            </a:r>
            <a:endParaRPr dirty="0">
              <a:solidFill>
                <a:schemeClr val="bg1">
                  <a:lumMod val="25000"/>
                </a:schemeClr>
              </a:solidFill>
              <a:latin typeface="Proxima Nova" panose="02000506030000020004" pitchFamily="2" charset="0"/>
            </a:endParaRPr>
          </a:p>
          <a:p>
            <a:pPr marL="228600" lvl="0" indent="-25400" algn="l" rtl="0">
              <a:lnSpc>
                <a:spcPct val="90000"/>
              </a:lnSpc>
              <a:spcBef>
                <a:spcPts val="1000"/>
              </a:spcBef>
              <a:spcAft>
                <a:spcPts val="0"/>
              </a:spcAft>
              <a:buClr>
                <a:schemeClr val="dk1"/>
              </a:buClr>
              <a:buSzPts val="3200"/>
              <a:buNone/>
            </a:pPr>
            <a:endParaRPr sz="3200" dirty="0">
              <a:solidFill>
                <a:srgbClr val="404040"/>
              </a:solidFill>
              <a:latin typeface="Gill Sans"/>
              <a:ea typeface="Gill Sans"/>
              <a:cs typeface="Gill Sans"/>
              <a:sym typeface="Gill Sans"/>
            </a:endParaRPr>
          </a:p>
        </p:txBody>
      </p:sp>
      <p:pic>
        <p:nvPicPr>
          <p:cNvPr id="288" name="Google Shape;288;p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2520000">
            <a:off x="6158649" y="2358365"/>
            <a:ext cx="5663422" cy="1908251"/>
          </a:xfrm>
          <a:prstGeom prst="rect">
            <a:avLst/>
          </a:prstGeom>
          <a:solidFill>
            <a:srgbClr val="ECECEC"/>
          </a:solidFill>
          <a:ln>
            <a:noFill/>
          </a:ln>
          <a:effectLst>
            <a:outerShdw blurRad="65000" dist="50800" dir="12900000" kx="195000" ky="145000" algn="tl" rotWithShape="0">
              <a:srgbClr val="000000">
                <a:alpha val="29803"/>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advTm="44997"/>
    </mc:Choice>
    <mc:Fallback xmlns="">
      <p:transition spd="slow" advTm="44997"/>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3">
          <a:extLst>
            <a:ext uri="{FF2B5EF4-FFF2-40B4-BE49-F238E27FC236}">
              <a16:creationId xmlns:a16="http://schemas.microsoft.com/office/drawing/2014/main" id="{6AF29D55-4785-A691-B747-D28F00F03230}"/>
            </a:ext>
          </a:extLst>
        </p:cNvPr>
        <p:cNvGrpSpPr/>
        <p:nvPr/>
      </p:nvGrpSpPr>
      <p:grpSpPr>
        <a:xfrm>
          <a:off x="0" y="0"/>
          <a:ext cx="0" cy="0"/>
          <a:chOff x="0" y="0"/>
          <a:chExt cx="0" cy="0"/>
        </a:xfrm>
      </p:grpSpPr>
      <p:sp>
        <p:nvSpPr>
          <p:cNvPr id="294" name="Google Shape;294;p10">
            <a:extLst>
              <a:ext uri="{FF2B5EF4-FFF2-40B4-BE49-F238E27FC236}">
                <a16:creationId xmlns:a16="http://schemas.microsoft.com/office/drawing/2014/main" id="{F4A98A22-D75E-BB54-84EC-11FAA475CF16}"/>
              </a:ext>
            </a:extLst>
          </p:cNvPr>
          <p:cNvSpPr txBox="1">
            <a:spLocks noGrp="1"/>
          </p:cNvSpPr>
          <p:nvPr>
            <p:ph type="body" idx="1"/>
          </p:nvPr>
        </p:nvSpPr>
        <p:spPr>
          <a:xfrm>
            <a:off x="806987" y="2083459"/>
            <a:ext cx="6416773" cy="319329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200"/>
              <a:buChar char="•"/>
            </a:pPr>
            <a:r>
              <a:rPr lang="en-US" sz="3200" dirty="0" err="1">
                <a:latin typeface="Proxima Nova" panose="02000506030000020004" pitchFamily="2" charset="0"/>
                <a:ea typeface="Gill Sans"/>
                <a:cs typeface="Gill Sans"/>
                <a:sym typeface="Gill Sans"/>
              </a:rPr>
              <a:t>OralDNA</a:t>
            </a:r>
            <a:endParaRPr lang="en-US" sz="3200" dirty="0">
              <a:latin typeface="Proxima Nova" panose="02000506030000020004" pitchFamily="2" charset="0"/>
              <a:ea typeface="Gill Sans"/>
              <a:cs typeface="Gill Sans"/>
              <a:sym typeface="Gill Sans"/>
            </a:endParaRPr>
          </a:p>
          <a:p>
            <a:pPr marL="228600" lvl="0" indent="-228600" algn="l" rtl="0">
              <a:lnSpc>
                <a:spcPct val="90000"/>
              </a:lnSpc>
              <a:spcBef>
                <a:spcPts val="0"/>
              </a:spcBef>
              <a:spcAft>
                <a:spcPts val="0"/>
              </a:spcAft>
              <a:buClr>
                <a:schemeClr val="dk1"/>
              </a:buClr>
              <a:buSzPts val="3200"/>
              <a:buChar char="•"/>
            </a:pPr>
            <a:r>
              <a:rPr lang="en-US" sz="3200" dirty="0">
                <a:latin typeface="Proxima Nova" panose="02000506030000020004" pitchFamily="2" charset="0"/>
                <a:sym typeface="Gill Sans"/>
              </a:rPr>
              <a:t>Oral Genome</a:t>
            </a:r>
          </a:p>
          <a:p>
            <a:pPr marL="228600" lvl="0" indent="-228600" algn="l" rtl="0">
              <a:lnSpc>
                <a:spcPct val="90000"/>
              </a:lnSpc>
              <a:spcBef>
                <a:spcPts val="0"/>
              </a:spcBef>
              <a:spcAft>
                <a:spcPts val="0"/>
              </a:spcAft>
              <a:buClr>
                <a:schemeClr val="dk1"/>
              </a:buClr>
              <a:buSzPts val="3200"/>
              <a:buChar char="•"/>
            </a:pPr>
            <a:r>
              <a:rPr lang="en-US" sz="3200" dirty="0" err="1">
                <a:latin typeface="Proxima Nova" panose="02000506030000020004" pitchFamily="2" charset="0"/>
                <a:sym typeface="Gill Sans"/>
              </a:rPr>
              <a:t>FidaLabs</a:t>
            </a:r>
            <a:endParaRPr lang="en-US" sz="3200" dirty="0">
              <a:latin typeface="Proxima Nova" panose="02000506030000020004" pitchFamily="2" charset="0"/>
              <a:sym typeface="Gill Sans"/>
            </a:endParaRPr>
          </a:p>
          <a:p>
            <a:pPr marL="228600" lvl="0" indent="-228600" algn="l" rtl="0">
              <a:lnSpc>
                <a:spcPct val="90000"/>
              </a:lnSpc>
              <a:spcBef>
                <a:spcPts val="0"/>
              </a:spcBef>
              <a:spcAft>
                <a:spcPts val="0"/>
              </a:spcAft>
              <a:buClr>
                <a:schemeClr val="dk1"/>
              </a:buClr>
              <a:buSzPts val="3200"/>
              <a:buChar char="•"/>
            </a:pPr>
            <a:r>
              <a:rPr lang="en-US" sz="3200" dirty="0" err="1">
                <a:latin typeface="Proxima Nova" panose="02000506030000020004" pitchFamily="2" charset="0"/>
                <a:sym typeface="Gill Sans"/>
              </a:rPr>
              <a:t>MicrobeLinkDX</a:t>
            </a:r>
            <a:endParaRPr lang="en-US" sz="3200" dirty="0">
              <a:latin typeface="Proxima Nova" panose="02000506030000020004" pitchFamily="2" charset="0"/>
              <a:sym typeface="Gill Sans"/>
            </a:endParaRPr>
          </a:p>
          <a:p>
            <a:pPr marL="228600" lvl="0" indent="-228600" algn="l" rtl="0">
              <a:lnSpc>
                <a:spcPct val="90000"/>
              </a:lnSpc>
              <a:spcBef>
                <a:spcPts val="0"/>
              </a:spcBef>
              <a:spcAft>
                <a:spcPts val="0"/>
              </a:spcAft>
              <a:buClr>
                <a:schemeClr val="dk1"/>
              </a:buClr>
              <a:buSzPts val="3200"/>
              <a:buChar char="•"/>
            </a:pPr>
            <a:r>
              <a:rPr lang="en-US" sz="3200" dirty="0">
                <a:latin typeface="Proxima Nova" panose="02000506030000020004" pitchFamily="2" charset="0"/>
                <a:sym typeface="Gill Sans"/>
              </a:rPr>
              <a:t>Bristle </a:t>
            </a:r>
          </a:p>
          <a:p>
            <a:pPr marL="228600" lvl="0" indent="-228600" algn="l" rtl="0">
              <a:lnSpc>
                <a:spcPct val="90000"/>
              </a:lnSpc>
              <a:spcBef>
                <a:spcPts val="0"/>
              </a:spcBef>
              <a:spcAft>
                <a:spcPts val="0"/>
              </a:spcAft>
              <a:buClr>
                <a:schemeClr val="dk1"/>
              </a:buClr>
              <a:buSzPts val="3200"/>
              <a:buChar char="•"/>
            </a:pPr>
            <a:r>
              <a:rPr lang="en-US" sz="3200" dirty="0" err="1">
                <a:latin typeface="Proxima Nova" panose="02000506030000020004" pitchFamily="2" charset="0"/>
                <a:sym typeface="Gill Sans"/>
              </a:rPr>
              <a:t>OraVital</a:t>
            </a:r>
            <a:endParaRPr sz="3200" dirty="0">
              <a:latin typeface="Proxima Nova" panose="02000506030000020004" pitchFamily="2" charset="0"/>
            </a:endParaRPr>
          </a:p>
        </p:txBody>
      </p:sp>
      <p:sp>
        <p:nvSpPr>
          <p:cNvPr id="295" name="Google Shape;295;p10">
            <a:extLst>
              <a:ext uri="{FF2B5EF4-FFF2-40B4-BE49-F238E27FC236}">
                <a16:creationId xmlns:a16="http://schemas.microsoft.com/office/drawing/2014/main" id="{321E4D1A-F347-594C-F697-2E72F0092211}"/>
              </a:ext>
            </a:extLst>
          </p:cNvPr>
          <p:cNvSpPr txBox="1"/>
          <p:nvPr/>
        </p:nvSpPr>
        <p:spPr>
          <a:xfrm>
            <a:off x="806987" y="631525"/>
            <a:ext cx="9725676" cy="634133"/>
          </a:xfrm>
          <a:prstGeom prst="rect">
            <a:avLst/>
          </a:prstGeom>
          <a:noFill/>
          <a:ln>
            <a:noFill/>
          </a:ln>
        </p:spPr>
        <p:txBody>
          <a:bodyPr spcFirstLastPara="1" wrap="square" lIns="91425" tIns="45700" rIns="91425" bIns="45700" anchor="t" anchorCtr="0">
            <a:noAutofit/>
          </a:bodyPr>
          <a:lstStyle/>
          <a:p>
            <a:pPr marL="0" marR="0" lvl="0" indent="0" algn="l" defTabSz="914400" rtl="0" eaLnBrk="1" fontAlgn="auto" latinLnBrk="0" hangingPunct="1">
              <a:lnSpc>
                <a:spcPct val="100000"/>
              </a:lnSpc>
              <a:spcBef>
                <a:spcPts val="0"/>
              </a:spcBef>
              <a:spcAft>
                <a:spcPts val="0"/>
              </a:spcAft>
              <a:buClr>
                <a:srgbClr val="002957"/>
              </a:buClr>
              <a:buSzPts val="4800"/>
              <a:buFont typeface="Arial"/>
              <a:buNone/>
              <a:tabLst/>
              <a:defRPr/>
            </a:pPr>
            <a:r>
              <a:rPr kumimoji="0" lang="en-US" sz="4800" b="0" i="0" u="none" strike="noStrike" kern="0" cap="none" spc="0" normalizeH="0" baseline="0" noProof="0" dirty="0">
                <a:ln>
                  <a:noFill/>
                </a:ln>
                <a:solidFill>
                  <a:srgbClr val="002957"/>
                </a:solidFill>
                <a:effectLst/>
                <a:uLnTx/>
                <a:uFillTx/>
                <a:latin typeface="Oswald"/>
                <a:ea typeface="Oswald"/>
                <a:cs typeface="Oswald"/>
                <a:sym typeface="Oswald"/>
              </a:rPr>
              <a:t>Saliva Caries Tests </a:t>
            </a:r>
            <a:endParaRPr kumimoji="0" sz="1400" b="0" i="0" u="none" strike="noStrike" kern="0" cap="none" spc="0" normalizeH="0" baseline="0" noProof="0" dirty="0">
              <a:ln>
                <a:noFill/>
              </a:ln>
              <a:solidFill>
                <a:srgbClr val="000000"/>
              </a:solidFill>
              <a:effectLst/>
              <a:uLnTx/>
              <a:uFillTx/>
              <a:latin typeface="Arial"/>
              <a:cs typeface="Arial"/>
              <a:sym typeface="Arial"/>
            </a:endParaRPr>
          </a:p>
          <a:p>
            <a:pPr marL="0" marR="0" lvl="0" indent="0" algn="r" defTabSz="914400" rtl="0" eaLnBrk="1" fontAlgn="auto" latinLnBrk="0" hangingPunct="1">
              <a:lnSpc>
                <a:spcPct val="80000"/>
              </a:lnSpc>
              <a:spcBef>
                <a:spcPts val="1000"/>
              </a:spcBef>
              <a:spcAft>
                <a:spcPts val="0"/>
              </a:spcAft>
              <a:buClr>
                <a:srgbClr val="002957"/>
              </a:buClr>
              <a:buSzPts val="4800"/>
              <a:buFont typeface="Arial"/>
              <a:buNone/>
              <a:tabLst/>
              <a:defRPr/>
            </a:pPr>
            <a:endParaRPr kumimoji="0" sz="4800" b="0" i="0" u="none" strike="noStrike" kern="0" cap="none" spc="0" normalizeH="0" baseline="0" noProof="0" dirty="0">
              <a:ln>
                <a:noFill/>
              </a:ln>
              <a:solidFill>
                <a:srgbClr val="002957"/>
              </a:solidFill>
              <a:effectLst/>
              <a:uLnTx/>
              <a:uFillTx/>
              <a:latin typeface="Oswald"/>
              <a:ea typeface="Oswald"/>
              <a:cs typeface="Oswald"/>
              <a:sym typeface="Oswald"/>
            </a:endParaRPr>
          </a:p>
        </p:txBody>
      </p:sp>
      <p:pic>
        <p:nvPicPr>
          <p:cNvPr id="3" name="Picture 2">
            <a:extLst>
              <a:ext uri="{FF2B5EF4-FFF2-40B4-BE49-F238E27FC236}">
                <a16:creationId xmlns:a16="http://schemas.microsoft.com/office/drawing/2014/main" id="{D5ACC6DC-A6C4-DAFC-0112-45379BF136E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56209" y="631525"/>
            <a:ext cx="4284225" cy="5592342"/>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612208956"/>
      </p:ext>
    </p:extLst>
  </p:cSld>
  <p:clrMapOvr>
    <a:masterClrMapping/>
  </p:clrMapOvr>
  <mc:AlternateContent xmlns:mc="http://schemas.openxmlformats.org/markup-compatibility/2006" xmlns:p14="http://schemas.microsoft.com/office/powerpoint/2010/main">
    <mc:Choice Requires="p14">
      <p:transition spd="slow" p14:dur="2000" advTm="22457"/>
    </mc:Choice>
    <mc:Fallback xmlns="">
      <p:transition spd="slow" advTm="22457"/>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93"/>
        <p:cNvGrpSpPr/>
        <p:nvPr/>
      </p:nvGrpSpPr>
      <p:grpSpPr>
        <a:xfrm>
          <a:off x="0" y="0"/>
          <a:ext cx="0" cy="0"/>
          <a:chOff x="0" y="0"/>
          <a:chExt cx="0" cy="0"/>
        </a:xfrm>
      </p:grpSpPr>
      <p:sp>
        <p:nvSpPr>
          <p:cNvPr id="294" name="Google Shape;294;p10"/>
          <p:cNvSpPr txBox="1">
            <a:spLocks noGrp="1"/>
          </p:cNvSpPr>
          <p:nvPr>
            <p:ph type="body" idx="1"/>
          </p:nvPr>
        </p:nvSpPr>
        <p:spPr>
          <a:xfrm>
            <a:off x="806987" y="2083459"/>
            <a:ext cx="6416773" cy="319329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dk1"/>
              </a:buClr>
              <a:buSzPts val="3200"/>
              <a:buChar char="•"/>
            </a:pPr>
            <a:r>
              <a:rPr lang="en-US" sz="3200" dirty="0" err="1">
                <a:latin typeface="Proxima Nova" panose="02000506030000020004" pitchFamily="2" charset="0"/>
                <a:ea typeface="Gill Sans"/>
                <a:cs typeface="Gill Sans"/>
                <a:sym typeface="Gill Sans"/>
              </a:rPr>
              <a:t>OraRisk</a:t>
            </a:r>
            <a:r>
              <a:rPr lang="en-US" sz="3200" dirty="0">
                <a:latin typeface="Proxima Nova" panose="02000506030000020004" pitchFamily="2" charset="0"/>
                <a:ea typeface="Gill Sans"/>
                <a:cs typeface="Gill Sans"/>
                <a:sym typeface="Gill Sans"/>
              </a:rPr>
              <a:t>® Caries</a:t>
            </a:r>
            <a:endParaRPr sz="3200" dirty="0">
              <a:latin typeface="Proxima Nova" panose="02000506030000020004" pitchFamily="2" charset="0"/>
            </a:endParaRPr>
          </a:p>
          <a:p>
            <a:pPr marL="228600" lvl="0" indent="-228600" algn="l" rtl="0">
              <a:lnSpc>
                <a:spcPct val="90000"/>
              </a:lnSpc>
              <a:spcBef>
                <a:spcPts val="1000"/>
              </a:spcBef>
              <a:spcAft>
                <a:spcPts val="0"/>
              </a:spcAft>
              <a:buClr>
                <a:schemeClr val="dk1"/>
              </a:buClr>
              <a:buSzPts val="3200"/>
              <a:buChar char="•"/>
            </a:pPr>
            <a:r>
              <a:rPr lang="en-US" sz="3200" dirty="0">
                <a:latin typeface="Proxima Nova" panose="02000506030000020004" pitchFamily="2" charset="0"/>
                <a:ea typeface="Gill Sans"/>
                <a:cs typeface="Gill Sans"/>
                <a:sym typeface="Gill Sans"/>
              </a:rPr>
              <a:t>Identifies the three most common cariogenic pathogens associated with risk of developing bacterial caries</a:t>
            </a:r>
            <a:endParaRPr sz="3200" dirty="0">
              <a:latin typeface="Proxima Nova" panose="02000506030000020004" pitchFamily="2" charset="0"/>
            </a:endParaRPr>
          </a:p>
        </p:txBody>
      </p:sp>
      <p:sp>
        <p:nvSpPr>
          <p:cNvPr id="295" name="Google Shape;295;p10"/>
          <p:cNvSpPr txBox="1"/>
          <p:nvPr/>
        </p:nvSpPr>
        <p:spPr>
          <a:xfrm>
            <a:off x="806987" y="631525"/>
            <a:ext cx="9725676"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800"/>
              <a:buFont typeface="Arial"/>
              <a:buNone/>
            </a:pPr>
            <a:r>
              <a:rPr lang="en-US" sz="4800" b="0" i="0" u="none" strike="noStrike" cap="none" dirty="0" err="1">
                <a:solidFill>
                  <a:schemeClr val="dk1"/>
                </a:solidFill>
                <a:latin typeface="Oswald"/>
                <a:ea typeface="Oswald"/>
                <a:cs typeface="Oswald"/>
                <a:sym typeface="Oswald"/>
              </a:rPr>
              <a:t>OraRisk</a:t>
            </a:r>
            <a:r>
              <a:rPr lang="en-US" sz="4800" b="0" i="0" u="none" strike="noStrike" cap="none" dirty="0">
                <a:solidFill>
                  <a:schemeClr val="dk1"/>
                </a:solidFill>
                <a:latin typeface="Oswald"/>
                <a:ea typeface="Oswald"/>
                <a:cs typeface="Oswald"/>
                <a:sym typeface="Oswald"/>
              </a:rPr>
              <a:t> Caries (</a:t>
            </a:r>
            <a:r>
              <a:rPr lang="en-US" sz="4800" b="0" i="0" u="none" strike="noStrike" cap="none" dirty="0" err="1">
                <a:solidFill>
                  <a:schemeClr val="dk1"/>
                </a:solidFill>
                <a:latin typeface="Oswald"/>
                <a:ea typeface="Oswald"/>
                <a:cs typeface="Oswald"/>
                <a:sym typeface="Oswald"/>
              </a:rPr>
              <a:t>OralDNA</a:t>
            </a:r>
            <a:r>
              <a:rPr lang="en-US" sz="4800" b="0" i="0" u="none" strike="noStrike" cap="none" dirty="0">
                <a:solidFill>
                  <a:schemeClr val="dk1"/>
                </a:solidFill>
                <a:latin typeface="Oswald"/>
                <a:ea typeface="Oswald"/>
                <a:cs typeface="Oswald"/>
                <a:sym typeface="Oswald"/>
              </a:rPr>
              <a:t>) </a:t>
            </a:r>
            <a:endParaRPr dirty="0"/>
          </a:p>
          <a:p>
            <a:pPr marL="0" marR="0" lvl="0" indent="0" algn="r" rtl="0">
              <a:lnSpc>
                <a:spcPct val="80000"/>
              </a:lnSpc>
              <a:spcBef>
                <a:spcPts val="1000"/>
              </a:spcBef>
              <a:spcAft>
                <a:spcPts val="0"/>
              </a:spcAft>
              <a:buClr>
                <a:schemeClr val="dk1"/>
              </a:buClr>
              <a:buSzPts val="4800"/>
              <a:buFont typeface="Arial"/>
              <a:buNone/>
            </a:pPr>
            <a:endParaRPr sz="4800" b="0" i="0" u="none" strike="noStrike" cap="none" dirty="0">
              <a:solidFill>
                <a:schemeClr val="dk1"/>
              </a:solidFill>
              <a:latin typeface="Oswald"/>
              <a:ea typeface="Oswald"/>
              <a:cs typeface="Oswald"/>
              <a:sym typeface="Oswald"/>
            </a:endParaRPr>
          </a:p>
        </p:txBody>
      </p:sp>
      <p:pic>
        <p:nvPicPr>
          <p:cNvPr id="3" name="Picture 2">
            <a:extLst>
              <a:ext uri="{FF2B5EF4-FFF2-40B4-BE49-F238E27FC236}">
                <a16:creationId xmlns:a16="http://schemas.microsoft.com/office/drawing/2014/main" id="{E38087D9-794B-BB7E-AE8C-48DE21019B2A}"/>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7456209" y="631525"/>
            <a:ext cx="4284225" cy="5592342"/>
          </a:xfrm>
          <a:prstGeom prst="rect">
            <a:avLst/>
          </a:prstGeom>
          <a:ln>
            <a:noFill/>
          </a:ln>
          <a:effectLst>
            <a:outerShdw blurRad="292100" dist="139700" dir="2700000" algn="tl" rotWithShape="0">
              <a:srgbClr val="333333">
                <a:alpha val="65000"/>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advTm="22457"/>
    </mc:Choice>
    <mc:Fallback xmlns="">
      <p:transition spd="slow" advTm="22457"/>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0"/>
        <p:cNvGrpSpPr/>
        <p:nvPr/>
      </p:nvGrpSpPr>
      <p:grpSpPr>
        <a:xfrm>
          <a:off x="0" y="0"/>
          <a:ext cx="0" cy="0"/>
          <a:chOff x="0" y="0"/>
          <a:chExt cx="0" cy="0"/>
        </a:xfrm>
      </p:grpSpPr>
      <p:sp>
        <p:nvSpPr>
          <p:cNvPr id="301" name="Google Shape;301;p11"/>
          <p:cNvSpPr txBox="1">
            <a:spLocks noGrp="1"/>
          </p:cNvSpPr>
          <p:nvPr>
            <p:ph type="body" idx="1"/>
          </p:nvPr>
        </p:nvSpPr>
        <p:spPr>
          <a:xfrm>
            <a:off x="560936" y="2307925"/>
            <a:ext cx="9592713" cy="3193294"/>
          </a:xfrm>
          <a:prstGeom prst="rect">
            <a:avLst/>
          </a:prstGeom>
          <a:noFill/>
          <a:ln>
            <a:noFill/>
          </a:ln>
        </p:spPr>
        <p:txBody>
          <a:bodyPr spcFirstLastPara="1" wrap="square" lIns="91425" tIns="45700" rIns="91425" bIns="45700" anchor="t" anchorCtr="0">
            <a:noAutofit/>
          </a:bodyPr>
          <a:lstStyle/>
          <a:p>
            <a:pPr marL="228600" lvl="0" indent="-254000" algn="l" rtl="0">
              <a:lnSpc>
                <a:spcPct val="90000"/>
              </a:lnSpc>
              <a:spcBef>
                <a:spcPts val="0"/>
              </a:spcBef>
              <a:spcAft>
                <a:spcPts val="0"/>
              </a:spcAft>
              <a:buClr>
                <a:schemeClr val="dk1"/>
              </a:buClr>
              <a:buSzPts val="4000"/>
              <a:buChar char="•"/>
            </a:pPr>
            <a:r>
              <a:rPr lang="en-US" sz="3200" b="1" dirty="0">
                <a:latin typeface="Proxima Nova" panose="02000506030000020004" pitchFamily="2" charset="0"/>
                <a:ea typeface="Gill Sans"/>
                <a:cs typeface="Gill Sans"/>
                <a:sym typeface="Gill Sans"/>
              </a:rPr>
              <a:t>Correlates to total Biofilm load</a:t>
            </a:r>
            <a:endParaRPr sz="3200" b="1" dirty="0">
              <a:latin typeface="Proxima Nova" panose="02000506030000020004" pitchFamily="2" charset="0"/>
            </a:endParaRPr>
          </a:p>
          <a:p>
            <a:pPr marL="685800" lvl="1" indent="-228600" algn="l" rtl="0">
              <a:lnSpc>
                <a:spcPct val="90000"/>
              </a:lnSpc>
              <a:spcBef>
                <a:spcPts val="500"/>
              </a:spcBef>
              <a:spcAft>
                <a:spcPts val="0"/>
              </a:spcAft>
              <a:buClr>
                <a:schemeClr val="dk1"/>
              </a:buClr>
              <a:buSzPts val="3600"/>
              <a:buChar char="•"/>
            </a:pPr>
            <a:r>
              <a:rPr lang="en-US" sz="3200" i="1" dirty="0" err="1">
                <a:solidFill>
                  <a:schemeClr val="dk1"/>
                </a:solidFill>
                <a:latin typeface="Proxima Nova" panose="02000506030000020004" pitchFamily="2" charset="0"/>
                <a:ea typeface="Gill Sans"/>
                <a:cs typeface="Gill Sans"/>
                <a:sym typeface="Gill Sans"/>
              </a:rPr>
              <a:t>Ms</a:t>
            </a:r>
            <a:r>
              <a:rPr lang="en-US" sz="3200" dirty="0">
                <a:solidFill>
                  <a:schemeClr val="dk1"/>
                </a:solidFill>
                <a:latin typeface="Proxima Nova" panose="02000506030000020004" pitchFamily="2" charset="0"/>
                <a:ea typeface="Gill Sans"/>
                <a:cs typeface="Gill Sans"/>
                <a:sym typeface="Gill Sans"/>
              </a:rPr>
              <a:t> specifically</a:t>
            </a:r>
            <a:endParaRPr sz="3200" dirty="0">
              <a:latin typeface="Proxima Nova" panose="02000506030000020004" pitchFamily="2" charset="0"/>
            </a:endParaRPr>
          </a:p>
          <a:p>
            <a:pPr marL="685800" lvl="1" indent="-228600" algn="l" rtl="0">
              <a:lnSpc>
                <a:spcPct val="90000"/>
              </a:lnSpc>
              <a:spcBef>
                <a:spcPts val="500"/>
              </a:spcBef>
              <a:spcAft>
                <a:spcPts val="0"/>
              </a:spcAft>
              <a:buClr>
                <a:schemeClr val="dk1"/>
              </a:buClr>
              <a:buSzPts val="3600"/>
              <a:buChar char="•"/>
            </a:pPr>
            <a:r>
              <a:rPr lang="en-US" sz="3200" dirty="0" err="1">
                <a:solidFill>
                  <a:schemeClr val="dk1"/>
                </a:solidFill>
                <a:latin typeface="Proxima Nova" panose="02000506030000020004" pitchFamily="2" charset="0"/>
                <a:ea typeface="Gill Sans"/>
                <a:cs typeface="Gill Sans"/>
                <a:sym typeface="Gill Sans"/>
              </a:rPr>
              <a:t>Whitespot</a:t>
            </a:r>
            <a:r>
              <a:rPr lang="en-US" sz="3200" dirty="0">
                <a:solidFill>
                  <a:schemeClr val="dk1"/>
                </a:solidFill>
                <a:latin typeface="Proxima Nova" panose="02000506030000020004" pitchFamily="2" charset="0"/>
                <a:ea typeface="Gill Sans"/>
                <a:cs typeface="Gill Sans"/>
                <a:sym typeface="Gill Sans"/>
              </a:rPr>
              <a:t> lesions</a:t>
            </a:r>
            <a:endParaRPr sz="3200" dirty="0">
              <a:latin typeface="Proxima Nova" panose="02000506030000020004" pitchFamily="2" charset="0"/>
            </a:endParaRPr>
          </a:p>
          <a:p>
            <a:pPr marL="685800" lvl="1" indent="-228600" algn="l" rtl="0">
              <a:lnSpc>
                <a:spcPct val="90000"/>
              </a:lnSpc>
              <a:spcBef>
                <a:spcPts val="500"/>
              </a:spcBef>
              <a:spcAft>
                <a:spcPts val="0"/>
              </a:spcAft>
              <a:buClr>
                <a:schemeClr val="dk1"/>
              </a:buClr>
              <a:buSzPts val="3600"/>
              <a:buChar char="•"/>
            </a:pPr>
            <a:r>
              <a:rPr lang="en-US" sz="3200" dirty="0">
                <a:solidFill>
                  <a:schemeClr val="dk1"/>
                </a:solidFill>
                <a:latin typeface="Proxima Nova" panose="02000506030000020004" pitchFamily="2" charset="0"/>
                <a:ea typeface="Gill Sans"/>
                <a:cs typeface="Gill Sans"/>
                <a:sym typeface="Gill Sans"/>
              </a:rPr>
              <a:t>Interproximal lesions</a:t>
            </a:r>
            <a:endParaRPr sz="3200" dirty="0">
              <a:latin typeface="Proxima Nova" panose="02000506030000020004" pitchFamily="2" charset="0"/>
            </a:endParaRPr>
          </a:p>
          <a:p>
            <a:pPr marL="685800" lvl="1" indent="-228600" algn="l" rtl="0">
              <a:lnSpc>
                <a:spcPct val="90000"/>
              </a:lnSpc>
              <a:spcBef>
                <a:spcPts val="500"/>
              </a:spcBef>
              <a:spcAft>
                <a:spcPts val="0"/>
              </a:spcAft>
              <a:buClr>
                <a:schemeClr val="dk1"/>
              </a:buClr>
              <a:buSzPts val="3600"/>
              <a:buChar char="•"/>
            </a:pPr>
            <a:r>
              <a:rPr lang="en-US" sz="3200" dirty="0">
                <a:solidFill>
                  <a:schemeClr val="dk1"/>
                </a:solidFill>
                <a:latin typeface="Proxima Nova" panose="02000506030000020004" pitchFamily="2" charset="0"/>
                <a:ea typeface="Gill Sans"/>
                <a:cs typeface="Gill Sans"/>
                <a:sym typeface="Gill Sans"/>
              </a:rPr>
              <a:t>Adequate saliva</a:t>
            </a:r>
          </a:p>
          <a:p>
            <a:pPr marL="685800" lvl="1" indent="-228600" algn="l" rtl="0">
              <a:lnSpc>
                <a:spcPct val="90000"/>
              </a:lnSpc>
              <a:spcBef>
                <a:spcPts val="500"/>
              </a:spcBef>
              <a:spcAft>
                <a:spcPts val="0"/>
              </a:spcAft>
              <a:buClr>
                <a:schemeClr val="dk1"/>
              </a:buClr>
              <a:buSzPts val="3600"/>
              <a:buChar char="•"/>
            </a:pPr>
            <a:endParaRPr lang="en-US" sz="3200" dirty="0">
              <a:solidFill>
                <a:schemeClr val="dk1"/>
              </a:solidFill>
              <a:latin typeface="Proxima Nova" panose="02000506030000020004" pitchFamily="2" charset="0"/>
              <a:ea typeface="Gill Sans"/>
              <a:cs typeface="Gill Sans"/>
              <a:sym typeface="Gill Sans"/>
            </a:endParaRPr>
          </a:p>
          <a:p>
            <a:pPr marL="685800" lvl="1" indent="-228600" algn="l" rtl="0">
              <a:lnSpc>
                <a:spcPct val="90000"/>
              </a:lnSpc>
              <a:spcBef>
                <a:spcPts val="500"/>
              </a:spcBef>
              <a:spcAft>
                <a:spcPts val="0"/>
              </a:spcAft>
              <a:buClr>
                <a:schemeClr val="dk1"/>
              </a:buClr>
              <a:buSzPts val="3600"/>
              <a:buChar char="•"/>
            </a:pPr>
            <a:r>
              <a:rPr lang="en-US" sz="3200" u="sng" dirty="0">
                <a:solidFill>
                  <a:schemeClr val="dk1"/>
                </a:solidFill>
                <a:latin typeface="Proxima Nova" panose="02000506030000020004" pitchFamily="2" charset="0"/>
                <a:ea typeface="Gill Sans"/>
                <a:cs typeface="Gill Sans"/>
                <a:sym typeface="Gill Sans"/>
              </a:rPr>
              <a:t>Does not predict cavities</a:t>
            </a:r>
            <a:endParaRPr sz="3200" u="sng" dirty="0">
              <a:solidFill>
                <a:schemeClr val="dk1"/>
              </a:solidFill>
              <a:latin typeface="Proxima Nova" panose="02000506030000020004" pitchFamily="2" charset="0"/>
              <a:ea typeface="Gill Sans"/>
              <a:cs typeface="Gill Sans"/>
              <a:sym typeface="Gill Sans"/>
            </a:endParaRPr>
          </a:p>
        </p:txBody>
      </p:sp>
      <p:sp>
        <p:nvSpPr>
          <p:cNvPr id="302" name="Google Shape;302;p11"/>
          <p:cNvSpPr txBox="1"/>
          <p:nvPr/>
        </p:nvSpPr>
        <p:spPr>
          <a:xfrm>
            <a:off x="695325" y="631525"/>
            <a:ext cx="3571875" cy="625775"/>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4800"/>
              <a:buFont typeface="Arial"/>
              <a:buNone/>
            </a:pPr>
            <a:r>
              <a:rPr lang="en-US" sz="4800" b="0" i="0" u="none" strike="noStrike" cap="none" dirty="0" err="1">
                <a:solidFill>
                  <a:schemeClr val="dk1"/>
                </a:solidFill>
                <a:latin typeface="Oswald" pitchFamily="2" charset="77"/>
                <a:ea typeface="Gill Sans"/>
                <a:cs typeface="Gill Sans"/>
                <a:sym typeface="Gill Sans"/>
              </a:rPr>
              <a:t>CariScreen</a:t>
            </a:r>
            <a:r>
              <a:rPr lang="en-US" sz="4800" b="0" i="0" u="none" strike="noStrike" cap="none" dirty="0">
                <a:solidFill>
                  <a:schemeClr val="dk1"/>
                </a:solidFill>
                <a:latin typeface="Oswald" pitchFamily="2" charset="77"/>
                <a:ea typeface="Gill Sans"/>
                <a:cs typeface="Gill Sans"/>
                <a:sym typeface="Gill Sans"/>
              </a:rPr>
              <a:t> </a:t>
            </a:r>
            <a:endParaRPr dirty="0">
              <a:latin typeface="Oswald" pitchFamily="2" charset="77"/>
            </a:endParaRPr>
          </a:p>
          <a:p>
            <a:pPr marL="0" marR="0" lvl="0" indent="0" algn="r" rtl="0">
              <a:lnSpc>
                <a:spcPct val="80000"/>
              </a:lnSpc>
              <a:spcBef>
                <a:spcPts val="1000"/>
              </a:spcBef>
              <a:spcAft>
                <a:spcPts val="0"/>
              </a:spcAft>
              <a:buClr>
                <a:schemeClr val="dk1"/>
              </a:buClr>
              <a:buSzPts val="4800"/>
              <a:buFont typeface="Arial"/>
              <a:buNone/>
            </a:pPr>
            <a:endParaRPr sz="4800" b="0" i="0" u="none" strike="noStrike" cap="none" dirty="0">
              <a:solidFill>
                <a:srgbClr val="FFFFFF"/>
              </a:solidFill>
              <a:latin typeface="Gill Sans"/>
              <a:ea typeface="Gill Sans"/>
              <a:cs typeface="Gill Sans"/>
              <a:sym typeface="Gill Sans"/>
            </a:endParaRPr>
          </a:p>
        </p:txBody>
      </p:sp>
      <p:sp>
        <p:nvSpPr>
          <p:cNvPr id="2" name="Freeform 2">
            <a:extLst>
              <a:ext uri="{FF2B5EF4-FFF2-40B4-BE49-F238E27FC236}">
                <a16:creationId xmlns:a16="http://schemas.microsoft.com/office/drawing/2014/main" id="{C291AE8C-29A4-AF64-5B58-F43E521572AA}"/>
              </a:ext>
            </a:extLst>
          </p:cNvPr>
          <p:cNvSpPr/>
          <p:nvPr/>
        </p:nvSpPr>
        <p:spPr>
          <a:xfrm>
            <a:off x="6766560" y="960454"/>
            <a:ext cx="5024388" cy="4809410"/>
          </a:xfrm>
          <a:custGeom>
            <a:avLst/>
            <a:gdLst/>
            <a:ahLst/>
            <a:cxnLst/>
            <a:rect l="l" t="t" r="r" b="b"/>
            <a:pathLst>
              <a:path w="12352120" h="8229600">
                <a:moveTo>
                  <a:pt x="0" y="0"/>
                </a:moveTo>
                <a:lnTo>
                  <a:pt x="12352120" y="0"/>
                </a:lnTo>
                <a:lnTo>
                  <a:pt x="12352120" y="8229600"/>
                </a:lnTo>
                <a:lnTo>
                  <a:pt x="0" y="8229600"/>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34457"/>
    </mc:Choice>
    <mc:Fallback xmlns="">
      <p:transition spd="slow" advTm="34457"/>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06"/>
        <p:cNvGrpSpPr/>
        <p:nvPr/>
      </p:nvGrpSpPr>
      <p:grpSpPr>
        <a:xfrm>
          <a:off x="0" y="0"/>
          <a:ext cx="0" cy="0"/>
          <a:chOff x="0" y="0"/>
          <a:chExt cx="0" cy="0"/>
        </a:xfrm>
      </p:grpSpPr>
      <p:sp>
        <p:nvSpPr>
          <p:cNvPr id="307" name="Google Shape;307;p12"/>
          <p:cNvSpPr txBox="1">
            <a:spLocks noGrp="1"/>
          </p:cNvSpPr>
          <p:nvPr>
            <p:ph type="body" idx="1"/>
          </p:nvPr>
        </p:nvSpPr>
        <p:spPr>
          <a:xfrm>
            <a:off x="345135" y="2020611"/>
            <a:ext cx="6704798" cy="319329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solidFill>
                  <a:schemeClr val="bg1">
                    <a:lumMod val="25000"/>
                  </a:schemeClr>
                </a:solidFill>
                <a:latin typeface="Proxima Nova" panose="02000506030000020004" pitchFamily="2" charset="0"/>
                <a:ea typeface="Gill Sans"/>
                <a:cs typeface="Gill Sans"/>
                <a:sym typeface="Gill Sans"/>
              </a:rPr>
              <a:t>“A key to survival of S. mutans at low pH is its ability to maintain </a:t>
            </a:r>
          </a:p>
          <a:p>
            <a:pPr marL="0" lvl="0" indent="0" algn="ctr" rtl="0">
              <a:lnSpc>
                <a:spcPct val="90000"/>
              </a:lnSpc>
              <a:spcBef>
                <a:spcPts val="0"/>
              </a:spcBef>
              <a:spcAft>
                <a:spcPts val="0"/>
              </a:spcAft>
              <a:buClr>
                <a:schemeClr val="dk1"/>
              </a:buClr>
              <a:buSzPts val="3200"/>
              <a:buNone/>
            </a:pPr>
            <a:r>
              <a:rPr lang="en-US" sz="3200" dirty="0">
                <a:solidFill>
                  <a:schemeClr val="bg1">
                    <a:lumMod val="25000"/>
                  </a:schemeClr>
                </a:solidFill>
                <a:latin typeface="Proxima Nova" panose="02000506030000020004" pitchFamily="2" charset="0"/>
                <a:ea typeface="Gill Sans"/>
                <a:cs typeface="Gill Sans"/>
                <a:sym typeface="Gill Sans"/>
              </a:rPr>
              <a:t>a </a:t>
            </a:r>
            <a:r>
              <a:rPr lang="en-US" sz="3200" b="1" dirty="0">
                <a:solidFill>
                  <a:schemeClr val="bg1">
                    <a:lumMod val="25000"/>
                  </a:schemeClr>
                </a:solidFill>
                <a:latin typeface="Proxima Nova" panose="02000506030000020004" pitchFamily="2" charset="0"/>
                <a:ea typeface="Gill Sans"/>
                <a:cs typeface="Gill Sans"/>
                <a:sym typeface="Gill Sans"/>
              </a:rPr>
              <a:t>transmembrane pH gradient </a:t>
            </a:r>
            <a:r>
              <a:rPr lang="en-US" sz="3200" dirty="0">
                <a:solidFill>
                  <a:schemeClr val="bg1">
                    <a:lumMod val="25000"/>
                  </a:schemeClr>
                </a:solidFill>
                <a:latin typeface="Proxima Nova" panose="02000506030000020004" pitchFamily="2" charset="0"/>
                <a:ea typeface="Gill Sans"/>
                <a:cs typeface="Gill Sans"/>
                <a:sym typeface="Gill Sans"/>
              </a:rPr>
              <a:t>with the interior of the cell more alkaline. </a:t>
            </a:r>
          </a:p>
          <a:p>
            <a:pPr marL="0" lvl="0" indent="0" algn="ctr" rtl="0">
              <a:lnSpc>
                <a:spcPct val="90000"/>
              </a:lnSpc>
              <a:spcBef>
                <a:spcPts val="0"/>
              </a:spcBef>
              <a:spcAft>
                <a:spcPts val="0"/>
              </a:spcAft>
              <a:buClr>
                <a:schemeClr val="dk1"/>
              </a:buClr>
              <a:buSzPts val="3200"/>
              <a:buNone/>
            </a:pPr>
            <a:r>
              <a:rPr lang="en-US" sz="3200" dirty="0">
                <a:solidFill>
                  <a:schemeClr val="bg1">
                    <a:lumMod val="25000"/>
                  </a:schemeClr>
                </a:solidFill>
                <a:latin typeface="Proxima Nova" panose="02000506030000020004" pitchFamily="2" charset="0"/>
                <a:ea typeface="Gill Sans"/>
                <a:cs typeface="Gill Sans"/>
                <a:sym typeface="Gill Sans"/>
              </a:rPr>
              <a:t>This results in an increased use of ATP for H+ extrusion and a consequent reduction in cell yield.” </a:t>
            </a:r>
            <a:endParaRPr sz="3200" dirty="0">
              <a:solidFill>
                <a:schemeClr val="bg1">
                  <a:lumMod val="25000"/>
                </a:schemeClr>
              </a:solidFill>
              <a:latin typeface="Proxima Nova" panose="02000506030000020004" pitchFamily="2" charset="0"/>
            </a:endParaRPr>
          </a:p>
        </p:txBody>
      </p:sp>
      <p:sp>
        <p:nvSpPr>
          <p:cNvPr id="308" name="Google Shape;308;p12"/>
          <p:cNvSpPr txBox="1"/>
          <p:nvPr/>
        </p:nvSpPr>
        <p:spPr>
          <a:xfrm>
            <a:off x="480669" y="5868587"/>
            <a:ext cx="10989435"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u="none" strike="noStrike" cap="none" dirty="0">
                <a:solidFill>
                  <a:schemeClr val="dk1"/>
                </a:solidFill>
                <a:latin typeface="Proxima Nova Light" panose="02000506030000020004" pitchFamily="2" charset="0"/>
                <a:ea typeface="Gill Sans"/>
                <a:cs typeface="Gill Sans"/>
                <a:sym typeface="Gill Sans"/>
              </a:rPr>
              <a:t>Alice CL Len, Harty DWS, Jaques AJ. Stress-responsive proteins are upregulated in Streptococcus mutans during acid tolerance. </a:t>
            </a:r>
            <a:r>
              <a:rPr lang="en-US" sz="2000" u="none" strike="noStrike" cap="none" dirty="0" err="1">
                <a:solidFill>
                  <a:schemeClr val="dk1"/>
                </a:solidFill>
                <a:latin typeface="Proxima Nova Light" panose="02000506030000020004" pitchFamily="2" charset="0"/>
                <a:ea typeface="Gill Sans"/>
                <a:cs typeface="Gill Sans"/>
                <a:sym typeface="Gill Sans"/>
              </a:rPr>
              <a:t>Microbiol</a:t>
            </a:r>
            <a:r>
              <a:rPr lang="en-US" sz="2000" u="none" strike="noStrike" cap="none" dirty="0">
                <a:solidFill>
                  <a:schemeClr val="dk1"/>
                </a:solidFill>
                <a:latin typeface="Proxima Nova Light" panose="02000506030000020004" pitchFamily="2" charset="0"/>
                <a:ea typeface="Gill Sans"/>
                <a:cs typeface="Gill Sans"/>
                <a:sym typeface="Gill Sans"/>
              </a:rPr>
              <a:t> 150 (2004) 1339-1351. </a:t>
            </a:r>
            <a:endParaRPr sz="2000" dirty="0">
              <a:latin typeface="Proxima Nova Light" panose="02000506030000020004" pitchFamily="2" charset="0"/>
            </a:endParaRPr>
          </a:p>
          <a:p>
            <a:pPr marL="0" marR="0" lvl="0" indent="0" algn="r" rtl="0">
              <a:lnSpc>
                <a:spcPct val="80000"/>
              </a:lnSpc>
              <a:spcBef>
                <a:spcPts val="1000"/>
              </a:spcBef>
              <a:spcAft>
                <a:spcPts val="0"/>
              </a:spcAft>
              <a:buClr>
                <a:schemeClr val="dk1"/>
              </a:buClr>
              <a:buSzPts val="2400"/>
              <a:buFont typeface="Arial"/>
              <a:buNone/>
            </a:pPr>
            <a:endParaRPr sz="2000" b="0" i="0" u="none" strike="noStrike" cap="none" dirty="0">
              <a:solidFill>
                <a:srgbClr val="FFFFFF"/>
              </a:solidFill>
              <a:latin typeface="Gill Sans"/>
              <a:ea typeface="Gill Sans"/>
              <a:cs typeface="Gill Sans"/>
              <a:sym typeface="Gill Sans"/>
            </a:endParaRPr>
          </a:p>
        </p:txBody>
      </p:sp>
      <p:pic>
        <p:nvPicPr>
          <p:cNvPr id="309" name="Google Shape;309;p12"/>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306056" y="1764579"/>
            <a:ext cx="4540809" cy="3866445"/>
          </a:xfrm>
          <a:prstGeom prst="rect">
            <a:avLst/>
          </a:prstGeom>
          <a:noFill/>
          <a:ln>
            <a:noFill/>
          </a:ln>
        </p:spPr>
      </p:pic>
      <p:sp>
        <p:nvSpPr>
          <p:cNvPr id="3" name="TextBox 2">
            <a:extLst>
              <a:ext uri="{FF2B5EF4-FFF2-40B4-BE49-F238E27FC236}">
                <a16:creationId xmlns:a16="http://schemas.microsoft.com/office/drawing/2014/main" id="{E4D8BA87-60DA-5C05-8418-A17A58C10498}"/>
              </a:ext>
            </a:extLst>
          </p:cNvPr>
          <p:cNvSpPr txBox="1"/>
          <p:nvPr/>
        </p:nvSpPr>
        <p:spPr>
          <a:xfrm>
            <a:off x="921298" y="583969"/>
            <a:ext cx="9045662" cy="707886"/>
          </a:xfrm>
          <a:prstGeom prst="rect">
            <a:avLst/>
          </a:prstGeom>
          <a:noFill/>
        </p:spPr>
        <p:txBody>
          <a:bodyPr wrap="square">
            <a:spAutoFit/>
          </a:bodyPr>
          <a:lstStyle/>
          <a:p>
            <a:r>
              <a:rPr lang="en-US" sz="4000" dirty="0">
                <a:solidFill>
                  <a:schemeClr val="bg1">
                    <a:lumMod val="25000"/>
                  </a:schemeClr>
                </a:solidFill>
                <a:latin typeface="Oswald" pitchFamily="2" charset="77"/>
              </a:rPr>
              <a:t>How S. mutans Survives Acidic Environments</a:t>
            </a:r>
          </a:p>
        </p:txBody>
      </p:sp>
    </p:spTree>
  </p:cSld>
  <p:clrMapOvr>
    <a:masterClrMapping/>
  </p:clrMapOvr>
  <mc:AlternateContent xmlns:mc="http://schemas.openxmlformats.org/markup-compatibility/2006" xmlns:p14="http://schemas.microsoft.com/office/powerpoint/2010/main">
    <mc:Choice Requires="p14">
      <p:transition spd="slow" p14:dur="2000" advTm="70237"/>
    </mc:Choice>
    <mc:Fallback xmlns="">
      <p:transition spd="slow" advTm="70237"/>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13"/>
        <p:cNvGrpSpPr/>
        <p:nvPr/>
      </p:nvGrpSpPr>
      <p:grpSpPr>
        <a:xfrm>
          <a:off x="0" y="0"/>
          <a:ext cx="0" cy="0"/>
          <a:chOff x="0" y="0"/>
          <a:chExt cx="0" cy="0"/>
        </a:xfrm>
      </p:grpSpPr>
      <p:sp>
        <p:nvSpPr>
          <p:cNvPr id="314" name="Google Shape;314;p13"/>
          <p:cNvSpPr txBox="1">
            <a:spLocks noGrp="1"/>
          </p:cNvSpPr>
          <p:nvPr>
            <p:ph type="body" idx="1"/>
          </p:nvPr>
        </p:nvSpPr>
        <p:spPr>
          <a:xfrm>
            <a:off x="512489" y="1718581"/>
            <a:ext cx="6524440" cy="319329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solidFill>
                  <a:schemeClr val="bg1">
                    <a:lumMod val="25000"/>
                  </a:schemeClr>
                </a:solidFill>
                <a:latin typeface="Proxima Nova" panose="02000506030000020004" pitchFamily="2" charset="0"/>
                <a:ea typeface="Gill Sans"/>
                <a:cs typeface="Gill Sans"/>
                <a:sym typeface="Gill Sans"/>
              </a:rPr>
              <a:t>“The </a:t>
            </a:r>
            <a:r>
              <a:rPr lang="en-US" sz="3200" b="1" dirty="0">
                <a:solidFill>
                  <a:schemeClr val="bg1">
                    <a:lumMod val="25000"/>
                  </a:schemeClr>
                </a:solidFill>
                <a:latin typeface="Proxima Nova" panose="02000506030000020004" pitchFamily="2" charset="0"/>
                <a:ea typeface="Gill Sans"/>
                <a:cs typeface="Gill Sans"/>
                <a:sym typeface="Gill Sans"/>
              </a:rPr>
              <a:t>strong statistical correlation </a:t>
            </a:r>
            <a:r>
              <a:rPr lang="en-US" sz="3200" dirty="0">
                <a:solidFill>
                  <a:schemeClr val="bg1">
                    <a:lumMod val="25000"/>
                  </a:schemeClr>
                </a:solidFill>
                <a:latin typeface="Proxima Nova" panose="02000506030000020004" pitchFamily="2" charset="0"/>
                <a:ea typeface="Gill Sans"/>
                <a:cs typeface="Gill Sans"/>
                <a:sym typeface="Gill Sans"/>
              </a:rPr>
              <a:t>between total oral bacteria to oral streptococci, including cariogenic streptococci, suggests that the ATP-driven bioluminescence may also potentially serve as an </a:t>
            </a:r>
            <a:r>
              <a:rPr lang="en-US" sz="3200" b="1" dirty="0">
                <a:solidFill>
                  <a:schemeClr val="bg1">
                    <a:lumMod val="25000"/>
                  </a:schemeClr>
                </a:solidFill>
                <a:latin typeface="Proxima Nova" panose="02000506030000020004" pitchFamily="2" charset="0"/>
                <a:ea typeface="Gill Sans"/>
                <a:cs typeface="Gill Sans"/>
                <a:sym typeface="Gill Sans"/>
              </a:rPr>
              <a:t>indirect assessment determination </a:t>
            </a:r>
            <a:r>
              <a:rPr lang="en-US" sz="3200" dirty="0">
                <a:solidFill>
                  <a:schemeClr val="bg1">
                    <a:lumMod val="25000"/>
                  </a:schemeClr>
                </a:solidFill>
                <a:latin typeface="Proxima Nova" panose="02000506030000020004" pitchFamily="2" charset="0"/>
                <a:ea typeface="Gill Sans"/>
                <a:cs typeface="Gill Sans"/>
                <a:sym typeface="Gill Sans"/>
              </a:rPr>
              <a:t>of dental caries risk.” </a:t>
            </a:r>
            <a:endParaRPr sz="3200" dirty="0">
              <a:solidFill>
                <a:schemeClr val="bg1">
                  <a:lumMod val="25000"/>
                </a:schemeClr>
              </a:solidFill>
              <a:latin typeface="Proxima Nova" panose="02000506030000020004" pitchFamily="2" charset="0"/>
            </a:endParaRPr>
          </a:p>
        </p:txBody>
      </p:sp>
      <p:sp>
        <p:nvSpPr>
          <p:cNvPr id="315" name="Google Shape;315;p13"/>
          <p:cNvSpPr txBox="1"/>
          <p:nvPr/>
        </p:nvSpPr>
        <p:spPr>
          <a:xfrm>
            <a:off x="512489" y="5884634"/>
            <a:ext cx="10588648"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u="none" strike="noStrike" cap="none" dirty="0">
                <a:solidFill>
                  <a:schemeClr val="dk1"/>
                </a:solidFill>
                <a:latin typeface="Proxima Nova Light" panose="02000506030000020004" pitchFamily="2" charset="0"/>
                <a:ea typeface="Gill Sans"/>
                <a:cs typeface="Gill Sans"/>
                <a:sym typeface="Gill Sans"/>
              </a:rPr>
              <a:t>Machida CA, </a:t>
            </a:r>
            <a:r>
              <a:rPr lang="en-US" sz="2000" u="none" strike="noStrike" cap="none" dirty="0" err="1">
                <a:solidFill>
                  <a:schemeClr val="dk1"/>
                </a:solidFill>
                <a:latin typeface="Proxima Nova Light" panose="02000506030000020004" pitchFamily="2" charset="0"/>
                <a:ea typeface="Gill Sans"/>
                <a:cs typeface="Gill Sans"/>
                <a:sym typeface="Gill Sans"/>
              </a:rPr>
              <a:t>MaierT</a:t>
            </a:r>
            <a:r>
              <a:rPr lang="en-US" sz="2000" u="none" strike="noStrike" cap="none" dirty="0">
                <a:solidFill>
                  <a:schemeClr val="dk1"/>
                </a:solidFill>
                <a:latin typeface="Proxima Nova Light" panose="02000506030000020004" pitchFamily="2" charset="0"/>
                <a:ea typeface="Gill Sans"/>
                <a:cs typeface="Gill Sans"/>
                <a:sym typeface="Gill Sans"/>
              </a:rPr>
              <a:t>, Iraj </a:t>
            </a:r>
            <a:r>
              <a:rPr lang="en-US" sz="2000" u="none" strike="noStrike" cap="none" dirty="0" err="1">
                <a:solidFill>
                  <a:schemeClr val="dk1"/>
                </a:solidFill>
                <a:latin typeface="Proxima Nova Light" panose="02000506030000020004" pitchFamily="2" charset="0"/>
                <a:ea typeface="Gill Sans"/>
                <a:cs typeface="Gill Sans"/>
                <a:sym typeface="Gill Sans"/>
              </a:rPr>
              <a:t>Kasimi</a:t>
            </a:r>
            <a:r>
              <a:rPr lang="en-US" sz="2000" u="none" strike="noStrike" cap="none" dirty="0">
                <a:solidFill>
                  <a:schemeClr val="dk1"/>
                </a:solidFill>
                <a:latin typeface="Proxima Nova Light" panose="02000506030000020004" pitchFamily="2" charset="0"/>
                <a:ea typeface="Gill Sans"/>
                <a:cs typeface="Gill Sans"/>
                <a:sym typeface="Gill Sans"/>
              </a:rPr>
              <a:t> et al. Bioluminescence and Application in Dentistry, Chapter 1. Bioluminescence. David Rodgerson, Nova Sciences Publisher, 2011. </a:t>
            </a:r>
            <a:endParaRPr sz="2000" dirty="0">
              <a:latin typeface="Proxima Nova Light" panose="02000506030000020004" pitchFamily="2" charset="0"/>
            </a:endParaRPr>
          </a:p>
          <a:p>
            <a:pPr marL="0" marR="0" lvl="0" indent="0" algn="l" rtl="0">
              <a:lnSpc>
                <a:spcPct val="100000"/>
              </a:lnSpc>
              <a:spcBef>
                <a:spcPts val="0"/>
              </a:spcBef>
              <a:spcAft>
                <a:spcPts val="0"/>
              </a:spcAft>
              <a:buClr>
                <a:srgbClr val="FFFFFF"/>
              </a:buClr>
              <a:buSzPts val="2400"/>
              <a:buFont typeface="Arial"/>
              <a:buNone/>
            </a:pPr>
            <a:r>
              <a:rPr lang="en-US" sz="2000" b="0" i="0" u="none" strike="noStrike" cap="none" dirty="0">
                <a:solidFill>
                  <a:srgbClr val="FFFFFF"/>
                </a:solidFill>
                <a:latin typeface="Gill Sans"/>
                <a:ea typeface="Gill Sans"/>
                <a:cs typeface="Gill Sans"/>
                <a:sym typeface="Gill Sans"/>
              </a:rPr>
              <a:t> </a:t>
            </a:r>
            <a:endParaRPr sz="2000" dirty="0"/>
          </a:p>
          <a:p>
            <a:pPr marL="0" marR="0" lvl="0" indent="0" algn="r" rtl="0">
              <a:lnSpc>
                <a:spcPct val="80000"/>
              </a:lnSpc>
              <a:spcBef>
                <a:spcPts val="1000"/>
              </a:spcBef>
              <a:spcAft>
                <a:spcPts val="0"/>
              </a:spcAft>
              <a:buClr>
                <a:schemeClr val="dk1"/>
              </a:buClr>
              <a:buSzPts val="2400"/>
              <a:buFont typeface="Arial"/>
              <a:buNone/>
            </a:pPr>
            <a:endParaRPr sz="2000" b="0" i="0" u="none" strike="noStrike" cap="none" dirty="0">
              <a:solidFill>
                <a:srgbClr val="FFFFFF"/>
              </a:solidFill>
              <a:latin typeface="Gill Sans"/>
              <a:ea typeface="Gill Sans"/>
              <a:cs typeface="Gill Sans"/>
              <a:sym typeface="Gill Sans"/>
            </a:endParaRPr>
          </a:p>
        </p:txBody>
      </p:sp>
      <p:pic>
        <p:nvPicPr>
          <p:cNvPr id="316" name="Google Shape;316;p1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141464" y="1479369"/>
            <a:ext cx="5050536" cy="3787575"/>
          </a:xfrm>
          <a:prstGeom prst="rect">
            <a:avLst/>
          </a:prstGeom>
          <a:noFill/>
          <a:ln>
            <a:noFill/>
          </a:ln>
        </p:spPr>
      </p:pic>
      <p:sp>
        <p:nvSpPr>
          <p:cNvPr id="3" name="TextBox 2">
            <a:extLst>
              <a:ext uri="{FF2B5EF4-FFF2-40B4-BE49-F238E27FC236}">
                <a16:creationId xmlns:a16="http://schemas.microsoft.com/office/drawing/2014/main" id="{D1B63DBF-A613-814B-4937-8171A9048922}"/>
              </a:ext>
            </a:extLst>
          </p:cNvPr>
          <p:cNvSpPr txBox="1"/>
          <p:nvPr/>
        </p:nvSpPr>
        <p:spPr>
          <a:xfrm>
            <a:off x="1010652" y="538183"/>
            <a:ext cx="8051052" cy="707886"/>
          </a:xfrm>
          <a:prstGeom prst="rect">
            <a:avLst/>
          </a:prstGeom>
          <a:noFill/>
        </p:spPr>
        <p:txBody>
          <a:bodyPr wrap="square">
            <a:spAutoFit/>
          </a:bodyPr>
          <a:lstStyle/>
          <a:p>
            <a:r>
              <a:rPr lang="en-US" sz="4000" dirty="0">
                <a:solidFill>
                  <a:schemeClr val="bg1">
                    <a:lumMod val="25000"/>
                  </a:schemeClr>
                </a:solidFill>
                <a:latin typeface="Oswald" pitchFamily="2" charset="77"/>
              </a:rPr>
              <a:t>Bioluminescence May Predict Caries</a:t>
            </a:r>
          </a:p>
        </p:txBody>
      </p:sp>
    </p:spTree>
  </p:cSld>
  <p:clrMapOvr>
    <a:masterClrMapping/>
  </p:clrMapOvr>
  <mc:AlternateContent xmlns:mc="http://schemas.openxmlformats.org/markup-compatibility/2006" xmlns:p14="http://schemas.microsoft.com/office/powerpoint/2010/main">
    <mc:Choice Requires="p14">
      <p:transition spd="slow" p14:dur="2000" advTm="13200"/>
    </mc:Choice>
    <mc:Fallback xmlns="">
      <p:transition spd="slow" advTm="1320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9"/>
        <p:cNvGrpSpPr/>
        <p:nvPr/>
      </p:nvGrpSpPr>
      <p:grpSpPr>
        <a:xfrm>
          <a:off x="0" y="0"/>
          <a:ext cx="0" cy="0"/>
          <a:chOff x="0" y="0"/>
          <a:chExt cx="0" cy="0"/>
        </a:xfrm>
      </p:grpSpPr>
      <p:sp>
        <p:nvSpPr>
          <p:cNvPr id="330" name="Google Shape;330;p15"/>
          <p:cNvSpPr txBox="1">
            <a:spLocks noGrp="1"/>
          </p:cNvSpPr>
          <p:nvPr>
            <p:ph type="body" idx="1"/>
          </p:nvPr>
        </p:nvSpPr>
        <p:spPr>
          <a:xfrm>
            <a:off x="424794" y="1567177"/>
            <a:ext cx="8005973" cy="319329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latin typeface="Proxima Nova" panose="02000506030000020004" pitchFamily="2" charset="0"/>
                <a:ea typeface="Gill Sans"/>
                <a:cs typeface="Gill Sans"/>
                <a:sym typeface="Gill Sans"/>
              </a:rPr>
              <a:t>“Results demonstrated that the </a:t>
            </a:r>
          </a:p>
          <a:p>
            <a:pPr marL="0" lvl="0" indent="0" algn="ctr" rtl="0">
              <a:lnSpc>
                <a:spcPct val="90000"/>
              </a:lnSpc>
              <a:spcBef>
                <a:spcPts val="0"/>
              </a:spcBef>
              <a:spcAft>
                <a:spcPts val="0"/>
              </a:spcAft>
              <a:buClr>
                <a:schemeClr val="dk1"/>
              </a:buClr>
              <a:buSzPts val="3200"/>
              <a:buNone/>
            </a:pPr>
            <a:r>
              <a:rPr lang="en-US" sz="3200" b="1" dirty="0">
                <a:latin typeface="Proxima Nova" panose="02000506030000020004" pitchFamily="2" charset="0"/>
                <a:ea typeface="Gill Sans"/>
                <a:cs typeface="Gill Sans"/>
                <a:sym typeface="Gill Sans"/>
              </a:rPr>
              <a:t>specificity</a:t>
            </a:r>
            <a:r>
              <a:rPr lang="en-US" sz="3200" dirty="0">
                <a:latin typeface="Proxima Nova" panose="02000506030000020004" pitchFamily="2" charset="0"/>
                <a:ea typeface="Gill Sans"/>
                <a:cs typeface="Gill Sans"/>
                <a:sym typeface="Gill Sans"/>
              </a:rPr>
              <a:t> of </a:t>
            </a:r>
            <a:r>
              <a:rPr lang="en-US" sz="3200" dirty="0" err="1">
                <a:latin typeface="Proxima Nova" panose="02000506030000020004" pitchFamily="2" charset="0"/>
                <a:ea typeface="Gill Sans"/>
                <a:cs typeface="Gill Sans"/>
                <a:sym typeface="Gill Sans"/>
              </a:rPr>
              <a:t>CariScreen</a:t>
            </a:r>
            <a:r>
              <a:rPr lang="en-US" sz="3200" dirty="0">
                <a:latin typeface="Proxima Nova" panose="02000506030000020004" pitchFamily="2" charset="0"/>
                <a:ea typeface="Gill Sans"/>
                <a:cs typeface="Gill Sans"/>
                <a:sym typeface="Gill Sans"/>
              </a:rPr>
              <a:t> and caries risk test was </a:t>
            </a:r>
            <a:r>
              <a:rPr lang="en-US" sz="3200" b="1" dirty="0">
                <a:latin typeface="Proxima Nova" panose="02000506030000020004" pitchFamily="2" charset="0"/>
                <a:ea typeface="Gill Sans"/>
                <a:cs typeface="Gill Sans"/>
                <a:sym typeface="Gill Sans"/>
              </a:rPr>
              <a:t>91.67</a:t>
            </a:r>
            <a:r>
              <a:rPr lang="en-US" sz="3200" dirty="0">
                <a:latin typeface="Proxima Nova" panose="02000506030000020004" pitchFamily="2" charset="0"/>
                <a:ea typeface="Gill Sans"/>
                <a:cs typeface="Gill Sans"/>
                <a:sym typeface="Gill Sans"/>
              </a:rPr>
              <a:t> whereas it was 75.00 </a:t>
            </a:r>
          </a:p>
          <a:p>
            <a:pPr marL="0" lvl="0" indent="0" algn="ctr" rtl="0">
              <a:lnSpc>
                <a:spcPct val="90000"/>
              </a:lnSpc>
              <a:spcBef>
                <a:spcPts val="0"/>
              </a:spcBef>
              <a:spcAft>
                <a:spcPts val="0"/>
              </a:spcAft>
              <a:buClr>
                <a:schemeClr val="dk1"/>
              </a:buClr>
              <a:buSzPts val="3200"/>
              <a:buNone/>
            </a:pPr>
            <a:r>
              <a:rPr lang="en-US" sz="3200" dirty="0">
                <a:latin typeface="Proxima Nova" panose="02000506030000020004" pitchFamily="2" charset="0"/>
                <a:ea typeface="Gill Sans"/>
                <a:cs typeface="Gill Sans"/>
                <a:sym typeface="Gill Sans"/>
              </a:rPr>
              <a:t>for saliva check mutans…</a:t>
            </a:r>
            <a:r>
              <a:rPr lang="en-US" sz="3200" dirty="0" err="1">
                <a:latin typeface="Proxima Nova" panose="02000506030000020004" pitchFamily="2" charset="0"/>
                <a:ea typeface="Gill Sans"/>
                <a:cs typeface="Gill Sans"/>
                <a:sym typeface="Gill Sans"/>
              </a:rPr>
              <a:t>CariScreen</a:t>
            </a:r>
            <a:r>
              <a:rPr lang="en-US" sz="3200" dirty="0">
                <a:latin typeface="Proxima Nova" panose="02000506030000020004" pitchFamily="2" charset="0"/>
                <a:ea typeface="Gill Sans"/>
                <a:cs typeface="Gill Sans"/>
                <a:sym typeface="Gill Sans"/>
              </a:rPr>
              <a:t> </a:t>
            </a:r>
          </a:p>
          <a:p>
            <a:pPr marL="0" lvl="0" indent="0" algn="ctr" rtl="0">
              <a:lnSpc>
                <a:spcPct val="90000"/>
              </a:lnSpc>
              <a:spcBef>
                <a:spcPts val="0"/>
              </a:spcBef>
              <a:spcAft>
                <a:spcPts val="0"/>
              </a:spcAft>
              <a:buClr>
                <a:schemeClr val="dk1"/>
              </a:buClr>
              <a:buSzPts val="3200"/>
              <a:buNone/>
            </a:pPr>
            <a:r>
              <a:rPr lang="en-US" sz="3200" dirty="0">
                <a:latin typeface="Proxima Nova" panose="02000506030000020004" pitchFamily="2" charset="0"/>
                <a:ea typeface="Gill Sans"/>
                <a:cs typeface="Gill Sans"/>
                <a:sym typeface="Gill Sans"/>
              </a:rPr>
              <a:t>and caries risk test are highly efficient </a:t>
            </a:r>
          </a:p>
          <a:p>
            <a:pPr marL="0" lvl="0" indent="0" algn="ctr" rtl="0">
              <a:lnSpc>
                <a:spcPct val="90000"/>
              </a:lnSpc>
              <a:spcBef>
                <a:spcPts val="0"/>
              </a:spcBef>
              <a:spcAft>
                <a:spcPts val="0"/>
              </a:spcAft>
              <a:buClr>
                <a:schemeClr val="dk1"/>
              </a:buClr>
              <a:buSzPts val="3200"/>
              <a:buNone/>
            </a:pPr>
            <a:r>
              <a:rPr lang="en-US" sz="3200" dirty="0">
                <a:latin typeface="Proxima Nova" panose="02000506030000020004" pitchFamily="2" charset="0"/>
                <a:ea typeface="Gill Sans"/>
                <a:cs typeface="Gill Sans"/>
                <a:sym typeface="Gill Sans"/>
              </a:rPr>
              <a:t>in assessing the caries risk of patients. However, the </a:t>
            </a:r>
            <a:r>
              <a:rPr lang="en-US" sz="3200" dirty="0" err="1">
                <a:latin typeface="Proxima Nova" panose="02000506030000020004" pitchFamily="2" charset="0"/>
                <a:ea typeface="Gill Sans"/>
                <a:cs typeface="Gill Sans"/>
                <a:sym typeface="Gill Sans"/>
              </a:rPr>
              <a:t>CariScreen</a:t>
            </a:r>
            <a:r>
              <a:rPr lang="en-US" sz="3200" dirty="0">
                <a:latin typeface="Proxima Nova" panose="02000506030000020004" pitchFamily="2" charset="0"/>
                <a:ea typeface="Gill Sans"/>
                <a:cs typeface="Gill Sans"/>
                <a:sym typeface="Gill Sans"/>
              </a:rPr>
              <a:t> is easy to perform and provides the result in shorter time.”</a:t>
            </a:r>
            <a:r>
              <a:rPr lang="en-US" sz="3200" dirty="0">
                <a:solidFill>
                  <a:srgbClr val="404040"/>
                </a:solidFill>
                <a:latin typeface="Proxima Nova" panose="02000506030000020004" pitchFamily="2" charset="0"/>
                <a:ea typeface="Gill Sans"/>
                <a:cs typeface="Gill Sans"/>
                <a:sym typeface="Gill Sans"/>
              </a:rPr>
              <a:t> </a:t>
            </a:r>
            <a:endParaRPr sz="3200" dirty="0">
              <a:latin typeface="Proxima Nova" panose="02000506030000020004" pitchFamily="2" charset="0"/>
            </a:endParaRPr>
          </a:p>
        </p:txBody>
      </p:sp>
      <p:sp>
        <p:nvSpPr>
          <p:cNvPr id="331" name="Google Shape;331;p15"/>
          <p:cNvSpPr txBox="1"/>
          <p:nvPr/>
        </p:nvSpPr>
        <p:spPr>
          <a:xfrm>
            <a:off x="594970" y="5592342"/>
            <a:ext cx="11044036"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u="none" strike="noStrike" cap="none" dirty="0">
                <a:solidFill>
                  <a:schemeClr val="dk1"/>
                </a:solidFill>
                <a:latin typeface="Proxima Nova Light" panose="02000506030000020004" pitchFamily="2" charset="0"/>
                <a:ea typeface="Gill Sans"/>
                <a:cs typeface="Gill Sans"/>
                <a:sym typeface="Gill Sans"/>
              </a:rPr>
              <a:t>Babu V, Hegde S, Bhat S, </a:t>
            </a:r>
            <a:r>
              <a:rPr lang="en-US" sz="2000" u="none" strike="noStrike" cap="none" dirty="0" err="1">
                <a:solidFill>
                  <a:schemeClr val="dk1"/>
                </a:solidFill>
                <a:latin typeface="Proxima Nova Light" panose="02000506030000020004" pitchFamily="2" charset="0"/>
                <a:ea typeface="Gill Sans"/>
                <a:cs typeface="Gill Sans"/>
                <a:sym typeface="Gill Sans"/>
              </a:rPr>
              <a:t>Sargod</a:t>
            </a:r>
            <a:r>
              <a:rPr lang="en-US" sz="2000" u="none" strike="noStrike" cap="none" dirty="0">
                <a:solidFill>
                  <a:schemeClr val="dk1"/>
                </a:solidFill>
                <a:latin typeface="Proxima Nova Light" panose="02000506030000020004" pitchFamily="2" charset="0"/>
                <a:ea typeface="Gill Sans"/>
                <a:cs typeface="Gill Sans"/>
                <a:sym typeface="Gill Sans"/>
              </a:rPr>
              <a:t> S. Evaluation of Efficacy of Three Different Commercially Available Kit for Chairside Cariogenic Bacteria Test - Caries Risk Test, Saliva-check Mutans and </a:t>
            </a:r>
            <a:r>
              <a:rPr lang="en-US" sz="2000" u="none" strike="noStrike" cap="none" dirty="0" err="1">
                <a:solidFill>
                  <a:schemeClr val="dk1"/>
                </a:solidFill>
                <a:latin typeface="Proxima Nova Light" panose="02000506030000020004" pitchFamily="2" charset="0"/>
                <a:ea typeface="Gill Sans"/>
                <a:cs typeface="Gill Sans"/>
                <a:sym typeface="Gill Sans"/>
              </a:rPr>
              <a:t>CariScreen</a:t>
            </a:r>
            <a:r>
              <a:rPr lang="en-US" sz="2000" u="none" strike="noStrike" cap="none" dirty="0">
                <a:solidFill>
                  <a:schemeClr val="dk1"/>
                </a:solidFill>
                <a:latin typeface="Proxima Nova Light" panose="02000506030000020004" pitchFamily="2" charset="0"/>
                <a:ea typeface="Gill Sans"/>
                <a:cs typeface="Gill Sans"/>
                <a:sym typeface="Gill Sans"/>
              </a:rPr>
              <a:t>. </a:t>
            </a:r>
            <a:r>
              <a:rPr lang="en-US" sz="2000" u="none" strike="noStrike" cap="none" dirty="0" err="1">
                <a:solidFill>
                  <a:schemeClr val="dk1"/>
                </a:solidFill>
                <a:latin typeface="Proxima Nova Light" panose="02000506030000020004" pitchFamily="2" charset="0"/>
                <a:ea typeface="Gill Sans"/>
                <a:cs typeface="Gill Sans"/>
                <a:sym typeface="Gill Sans"/>
              </a:rPr>
              <a:t>Cureus</a:t>
            </a:r>
            <a:r>
              <a:rPr lang="en-US" sz="2000" u="none" strike="noStrike" cap="none" dirty="0">
                <a:solidFill>
                  <a:schemeClr val="dk1"/>
                </a:solidFill>
                <a:latin typeface="Proxima Nova Light" panose="02000506030000020004" pitchFamily="2" charset="0"/>
                <a:ea typeface="Gill Sans"/>
                <a:cs typeface="Gill Sans"/>
                <a:sym typeface="Gill Sans"/>
              </a:rPr>
              <a:t>. 2019 Dec 29;11(12):e6504. </a:t>
            </a:r>
            <a:r>
              <a:rPr lang="en-US" sz="2000" u="none" strike="noStrike" cap="none" dirty="0" err="1">
                <a:solidFill>
                  <a:schemeClr val="dk1"/>
                </a:solidFill>
                <a:latin typeface="Proxima Nova Light" panose="02000506030000020004" pitchFamily="2" charset="0"/>
                <a:ea typeface="Gill Sans"/>
                <a:cs typeface="Gill Sans"/>
                <a:sym typeface="Gill Sans"/>
              </a:rPr>
              <a:t>doi</a:t>
            </a:r>
            <a:r>
              <a:rPr lang="en-US" sz="2000" u="none" strike="noStrike" cap="none" dirty="0">
                <a:solidFill>
                  <a:schemeClr val="dk1"/>
                </a:solidFill>
                <a:latin typeface="Proxima Nova Light" panose="02000506030000020004" pitchFamily="2" charset="0"/>
                <a:ea typeface="Gill Sans"/>
                <a:cs typeface="Gill Sans"/>
                <a:sym typeface="Gill Sans"/>
              </a:rPr>
              <a:t>: 10.7759/cureus.6504. 25 5-14 </a:t>
            </a:r>
            <a:r>
              <a:rPr lang="en-US" sz="2000" u="none" strike="noStrike" cap="none" dirty="0" err="1">
                <a:solidFill>
                  <a:schemeClr val="dk1"/>
                </a:solidFill>
                <a:latin typeface="Proxima Nova Light" panose="02000506030000020004" pitchFamily="2" charset="0"/>
                <a:ea typeface="Gill Sans"/>
                <a:cs typeface="Gill Sans"/>
                <a:sym typeface="Gill Sans"/>
              </a:rPr>
              <a:t>yo</a:t>
            </a:r>
            <a:r>
              <a:rPr lang="en-US" sz="2000" u="none" strike="noStrike" cap="none" dirty="0">
                <a:solidFill>
                  <a:schemeClr val="dk1"/>
                </a:solidFill>
                <a:latin typeface="Proxima Nova Light" panose="02000506030000020004" pitchFamily="2" charset="0"/>
                <a:ea typeface="Gill Sans"/>
                <a:cs typeface="Gill Sans"/>
                <a:sym typeface="Gill Sans"/>
              </a:rPr>
              <a:t> </a:t>
            </a:r>
            <a:endParaRPr sz="2000" dirty="0">
              <a:latin typeface="Proxima Nova Light" panose="02000506030000020004" pitchFamily="2" charset="0"/>
            </a:endParaRPr>
          </a:p>
          <a:p>
            <a:pPr marL="0" marR="0" lvl="0" indent="0" algn="l" rtl="0">
              <a:lnSpc>
                <a:spcPct val="100000"/>
              </a:lnSpc>
              <a:spcBef>
                <a:spcPts val="0"/>
              </a:spcBef>
              <a:spcAft>
                <a:spcPts val="0"/>
              </a:spcAft>
              <a:buClr>
                <a:srgbClr val="FFFFFF"/>
              </a:buClr>
              <a:buSzPts val="2400"/>
              <a:buFont typeface="Arial"/>
              <a:buNone/>
            </a:pPr>
            <a:r>
              <a:rPr lang="en-US" sz="2000" u="none" strike="noStrike" cap="none" dirty="0">
                <a:solidFill>
                  <a:srgbClr val="FFFFFF"/>
                </a:solidFill>
                <a:latin typeface="Proxima Nova Light" panose="02000506030000020004" pitchFamily="2" charset="0"/>
                <a:ea typeface="Gill Sans"/>
                <a:cs typeface="Gill Sans"/>
                <a:sym typeface="Gill Sans"/>
              </a:rPr>
              <a:t>. </a:t>
            </a:r>
            <a:endParaRPr sz="2000" dirty="0">
              <a:latin typeface="Proxima Nova Light" panose="02000506030000020004" pitchFamily="2" charset="0"/>
            </a:endParaRPr>
          </a:p>
          <a:p>
            <a:pPr marL="0" marR="0" lvl="0" indent="0" algn="r" rtl="0">
              <a:lnSpc>
                <a:spcPct val="80000"/>
              </a:lnSpc>
              <a:spcBef>
                <a:spcPts val="1000"/>
              </a:spcBef>
              <a:spcAft>
                <a:spcPts val="0"/>
              </a:spcAft>
              <a:buClr>
                <a:schemeClr val="dk1"/>
              </a:buClr>
              <a:buSzPts val="2400"/>
              <a:buFont typeface="Arial"/>
              <a:buNone/>
            </a:pPr>
            <a:endParaRPr sz="2000" u="none" strike="noStrike" cap="none" dirty="0">
              <a:solidFill>
                <a:srgbClr val="FFFFFF"/>
              </a:solidFill>
              <a:latin typeface="Proxima Nova Light" panose="02000506030000020004" pitchFamily="2" charset="0"/>
              <a:ea typeface="Gill Sans"/>
              <a:cs typeface="Gill Sans"/>
              <a:sym typeface="Gill Sans"/>
            </a:endParaRPr>
          </a:p>
        </p:txBody>
      </p:sp>
      <p:sp>
        <p:nvSpPr>
          <p:cNvPr id="3" name="TextBox 2">
            <a:extLst>
              <a:ext uri="{FF2B5EF4-FFF2-40B4-BE49-F238E27FC236}">
                <a16:creationId xmlns:a16="http://schemas.microsoft.com/office/drawing/2014/main" id="{7E565799-270C-C815-DF33-DBA2667E5422}"/>
              </a:ext>
            </a:extLst>
          </p:cNvPr>
          <p:cNvSpPr txBox="1"/>
          <p:nvPr/>
        </p:nvSpPr>
        <p:spPr>
          <a:xfrm>
            <a:off x="753979" y="473383"/>
            <a:ext cx="9743333" cy="707886"/>
          </a:xfrm>
          <a:prstGeom prst="rect">
            <a:avLst/>
          </a:prstGeom>
          <a:noFill/>
        </p:spPr>
        <p:txBody>
          <a:bodyPr wrap="square">
            <a:spAutoFit/>
          </a:bodyPr>
          <a:lstStyle/>
          <a:p>
            <a:r>
              <a:rPr lang="en-US" sz="4000" dirty="0" err="1">
                <a:solidFill>
                  <a:schemeClr val="tx1"/>
                </a:solidFill>
                <a:latin typeface="Oswald" pitchFamily="2" charset="77"/>
              </a:rPr>
              <a:t>CariScreen</a:t>
            </a:r>
            <a:r>
              <a:rPr lang="en-US" sz="4000" dirty="0">
                <a:solidFill>
                  <a:schemeClr val="tx1"/>
                </a:solidFill>
                <a:latin typeface="Oswald" pitchFamily="2" charset="77"/>
              </a:rPr>
              <a:t> Delivers Quick, Reliable Results</a:t>
            </a:r>
          </a:p>
        </p:txBody>
      </p:sp>
      <p:sp>
        <p:nvSpPr>
          <p:cNvPr id="4" name="Freeform 2">
            <a:extLst>
              <a:ext uri="{FF2B5EF4-FFF2-40B4-BE49-F238E27FC236}">
                <a16:creationId xmlns:a16="http://schemas.microsoft.com/office/drawing/2014/main" id="{063102BF-4040-7BAA-4A34-0C4F4F100F6D}"/>
              </a:ext>
            </a:extLst>
          </p:cNvPr>
          <p:cNvSpPr/>
          <p:nvPr/>
        </p:nvSpPr>
        <p:spPr>
          <a:xfrm>
            <a:off x="8741664" y="1676448"/>
            <a:ext cx="3281390" cy="3420715"/>
          </a:xfrm>
          <a:custGeom>
            <a:avLst/>
            <a:gdLst/>
            <a:ahLst/>
            <a:cxnLst/>
            <a:rect l="l" t="t" r="r" b="b"/>
            <a:pathLst>
              <a:path w="12422038" h="8229600">
                <a:moveTo>
                  <a:pt x="0" y="0"/>
                </a:moveTo>
                <a:lnTo>
                  <a:pt x="12422037" y="0"/>
                </a:lnTo>
                <a:lnTo>
                  <a:pt x="12422037" y="8229600"/>
                </a:lnTo>
                <a:lnTo>
                  <a:pt x="0" y="8229600"/>
                </a:lnTo>
                <a:lnTo>
                  <a:pt x="0" y="0"/>
                </a:lnTo>
                <a:close/>
              </a:path>
            </a:pathLst>
          </a:custGeom>
          <a:blipFill>
            <a:blip r:embed="rId3" cstate="screen">
              <a:extLst>
                <a:ext uri="{28A0092B-C50C-407E-A947-70E740481C1C}">
                  <a14:useLocalDpi xmlns:a14="http://schemas.microsoft.com/office/drawing/2010/main"/>
                </a:ext>
              </a:extLst>
            </a:blip>
            <a:stretch>
              <a:fillRect/>
            </a:stretch>
          </a:blipFill>
          <a:effectLst>
            <a:outerShdw blurRad="50800" dist="38100" dir="2700000" algn="tl" rotWithShape="0">
              <a:prstClr val="black">
                <a:alpha val="40000"/>
              </a:prstClr>
            </a:outerShdw>
          </a:effectLst>
        </p:spPr>
        <p:txBody>
          <a:bodyPr/>
          <a:lstStyle/>
          <a:p>
            <a:endParaRPr lang="en-US"/>
          </a:p>
        </p:txBody>
      </p:sp>
    </p:spTree>
  </p:cSld>
  <p:clrMapOvr>
    <a:masterClrMapping/>
  </p:clrMapOvr>
  <mc:AlternateContent xmlns:mc="http://schemas.openxmlformats.org/markup-compatibility/2006" xmlns:p14="http://schemas.microsoft.com/office/powerpoint/2010/main">
    <mc:Choice Requires="p14">
      <p:transition spd="slow" p14:dur="2000" advTm="32943"/>
    </mc:Choice>
    <mc:Fallback xmlns="">
      <p:transition spd="slow" advTm="32943"/>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20"/>
        <p:cNvGrpSpPr/>
        <p:nvPr/>
      </p:nvGrpSpPr>
      <p:grpSpPr>
        <a:xfrm>
          <a:off x="0" y="0"/>
          <a:ext cx="0" cy="0"/>
          <a:chOff x="0" y="0"/>
          <a:chExt cx="0" cy="0"/>
        </a:xfrm>
      </p:grpSpPr>
      <p:sp>
        <p:nvSpPr>
          <p:cNvPr id="321" name="Google Shape;321;p14"/>
          <p:cNvSpPr txBox="1">
            <a:spLocks noGrp="1"/>
          </p:cNvSpPr>
          <p:nvPr>
            <p:ph type="body" idx="1"/>
          </p:nvPr>
        </p:nvSpPr>
        <p:spPr>
          <a:xfrm>
            <a:off x="963384" y="1893926"/>
            <a:ext cx="5345975" cy="319329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latin typeface="Proxima Nova" panose="02000506030000020004" pitchFamily="2" charset="0"/>
                <a:ea typeface="Gill Sans"/>
                <a:cs typeface="Gill Sans"/>
                <a:sym typeface="Gill Sans"/>
              </a:rPr>
              <a:t>“ATP-B readings was positively associated with adequate </a:t>
            </a:r>
            <a:r>
              <a:rPr lang="en-US" sz="3200" b="1" dirty="0">
                <a:latin typeface="Proxima Nova" panose="02000506030000020004" pitchFamily="2" charset="0"/>
                <a:ea typeface="Gill Sans"/>
                <a:cs typeface="Gill Sans"/>
                <a:sym typeface="Gill Sans"/>
              </a:rPr>
              <a:t>salivary flow,</a:t>
            </a:r>
            <a:r>
              <a:rPr lang="en-US" sz="3200" dirty="0">
                <a:latin typeface="Gill Sans"/>
                <a:ea typeface="Gill Sans"/>
                <a:cs typeface="Gill Sans"/>
                <a:sym typeface="Gill Sans"/>
              </a:rPr>
              <a:t> </a:t>
            </a:r>
            <a:r>
              <a:rPr lang="en-US" sz="3200" dirty="0">
                <a:latin typeface="Proxima Nova" panose="02000506030000020004" pitchFamily="2" charset="0"/>
                <a:ea typeface="Gill Sans"/>
                <a:cs typeface="Gill Sans"/>
                <a:sym typeface="Gill Sans"/>
              </a:rPr>
              <a:t>the risk factor </a:t>
            </a:r>
            <a:r>
              <a:rPr lang="en-US" sz="3200" b="1" dirty="0">
                <a:latin typeface="Proxima Nova" panose="02000506030000020004" pitchFamily="2" charset="0"/>
                <a:ea typeface="Gill Sans"/>
                <a:cs typeface="Gill Sans"/>
                <a:sym typeface="Gill Sans"/>
              </a:rPr>
              <a:t>heavy plaque, </a:t>
            </a:r>
            <a:r>
              <a:rPr lang="en-US" sz="3200" dirty="0">
                <a:latin typeface="Proxima Nova" panose="02000506030000020004" pitchFamily="2" charset="0"/>
                <a:ea typeface="Gill Sans"/>
                <a:cs typeface="Gill Sans"/>
                <a:sym typeface="Gill Sans"/>
              </a:rPr>
              <a:t>and two disease indicators: </a:t>
            </a:r>
            <a:r>
              <a:rPr lang="en-US" sz="3200" b="1" dirty="0">
                <a:latin typeface="Proxima Nova" panose="02000506030000020004" pitchFamily="2" charset="0"/>
                <a:ea typeface="Gill Sans"/>
                <a:cs typeface="Gill Sans"/>
                <a:sym typeface="Gill Sans"/>
              </a:rPr>
              <a:t>proximal enamel lesions and active lesions.</a:t>
            </a:r>
            <a:r>
              <a:rPr lang="en-US" sz="3200" b="1" dirty="0">
                <a:solidFill>
                  <a:srgbClr val="404040"/>
                </a:solidFill>
                <a:latin typeface="Proxima Nova" panose="02000506030000020004" pitchFamily="2" charset="0"/>
                <a:ea typeface="Gill Sans"/>
                <a:cs typeface="Gill Sans"/>
                <a:sym typeface="Gill Sans"/>
              </a:rPr>
              <a:t>” </a:t>
            </a:r>
            <a:endParaRPr sz="3200" b="1" dirty="0">
              <a:latin typeface="Proxima Nova" panose="02000506030000020004" pitchFamily="2" charset="0"/>
            </a:endParaRPr>
          </a:p>
        </p:txBody>
      </p:sp>
      <p:sp>
        <p:nvSpPr>
          <p:cNvPr id="322" name="Google Shape;322;p14"/>
          <p:cNvSpPr txBox="1"/>
          <p:nvPr/>
        </p:nvSpPr>
        <p:spPr>
          <a:xfrm>
            <a:off x="454702" y="5645142"/>
            <a:ext cx="11282596"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u="none" strike="noStrike" cap="none" dirty="0" err="1">
                <a:solidFill>
                  <a:schemeClr val="dk1"/>
                </a:solidFill>
                <a:latin typeface="Proxima Nova Light" panose="02000506030000020004" pitchFamily="2" charset="0"/>
                <a:ea typeface="Gill Sans"/>
                <a:cs typeface="Gill Sans"/>
                <a:sym typeface="Gill Sans"/>
              </a:rPr>
              <a:t>Rechmann</a:t>
            </a:r>
            <a:r>
              <a:rPr lang="en-US" sz="2000" u="none" strike="noStrike" cap="none" dirty="0">
                <a:solidFill>
                  <a:schemeClr val="dk1"/>
                </a:solidFill>
                <a:latin typeface="Proxima Nova Light" panose="02000506030000020004" pitchFamily="2" charset="0"/>
                <a:ea typeface="Gill Sans"/>
                <a:cs typeface="Gill Sans"/>
                <a:sym typeface="Gill Sans"/>
              </a:rPr>
              <a:t> P, Chaffee BW, </a:t>
            </a:r>
            <a:r>
              <a:rPr lang="en-US" sz="2000" u="none" strike="noStrike" cap="none" dirty="0" err="1">
                <a:solidFill>
                  <a:schemeClr val="dk1"/>
                </a:solidFill>
                <a:latin typeface="Proxima Nova Light" panose="02000506030000020004" pitchFamily="2" charset="0"/>
                <a:ea typeface="Gill Sans"/>
                <a:cs typeface="Gill Sans"/>
                <a:sym typeface="Gill Sans"/>
              </a:rPr>
              <a:t>Rechmann</a:t>
            </a:r>
            <a:r>
              <a:rPr lang="en-US" sz="2000" u="none" strike="noStrike" cap="none" dirty="0">
                <a:solidFill>
                  <a:schemeClr val="dk1"/>
                </a:solidFill>
                <a:latin typeface="Proxima Nova Light" panose="02000506030000020004" pitchFamily="2" charset="0"/>
                <a:ea typeface="Gill Sans"/>
                <a:cs typeface="Gill Sans"/>
                <a:sym typeface="Gill Sans"/>
              </a:rPr>
              <a:t> BMT, Featherstone JDB. Efficacy of an adenosine triphosphate meter for evaluating caries risk in clinical dental practice. J Am Dent Assoc. 2019 Oct;150(10):873-882. </a:t>
            </a:r>
            <a:r>
              <a:rPr lang="en-US" sz="2000" u="none" strike="noStrike" cap="none" dirty="0" err="1">
                <a:solidFill>
                  <a:schemeClr val="dk1"/>
                </a:solidFill>
                <a:latin typeface="Proxima Nova Light" panose="02000506030000020004" pitchFamily="2" charset="0"/>
                <a:ea typeface="Gill Sans"/>
                <a:cs typeface="Gill Sans"/>
                <a:sym typeface="Gill Sans"/>
              </a:rPr>
              <a:t>doi</a:t>
            </a:r>
            <a:r>
              <a:rPr lang="en-US" sz="2000" u="none" strike="noStrike" cap="none" dirty="0">
                <a:solidFill>
                  <a:schemeClr val="dk1"/>
                </a:solidFill>
                <a:latin typeface="Proxima Nova Light" panose="02000506030000020004" pitchFamily="2" charset="0"/>
                <a:ea typeface="Gill Sans"/>
                <a:cs typeface="Gill Sans"/>
                <a:sym typeface="Gill Sans"/>
              </a:rPr>
              <a:t>: 10.1016/j.adaj.2019.05.025. </a:t>
            </a:r>
            <a:r>
              <a:rPr lang="en-US" sz="2000" u="none" strike="noStrike" cap="none" dirty="0" err="1">
                <a:solidFill>
                  <a:schemeClr val="dk1"/>
                </a:solidFill>
                <a:latin typeface="Proxima Nova Light" panose="02000506030000020004" pitchFamily="2" charset="0"/>
                <a:ea typeface="Gill Sans"/>
                <a:cs typeface="Gill Sans"/>
                <a:sym typeface="Gill Sans"/>
              </a:rPr>
              <a:t>Epub</a:t>
            </a:r>
            <a:r>
              <a:rPr lang="en-US" sz="2000" u="none" strike="noStrike" cap="none" dirty="0">
                <a:solidFill>
                  <a:schemeClr val="dk1"/>
                </a:solidFill>
                <a:latin typeface="Proxima Nova Light" panose="02000506030000020004" pitchFamily="2" charset="0"/>
                <a:ea typeface="Gill Sans"/>
                <a:cs typeface="Gill Sans"/>
                <a:sym typeface="Gill Sans"/>
              </a:rPr>
              <a:t> 2019 Aug 28. 460 pat 2 yrs</a:t>
            </a:r>
            <a:endParaRPr sz="2000" u="none" strike="noStrike" cap="none" dirty="0">
              <a:solidFill>
                <a:schemeClr val="dk1"/>
              </a:solidFill>
              <a:latin typeface="Proxima Nova Light" panose="02000506030000020004" pitchFamily="2" charset="0"/>
              <a:ea typeface="Gill Sans"/>
              <a:cs typeface="Gill Sans"/>
              <a:sym typeface="Gill Sans"/>
            </a:endParaRPr>
          </a:p>
          <a:p>
            <a:pPr marL="0" marR="0" lvl="0" indent="0" algn="l" rtl="0">
              <a:lnSpc>
                <a:spcPct val="100000"/>
              </a:lnSpc>
              <a:spcBef>
                <a:spcPts val="0"/>
              </a:spcBef>
              <a:spcAft>
                <a:spcPts val="0"/>
              </a:spcAft>
              <a:buClr>
                <a:srgbClr val="FFFFFF"/>
              </a:buClr>
              <a:buSzPts val="2400"/>
              <a:buFont typeface="Arial"/>
              <a:buNone/>
            </a:pPr>
            <a:r>
              <a:rPr lang="en-US" sz="2000" b="0" i="0" u="none" strike="noStrike" cap="none" dirty="0">
                <a:solidFill>
                  <a:srgbClr val="FFFFFF"/>
                </a:solidFill>
                <a:latin typeface="Gill Sans"/>
                <a:ea typeface="Gill Sans"/>
                <a:cs typeface="Gill Sans"/>
                <a:sym typeface="Gill Sans"/>
              </a:rPr>
              <a:t>. </a:t>
            </a:r>
            <a:endParaRPr sz="2000" dirty="0"/>
          </a:p>
          <a:p>
            <a:pPr marL="0" marR="0" lvl="0" indent="0" algn="r" rtl="0">
              <a:lnSpc>
                <a:spcPct val="80000"/>
              </a:lnSpc>
              <a:spcBef>
                <a:spcPts val="1000"/>
              </a:spcBef>
              <a:spcAft>
                <a:spcPts val="0"/>
              </a:spcAft>
              <a:buClr>
                <a:schemeClr val="dk1"/>
              </a:buClr>
              <a:buSzPts val="2400"/>
              <a:buFont typeface="Arial"/>
              <a:buNone/>
            </a:pPr>
            <a:endParaRPr sz="2000" b="0" i="0" u="none" strike="noStrike" cap="none" dirty="0">
              <a:solidFill>
                <a:srgbClr val="FFFFFF"/>
              </a:solidFill>
              <a:latin typeface="Gill Sans"/>
              <a:ea typeface="Gill Sans"/>
              <a:cs typeface="Gill Sans"/>
              <a:sym typeface="Gill Sans"/>
            </a:endParaRPr>
          </a:p>
        </p:txBody>
      </p:sp>
      <p:pic>
        <p:nvPicPr>
          <p:cNvPr id="324" name="Google Shape;324;p14"/>
          <p:cNvPicPr preferRelativeResize="0"/>
          <p:nvPr/>
        </p:nvPicPr>
        <p:blipFill rotWithShape="1">
          <a:blip r:embed="rId3">
            <a:alphaModFix/>
          </a:blip>
          <a:srcRect/>
          <a:stretch/>
        </p:blipFill>
        <p:spPr>
          <a:xfrm>
            <a:off x="8348472" y="895791"/>
            <a:ext cx="2635718" cy="4701135"/>
          </a:xfrm>
          <a:prstGeom prst="rect">
            <a:avLst/>
          </a:prstGeom>
          <a:noFill/>
          <a:ln>
            <a:noFill/>
          </a:ln>
        </p:spPr>
      </p:pic>
      <p:sp>
        <p:nvSpPr>
          <p:cNvPr id="3" name="TextBox 2">
            <a:extLst>
              <a:ext uri="{FF2B5EF4-FFF2-40B4-BE49-F238E27FC236}">
                <a16:creationId xmlns:a16="http://schemas.microsoft.com/office/drawing/2014/main" id="{CE746E05-0558-8F37-2868-16E5DDFFC7E9}"/>
              </a:ext>
            </a:extLst>
          </p:cNvPr>
          <p:cNvSpPr txBox="1"/>
          <p:nvPr/>
        </p:nvSpPr>
        <p:spPr>
          <a:xfrm>
            <a:off x="574629" y="398909"/>
            <a:ext cx="10014123" cy="707886"/>
          </a:xfrm>
          <a:prstGeom prst="rect">
            <a:avLst/>
          </a:prstGeom>
          <a:noFill/>
        </p:spPr>
        <p:txBody>
          <a:bodyPr wrap="square">
            <a:spAutoFit/>
          </a:bodyPr>
          <a:lstStyle/>
          <a:p>
            <a:r>
              <a:rPr lang="en-US" sz="4000" dirty="0">
                <a:solidFill>
                  <a:schemeClr val="tx1"/>
                </a:solidFill>
                <a:latin typeface="Oswald" pitchFamily="2" charset="77"/>
              </a:rPr>
              <a:t>ATP-B Readings Reflect Saliva, Plaque &amp; Lesions</a:t>
            </a:r>
          </a:p>
        </p:txBody>
      </p:sp>
    </p:spTree>
  </p:cSld>
  <p:clrMapOvr>
    <a:masterClrMapping/>
  </p:clrMapOvr>
  <mc:AlternateContent xmlns:mc="http://schemas.openxmlformats.org/markup-compatibility/2006" xmlns:p14="http://schemas.microsoft.com/office/powerpoint/2010/main">
    <mc:Choice Requires="p14">
      <p:transition spd="slow" p14:dur="2000" advTm="19529"/>
    </mc:Choice>
    <mc:Fallback xmlns="">
      <p:transition spd="slow" advTm="19529"/>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35"/>
        <p:cNvGrpSpPr/>
        <p:nvPr/>
      </p:nvGrpSpPr>
      <p:grpSpPr>
        <a:xfrm>
          <a:off x="0" y="0"/>
          <a:ext cx="0" cy="0"/>
          <a:chOff x="0" y="0"/>
          <a:chExt cx="0" cy="0"/>
        </a:xfrm>
      </p:grpSpPr>
      <p:sp>
        <p:nvSpPr>
          <p:cNvPr id="336" name="Google Shape;336;p16"/>
          <p:cNvSpPr txBox="1"/>
          <p:nvPr/>
        </p:nvSpPr>
        <p:spPr>
          <a:xfrm>
            <a:off x="1233145" y="635433"/>
            <a:ext cx="9725676" cy="634133"/>
          </a:xfrm>
          <a:prstGeom prst="rect">
            <a:avLst/>
          </a:prstGeom>
          <a:noFill/>
          <a:ln>
            <a:noFill/>
          </a:ln>
        </p:spPr>
        <p:txBody>
          <a:bodyPr spcFirstLastPara="1" wrap="square" lIns="91425" tIns="45700" rIns="91425" bIns="45700" anchor="t" anchorCtr="0">
            <a:noAutofit/>
          </a:bodyPr>
          <a:lstStyle/>
          <a:p>
            <a:pPr marL="0" marR="0" lvl="0" indent="0" algn="ctr" rtl="0">
              <a:lnSpc>
                <a:spcPct val="80000"/>
              </a:lnSpc>
              <a:spcBef>
                <a:spcPts val="0"/>
              </a:spcBef>
              <a:spcAft>
                <a:spcPts val="0"/>
              </a:spcAft>
              <a:buClr>
                <a:schemeClr val="dk1"/>
              </a:buClr>
              <a:buSzPts val="4800"/>
              <a:buFont typeface="Arial"/>
              <a:buNone/>
            </a:pPr>
            <a:r>
              <a:rPr lang="en-US" sz="4800" b="0" i="0" u="none" strike="noStrike" cap="none" dirty="0">
                <a:solidFill>
                  <a:schemeClr val="dk1"/>
                </a:solidFill>
                <a:latin typeface="Oswald"/>
                <a:ea typeface="Oswald"/>
                <a:cs typeface="Oswald"/>
                <a:sym typeface="Oswald"/>
              </a:rPr>
              <a:t>ADA Guidelines 2006 JADA</a:t>
            </a:r>
            <a:endParaRPr dirty="0"/>
          </a:p>
        </p:txBody>
      </p:sp>
      <p:pic>
        <p:nvPicPr>
          <p:cNvPr id="338" name="Google Shape;338;p16"/>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9125712" y="1672097"/>
            <a:ext cx="2454967" cy="2511779"/>
          </a:xfrm>
          <a:prstGeom prst="rect">
            <a:avLst/>
          </a:prstGeom>
          <a:noFill/>
          <a:ln>
            <a:noFill/>
          </a:ln>
        </p:spPr>
      </p:pic>
      <p:pic>
        <p:nvPicPr>
          <p:cNvPr id="2" name="Picture 1">
            <a:extLst>
              <a:ext uri="{FF2B5EF4-FFF2-40B4-BE49-F238E27FC236}">
                <a16:creationId xmlns:a16="http://schemas.microsoft.com/office/drawing/2014/main" id="{69264D72-1531-2C31-FC59-FB937014947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b="13650"/>
          <a:stretch/>
        </p:blipFill>
        <p:spPr>
          <a:xfrm>
            <a:off x="272804" y="1960361"/>
            <a:ext cx="12001492" cy="4348501"/>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2000" advTm="92797"/>
    </mc:Choice>
    <mc:Fallback xmlns="">
      <p:transition spd="slow" advTm="92797"/>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342"/>
        <p:cNvGrpSpPr/>
        <p:nvPr/>
      </p:nvGrpSpPr>
      <p:grpSpPr>
        <a:xfrm>
          <a:off x="0" y="0"/>
          <a:ext cx="0" cy="0"/>
          <a:chOff x="0" y="0"/>
          <a:chExt cx="0" cy="0"/>
        </a:xfrm>
      </p:grpSpPr>
      <p:sp>
        <p:nvSpPr>
          <p:cNvPr id="343" name="Google Shape;343;p17"/>
          <p:cNvSpPr txBox="1"/>
          <p:nvPr/>
        </p:nvSpPr>
        <p:spPr>
          <a:xfrm>
            <a:off x="407872" y="2644268"/>
            <a:ext cx="4216458" cy="3189665"/>
          </a:xfrm>
          <a:prstGeom prst="rect">
            <a:avLst/>
          </a:prstGeom>
          <a:noFill/>
          <a:ln>
            <a:noFill/>
          </a:ln>
        </p:spPr>
        <p:txBody>
          <a:bodyPr spcFirstLastPara="1" wrap="square" lIns="0" tIns="45700" rIns="0" bIns="45700" anchor="t" anchorCtr="0">
            <a:noAutofit/>
          </a:bodyPr>
          <a:lstStyle/>
          <a:p>
            <a:pPr marL="514344" marR="0" lvl="0" indent="-457200" algn="l" rtl="0">
              <a:lnSpc>
                <a:spcPct val="100000"/>
              </a:lnSpc>
              <a:spcBef>
                <a:spcPts val="0"/>
              </a:spcBef>
              <a:spcAft>
                <a:spcPts val="0"/>
              </a:spcAft>
              <a:buClr>
                <a:srgbClr val="2F6179"/>
              </a:buClr>
              <a:buSzPts val="3200"/>
              <a:buFont typeface="Calibri"/>
              <a:buChar char="»"/>
            </a:pPr>
            <a:r>
              <a:rPr lang="en-US" sz="3200" b="0" i="0" u="none" strike="noStrike" cap="none" dirty="0">
                <a:solidFill>
                  <a:schemeClr val="bg1">
                    <a:lumMod val="25000"/>
                  </a:schemeClr>
                </a:solidFill>
                <a:latin typeface="Gill Sans"/>
                <a:ea typeface="Gill Sans"/>
                <a:cs typeface="Gill Sans"/>
                <a:sym typeface="Gill Sans"/>
              </a:rPr>
              <a:t>D0601 Low Risk</a:t>
            </a:r>
            <a:endParaRPr dirty="0">
              <a:solidFill>
                <a:schemeClr val="bg1">
                  <a:lumMod val="25000"/>
                </a:schemeClr>
              </a:solidFill>
            </a:endParaRPr>
          </a:p>
          <a:p>
            <a:pPr marL="514344" marR="0" lvl="0" indent="-457200" algn="l" rtl="0">
              <a:lnSpc>
                <a:spcPct val="100000"/>
              </a:lnSpc>
              <a:spcBef>
                <a:spcPts val="600"/>
              </a:spcBef>
              <a:spcAft>
                <a:spcPts val="0"/>
              </a:spcAft>
              <a:buClr>
                <a:srgbClr val="2F6179"/>
              </a:buClr>
              <a:buSzPts val="3200"/>
              <a:buFont typeface="Calibri"/>
              <a:buChar char="»"/>
            </a:pPr>
            <a:r>
              <a:rPr lang="en-US" sz="3200" b="0" i="0" u="none" strike="noStrike" cap="none" dirty="0">
                <a:solidFill>
                  <a:schemeClr val="bg1">
                    <a:lumMod val="25000"/>
                  </a:schemeClr>
                </a:solidFill>
                <a:latin typeface="Gill Sans"/>
                <a:ea typeface="Gill Sans"/>
                <a:cs typeface="Gill Sans"/>
                <a:sym typeface="Gill Sans"/>
              </a:rPr>
              <a:t>D0602 Moderate Risk</a:t>
            </a:r>
            <a:endParaRPr dirty="0">
              <a:solidFill>
                <a:schemeClr val="bg1">
                  <a:lumMod val="25000"/>
                </a:schemeClr>
              </a:solidFill>
            </a:endParaRPr>
          </a:p>
          <a:p>
            <a:pPr marL="514344" marR="0" lvl="0" indent="-457200" algn="l" rtl="0">
              <a:lnSpc>
                <a:spcPct val="100000"/>
              </a:lnSpc>
              <a:spcBef>
                <a:spcPts val="600"/>
              </a:spcBef>
              <a:spcAft>
                <a:spcPts val="0"/>
              </a:spcAft>
              <a:buClr>
                <a:srgbClr val="2F6179"/>
              </a:buClr>
              <a:buSzPts val="3200"/>
              <a:buFont typeface="Calibri"/>
              <a:buChar char="»"/>
            </a:pPr>
            <a:r>
              <a:rPr lang="en-US" sz="3200" b="0" i="0" u="none" strike="noStrike" cap="none" dirty="0">
                <a:solidFill>
                  <a:schemeClr val="bg1">
                    <a:lumMod val="25000"/>
                  </a:schemeClr>
                </a:solidFill>
                <a:latin typeface="Gill Sans"/>
                <a:ea typeface="Gill Sans"/>
                <a:cs typeface="Gill Sans"/>
                <a:sym typeface="Gill Sans"/>
              </a:rPr>
              <a:t>D0603 High Risk</a:t>
            </a:r>
            <a:endParaRPr dirty="0">
              <a:solidFill>
                <a:schemeClr val="bg1">
                  <a:lumMod val="25000"/>
                </a:schemeClr>
              </a:solidFill>
            </a:endParaRPr>
          </a:p>
          <a:p>
            <a:pPr marL="0" marR="0" lvl="0" indent="0" algn="l" rtl="0">
              <a:lnSpc>
                <a:spcPct val="100000"/>
              </a:lnSpc>
              <a:spcBef>
                <a:spcPts val="600"/>
              </a:spcBef>
              <a:spcAft>
                <a:spcPts val="0"/>
              </a:spcAft>
              <a:buClr>
                <a:schemeClr val="dk1"/>
              </a:buClr>
              <a:buSzPts val="3200"/>
              <a:buFont typeface="Calibri"/>
              <a:buNone/>
            </a:pPr>
            <a:endParaRPr sz="3200" b="0" i="0" u="none" strike="noStrike" cap="none" dirty="0">
              <a:solidFill>
                <a:schemeClr val="accent1"/>
              </a:solidFill>
              <a:latin typeface="Arial"/>
              <a:ea typeface="Arial"/>
              <a:cs typeface="Arial"/>
              <a:sym typeface="Arial"/>
            </a:endParaRPr>
          </a:p>
        </p:txBody>
      </p:sp>
      <p:pic>
        <p:nvPicPr>
          <p:cNvPr id="344" name="Google Shape;344;p17"/>
          <p:cNvPicPr preferRelativeResize="0"/>
          <p:nvPr/>
        </p:nvPicPr>
        <p:blipFill rotWithShape="1">
          <a:blip r:embed="rId4">
            <a:alphaModFix/>
          </a:blip>
          <a:srcRect/>
          <a:stretch/>
        </p:blipFill>
        <p:spPr>
          <a:xfrm>
            <a:off x="6035621" y="159723"/>
            <a:ext cx="4667438" cy="6081354"/>
          </a:xfrm>
          <a:prstGeom prst="rect">
            <a:avLst/>
          </a:prstGeom>
          <a:solidFill>
            <a:srgbClr val="ECECEC"/>
          </a:solidFill>
          <a:ln w="190500" cap="rnd" cmpd="sng">
            <a:solidFill>
              <a:srgbClr val="FFFFFF"/>
            </a:solidFill>
            <a:prstDash val="solid"/>
            <a:round/>
            <a:headEnd type="none" w="sm" len="sm"/>
            <a:tailEnd type="none" w="sm" len="sm"/>
          </a:ln>
          <a:effectLst>
            <a:outerShdw blurRad="50000" algn="tl" rotWithShape="0">
              <a:srgbClr val="000000">
                <a:alpha val="40784"/>
              </a:srgbClr>
            </a:outerShdw>
          </a:effectLst>
        </p:spPr>
      </p:pic>
      <p:cxnSp>
        <p:nvCxnSpPr>
          <p:cNvPr id="345" name="Google Shape;345;p17"/>
          <p:cNvCxnSpPr>
            <a:cxnSpLocks/>
          </p:cNvCxnSpPr>
          <p:nvPr/>
        </p:nvCxnSpPr>
        <p:spPr>
          <a:xfrm flipH="1">
            <a:off x="3806415" y="2310650"/>
            <a:ext cx="4924117" cy="615430"/>
          </a:xfrm>
          <a:prstGeom prst="straightConnector1">
            <a:avLst/>
          </a:prstGeom>
          <a:noFill/>
          <a:ln w="57150" cap="flat" cmpd="sng">
            <a:solidFill>
              <a:srgbClr val="00B050"/>
            </a:solidFill>
            <a:prstDash val="solid"/>
            <a:miter lim="800000"/>
            <a:headEnd type="none" w="sm" len="sm"/>
            <a:tailEnd type="triangle" w="med" len="med"/>
          </a:ln>
        </p:spPr>
      </p:cxnSp>
      <p:cxnSp>
        <p:nvCxnSpPr>
          <p:cNvPr id="346" name="Google Shape;346;p17"/>
          <p:cNvCxnSpPr>
            <a:cxnSpLocks/>
          </p:cNvCxnSpPr>
          <p:nvPr/>
        </p:nvCxnSpPr>
        <p:spPr>
          <a:xfrm flipH="1">
            <a:off x="4624330" y="2644268"/>
            <a:ext cx="4864158" cy="860183"/>
          </a:xfrm>
          <a:prstGeom prst="straightConnector1">
            <a:avLst/>
          </a:prstGeom>
          <a:noFill/>
          <a:ln w="57150" cap="flat" cmpd="sng">
            <a:solidFill>
              <a:srgbClr val="5B84CA"/>
            </a:solidFill>
            <a:prstDash val="solid"/>
            <a:miter lim="800000"/>
            <a:headEnd type="none" w="sm" len="sm"/>
            <a:tailEnd type="triangle" w="med" len="med"/>
          </a:ln>
        </p:spPr>
      </p:cxnSp>
      <p:cxnSp>
        <p:nvCxnSpPr>
          <p:cNvPr id="347" name="Google Shape;347;p17"/>
          <p:cNvCxnSpPr>
            <a:cxnSpLocks/>
          </p:cNvCxnSpPr>
          <p:nvPr/>
        </p:nvCxnSpPr>
        <p:spPr>
          <a:xfrm flipH="1" flipV="1">
            <a:off x="3806415" y="4097079"/>
            <a:ext cx="5774190" cy="350284"/>
          </a:xfrm>
          <a:prstGeom prst="straightConnector1">
            <a:avLst/>
          </a:prstGeom>
          <a:noFill/>
          <a:ln w="57150" cap="flat" cmpd="sng">
            <a:solidFill>
              <a:srgbClr val="E60000"/>
            </a:solidFill>
            <a:prstDash val="solid"/>
            <a:miter lim="800000"/>
            <a:headEnd type="none" w="sm" len="sm"/>
            <a:tailEnd type="triangle" w="med" len="med"/>
          </a:ln>
        </p:spPr>
      </p:cxnSp>
      <p:sp>
        <p:nvSpPr>
          <p:cNvPr id="348" name="Google Shape;348;p17"/>
          <p:cNvSpPr/>
          <p:nvPr/>
        </p:nvSpPr>
        <p:spPr>
          <a:xfrm>
            <a:off x="9580605" y="3753159"/>
            <a:ext cx="542324" cy="1090511"/>
          </a:xfrm>
          <a:prstGeom prst="ellipse">
            <a:avLst/>
          </a:prstGeom>
          <a:noFill/>
          <a:ln w="57150" cap="flat" cmpd="sng">
            <a:solidFill>
              <a:srgbClr val="E6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00"/>
              <a:buFont typeface="Arial"/>
              <a:buNone/>
            </a:pPr>
            <a:endParaRPr sz="1500" b="0" i="0" u="none" strike="noStrike" cap="none">
              <a:solidFill>
                <a:srgbClr val="FFFFFF"/>
              </a:solidFill>
              <a:latin typeface="Calibri"/>
              <a:ea typeface="Calibri"/>
              <a:cs typeface="Calibri"/>
              <a:sym typeface="Calibri"/>
            </a:endParaRPr>
          </a:p>
        </p:txBody>
      </p:sp>
      <p:sp>
        <p:nvSpPr>
          <p:cNvPr id="349" name="Google Shape;349;p17"/>
          <p:cNvSpPr/>
          <p:nvPr/>
        </p:nvSpPr>
        <p:spPr>
          <a:xfrm>
            <a:off x="8678790" y="1335174"/>
            <a:ext cx="704680" cy="3508496"/>
          </a:xfrm>
          <a:prstGeom prst="ellipse">
            <a:avLst/>
          </a:prstGeom>
          <a:noFill/>
          <a:ln w="57150" cap="flat" cmpd="sng">
            <a:solidFill>
              <a:srgbClr val="00B05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00"/>
              <a:buFont typeface="Arial"/>
              <a:buNone/>
            </a:pPr>
            <a:endParaRPr sz="1500" b="0" i="0" u="none" strike="noStrike" cap="none">
              <a:solidFill>
                <a:srgbClr val="AAD97B"/>
              </a:solidFill>
              <a:latin typeface="Calibri"/>
              <a:ea typeface="Calibri"/>
              <a:cs typeface="Calibri"/>
              <a:sym typeface="Calibri"/>
            </a:endParaRPr>
          </a:p>
        </p:txBody>
      </p:sp>
      <p:sp>
        <p:nvSpPr>
          <p:cNvPr id="350" name="Google Shape;350;p17"/>
          <p:cNvSpPr/>
          <p:nvPr/>
        </p:nvSpPr>
        <p:spPr>
          <a:xfrm>
            <a:off x="9489242" y="1214460"/>
            <a:ext cx="775892" cy="2332863"/>
          </a:xfrm>
          <a:prstGeom prst="ellipse">
            <a:avLst/>
          </a:prstGeom>
          <a:noFill/>
          <a:ln w="57150" cap="flat" cmpd="sng">
            <a:solidFill>
              <a:srgbClr val="5B84CA"/>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1500"/>
              <a:buFont typeface="Arial"/>
              <a:buNone/>
            </a:pPr>
            <a:endParaRPr sz="1500" b="0" i="0" u="none" strike="noStrike" cap="none">
              <a:solidFill>
                <a:srgbClr val="5B84CA"/>
              </a:solidFill>
              <a:latin typeface="Calibri"/>
              <a:ea typeface="Calibri"/>
              <a:cs typeface="Calibri"/>
              <a:sym typeface="Calibri"/>
            </a:endParaRPr>
          </a:p>
        </p:txBody>
      </p:sp>
      <p:sp>
        <p:nvSpPr>
          <p:cNvPr id="351" name="Google Shape;351;p17"/>
          <p:cNvSpPr txBox="1">
            <a:spLocks noGrp="1"/>
          </p:cNvSpPr>
          <p:nvPr>
            <p:ph type="title"/>
          </p:nvPr>
        </p:nvSpPr>
        <p:spPr>
          <a:xfrm>
            <a:off x="187459" y="330540"/>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4400"/>
              <a:buFont typeface="Oswald"/>
              <a:buNone/>
            </a:pPr>
            <a:r>
              <a:rPr lang="en-US" dirty="0">
                <a:solidFill>
                  <a:schemeClr val="bg1">
                    <a:lumMod val="25000"/>
                  </a:schemeClr>
                </a:solidFill>
              </a:rPr>
              <a:t>Caries Risk Assessment</a:t>
            </a:r>
            <a:endParaRPr dirty="0">
              <a:solidFill>
                <a:schemeClr val="bg1">
                  <a:lumMod val="25000"/>
                </a:schemeClr>
              </a:solidFill>
            </a:endParaRPr>
          </a:p>
        </p:txBody>
      </p:sp>
      <p:pic>
        <p:nvPicPr>
          <p:cNvPr id="2" name="Picture 1">
            <a:extLst>
              <a:ext uri="{FF2B5EF4-FFF2-40B4-BE49-F238E27FC236}">
                <a16:creationId xmlns:a16="http://schemas.microsoft.com/office/drawing/2014/main" id="{B1766598-BB14-D50F-968C-5319D6A2BA21}"/>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1487057" y="4447363"/>
            <a:ext cx="2248676" cy="2243881"/>
          </a:xfrm>
          <a:prstGeom prst="rect">
            <a:avLst/>
          </a:prstGeom>
        </p:spPr>
      </p:pic>
    </p:spTree>
    <p:custDataLst>
      <p:tags r:id="rId1"/>
    </p:custDataLst>
  </p:cSld>
  <p:clrMapOvr>
    <a:masterClrMapping/>
  </p:clrMapOvr>
  <mc:AlternateContent xmlns:mc="http://schemas.openxmlformats.org/markup-compatibility/2006" xmlns:p14="http://schemas.microsoft.com/office/powerpoint/2010/main">
    <mc:Choice Requires="p14">
      <p:transition spd="slow" p14:dur="2000" advTm="49881"/>
    </mc:Choice>
    <mc:Fallback xmlns="">
      <p:transition spd="slow" advTm="49881"/>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5"/>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5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4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48"/>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227"/>
        <p:cNvGrpSpPr/>
        <p:nvPr/>
      </p:nvGrpSpPr>
      <p:grpSpPr>
        <a:xfrm>
          <a:off x="0" y="0"/>
          <a:ext cx="0" cy="0"/>
          <a:chOff x="0" y="0"/>
          <a:chExt cx="0" cy="0"/>
        </a:xfrm>
      </p:grpSpPr>
      <p:pic>
        <p:nvPicPr>
          <p:cNvPr id="229" name="Google Shape;229;p2"/>
          <p:cNvPicPr preferRelativeResize="0"/>
          <p:nvPr/>
        </p:nvPicPr>
        <p:blipFill rotWithShape="1">
          <a:blip r:embed="rId3">
            <a:alphaModFix/>
          </a:blip>
          <a:srcRect/>
          <a:stretch/>
        </p:blipFill>
        <p:spPr>
          <a:xfrm>
            <a:off x="-205946" y="-184049"/>
            <a:ext cx="12824666" cy="7884259"/>
          </a:xfrm>
          <a:prstGeom prst="rect">
            <a:avLst/>
          </a:prstGeom>
          <a:noFill/>
          <a:ln>
            <a:noFill/>
          </a:ln>
        </p:spPr>
      </p:pic>
      <p:sp>
        <p:nvSpPr>
          <p:cNvPr id="228" name="Google Shape;228;p2"/>
          <p:cNvSpPr txBox="1"/>
          <p:nvPr/>
        </p:nvSpPr>
        <p:spPr>
          <a:xfrm>
            <a:off x="4129773" y="1111134"/>
            <a:ext cx="7701280" cy="1150804"/>
          </a:xfrm>
          <a:prstGeom prst="rect">
            <a:avLst/>
          </a:prstGeom>
          <a:noFill/>
          <a:ln>
            <a:noFill/>
          </a:ln>
        </p:spPr>
        <p:txBody>
          <a:bodyPr spcFirstLastPara="1" wrap="square" lIns="0" tIns="45700" rIns="0" bIns="45700" anchor="t" anchorCtr="0">
            <a:noAutofit/>
          </a:bodyPr>
          <a:lstStyle/>
          <a:p>
            <a:pPr marL="0" marR="0" lvl="0" indent="0" algn="l" rtl="0">
              <a:lnSpc>
                <a:spcPct val="100000"/>
              </a:lnSpc>
              <a:spcBef>
                <a:spcPts val="0"/>
              </a:spcBef>
              <a:spcAft>
                <a:spcPts val="0"/>
              </a:spcAft>
              <a:buClr>
                <a:srgbClr val="FFFFFF"/>
              </a:buClr>
              <a:buSzPts val="5400"/>
              <a:buFont typeface="Calibri"/>
              <a:buNone/>
            </a:pPr>
            <a:r>
              <a:rPr lang="en-US" sz="7600" b="0" i="0" u="none" strike="noStrike" cap="none" dirty="0">
                <a:solidFill>
                  <a:schemeClr val="bg1"/>
                </a:solidFill>
                <a:latin typeface="Oswald"/>
                <a:ea typeface="Oswald"/>
                <a:cs typeface="Oswald"/>
                <a:sym typeface="Oswald"/>
              </a:rPr>
              <a:t>Prescribe</a:t>
            </a:r>
            <a:endParaRPr sz="7600" dirty="0">
              <a:solidFill>
                <a:schemeClr val="bg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13657"/>
    </mc:Choice>
    <mc:Fallback xmlns="">
      <p:transition spd="slow" advTm="13657"/>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233"/>
        <p:cNvGrpSpPr/>
        <p:nvPr/>
      </p:nvGrpSpPr>
      <p:grpSpPr>
        <a:xfrm>
          <a:off x="0" y="0"/>
          <a:ext cx="0" cy="0"/>
          <a:chOff x="0" y="0"/>
          <a:chExt cx="0" cy="0"/>
        </a:xfrm>
      </p:grpSpPr>
      <p:sp>
        <p:nvSpPr>
          <p:cNvPr id="234" name="Google Shape;234;p3"/>
          <p:cNvSpPr txBox="1">
            <a:spLocks noGrp="1"/>
          </p:cNvSpPr>
          <p:nvPr>
            <p:ph type="title"/>
          </p:nvPr>
        </p:nvSpPr>
        <p:spPr>
          <a:xfrm>
            <a:off x="838200" y="413252"/>
            <a:ext cx="10515600" cy="1247107"/>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accent1"/>
              </a:buClr>
              <a:buSzPts val="4400"/>
              <a:buFont typeface="Oswald"/>
              <a:buNone/>
            </a:pPr>
            <a:r>
              <a:rPr lang="en-US" dirty="0">
                <a:solidFill>
                  <a:schemeClr val="bg1">
                    <a:lumMod val="25000"/>
                  </a:schemeClr>
                </a:solidFill>
              </a:rPr>
              <a:t>Reparative </a:t>
            </a:r>
            <a:r>
              <a:rPr lang="en-US" sz="4000" dirty="0">
                <a:solidFill>
                  <a:schemeClr val="bg1">
                    <a:lumMod val="25000"/>
                  </a:schemeClr>
                </a:solidFill>
              </a:rPr>
              <a:t>Strategies</a:t>
            </a:r>
            <a:endParaRPr sz="4000" dirty="0">
              <a:solidFill>
                <a:schemeClr val="bg1">
                  <a:lumMod val="25000"/>
                </a:schemeClr>
              </a:solidFill>
            </a:endParaRPr>
          </a:p>
        </p:txBody>
      </p:sp>
      <p:sp>
        <p:nvSpPr>
          <p:cNvPr id="235" name="Google Shape;235;p3"/>
          <p:cNvSpPr txBox="1">
            <a:spLocks noGrp="1"/>
          </p:cNvSpPr>
          <p:nvPr>
            <p:ph idx="1"/>
          </p:nvPr>
        </p:nvSpPr>
        <p:spPr>
          <a:xfrm>
            <a:off x="838200" y="2270633"/>
            <a:ext cx="10515600" cy="4351338"/>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chemeClr val="accent1"/>
              </a:buClr>
              <a:buSzPts val="3200"/>
              <a:buChar char="•"/>
            </a:pPr>
            <a:r>
              <a:rPr lang="en-US" sz="3200" dirty="0">
                <a:solidFill>
                  <a:schemeClr val="bg1">
                    <a:lumMod val="25000"/>
                  </a:schemeClr>
                </a:solidFill>
                <a:latin typeface="Proxima Nova" panose="020B0604020202020204" charset="0"/>
                <a:ea typeface="Gill Sans"/>
                <a:cs typeface="Gill Sans"/>
                <a:sym typeface="Gill Sans"/>
              </a:rPr>
              <a:t>Monitor AI?</a:t>
            </a:r>
          </a:p>
          <a:p>
            <a:pPr marL="228600" lvl="0" indent="-228600" algn="l" rtl="0">
              <a:lnSpc>
                <a:spcPct val="90000"/>
              </a:lnSpc>
              <a:spcBef>
                <a:spcPts val="0"/>
              </a:spcBef>
              <a:spcAft>
                <a:spcPts val="0"/>
              </a:spcAft>
              <a:buClr>
                <a:schemeClr val="accent1"/>
              </a:buClr>
              <a:buSzPts val="3200"/>
              <a:buChar char="•"/>
            </a:pPr>
            <a:r>
              <a:rPr lang="en-US" sz="3200" dirty="0">
                <a:solidFill>
                  <a:schemeClr val="bg1">
                    <a:lumMod val="25000"/>
                  </a:schemeClr>
                </a:solidFill>
                <a:latin typeface="Proxima Nova" panose="020B0604020202020204" charset="0"/>
                <a:ea typeface="Gill Sans"/>
                <a:cs typeface="Gill Sans"/>
                <a:sym typeface="Gill Sans"/>
              </a:rPr>
              <a:t>Remineralization </a:t>
            </a:r>
          </a:p>
          <a:p>
            <a:pPr marL="685800" lvl="1" indent="-228600">
              <a:spcBef>
                <a:spcPts val="0"/>
              </a:spcBef>
              <a:buSzPts val="3200"/>
            </a:pPr>
            <a:r>
              <a:rPr lang="en-US" sz="2800" dirty="0">
                <a:solidFill>
                  <a:schemeClr val="bg1">
                    <a:lumMod val="25000"/>
                  </a:schemeClr>
                </a:solidFill>
                <a:latin typeface="Proxima Nova" panose="020B0604020202020204" charset="0"/>
                <a:ea typeface="Gill Sans"/>
                <a:cs typeface="Gill Sans"/>
                <a:sym typeface="Gill Sans"/>
              </a:rPr>
              <a:t>(Fl-, Nano HA, </a:t>
            </a:r>
            <a:r>
              <a:rPr lang="en-US" sz="2800" dirty="0" err="1">
                <a:solidFill>
                  <a:schemeClr val="bg1">
                    <a:lumMod val="25000"/>
                  </a:schemeClr>
                </a:solidFill>
                <a:latin typeface="Proxima Nova" panose="020B0604020202020204" charset="0"/>
                <a:ea typeface="Gill Sans"/>
                <a:cs typeface="Gill Sans"/>
                <a:sym typeface="Gill Sans"/>
              </a:rPr>
              <a:t>Curodont</a:t>
            </a:r>
            <a:r>
              <a:rPr lang="en-US" sz="2800" dirty="0">
                <a:solidFill>
                  <a:schemeClr val="bg1">
                    <a:lumMod val="25000"/>
                  </a:schemeClr>
                </a:solidFill>
                <a:latin typeface="Proxima Nova" panose="020B0604020202020204" charset="0"/>
                <a:ea typeface="Gill Sans"/>
                <a:cs typeface="Gill Sans"/>
                <a:sym typeface="Gill Sans"/>
              </a:rPr>
              <a:t>)</a:t>
            </a:r>
            <a:endParaRPr dirty="0">
              <a:solidFill>
                <a:schemeClr val="bg1">
                  <a:lumMod val="25000"/>
                </a:schemeClr>
              </a:solidFill>
              <a:latin typeface="Proxima Nova" panose="020B0604020202020204" charset="0"/>
            </a:endParaRPr>
          </a:p>
          <a:p>
            <a:pPr marL="228600" lvl="0" indent="-228600" algn="l" rtl="0">
              <a:lnSpc>
                <a:spcPct val="90000"/>
              </a:lnSpc>
              <a:spcBef>
                <a:spcPts val="1000"/>
              </a:spcBef>
              <a:spcAft>
                <a:spcPts val="0"/>
              </a:spcAft>
              <a:buClr>
                <a:schemeClr val="accent1"/>
              </a:buClr>
              <a:buSzPts val="3200"/>
              <a:buChar char="•"/>
            </a:pPr>
            <a:r>
              <a:rPr lang="en-US" sz="3200" dirty="0">
                <a:solidFill>
                  <a:schemeClr val="bg1">
                    <a:lumMod val="25000"/>
                  </a:schemeClr>
                </a:solidFill>
                <a:latin typeface="Proxima Nova" panose="020B0604020202020204" charset="0"/>
                <a:ea typeface="Gill Sans"/>
                <a:cs typeface="Gill Sans"/>
                <a:sym typeface="Gill Sans"/>
              </a:rPr>
              <a:t>Sealants</a:t>
            </a:r>
            <a:endParaRPr dirty="0">
              <a:solidFill>
                <a:schemeClr val="bg1">
                  <a:lumMod val="25000"/>
                </a:schemeClr>
              </a:solidFill>
              <a:latin typeface="Proxima Nova" panose="020B0604020202020204" charset="0"/>
            </a:endParaRPr>
          </a:p>
          <a:p>
            <a:pPr marL="228600" lvl="0" indent="-228600" algn="l" rtl="0">
              <a:lnSpc>
                <a:spcPct val="90000"/>
              </a:lnSpc>
              <a:spcBef>
                <a:spcPts val="1000"/>
              </a:spcBef>
              <a:spcAft>
                <a:spcPts val="0"/>
              </a:spcAft>
              <a:buClr>
                <a:schemeClr val="accent1"/>
              </a:buClr>
              <a:buSzPts val="3200"/>
              <a:buChar char="•"/>
            </a:pPr>
            <a:r>
              <a:rPr lang="en-US" sz="3200" dirty="0">
                <a:solidFill>
                  <a:schemeClr val="bg1">
                    <a:lumMod val="25000"/>
                  </a:schemeClr>
                </a:solidFill>
                <a:latin typeface="Proxima Nova" panose="020B0604020202020204" charset="0"/>
                <a:ea typeface="Gill Sans"/>
                <a:cs typeface="Gill Sans"/>
                <a:sym typeface="Gill Sans"/>
              </a:rPr>
              <a:t>ART</a:t>
            </a:r>
            <a:endParaRPr dirty="0">
              <a:solidFill>
                <a:schemeClr val="bg1">
                  <a:lumMod val="25000"/>
                </a:schemeClr>
              </a:solidFill>
              <a:latin typeface="Proxima Nova" panose="020B0604020202020204" charset="0"/>
            </a:endParaRPr>
          </a:p>
          <a:p>
            <a:pPr marL="228600" lvl="0" indent="-228600" algn="l" rtl="0">
              <a:lnSpc>
                <a:spcPct val="90000"/>
              </a:lnSpc>
              <a:spcBef>
                <a:spcPts val="1000"/>
              </a:spcBef>
              <a:spcAft>
                <a:spcPts val="0"/>
              </a:spcAft>
              <a:buClr>
                <a:schemeClr val="accent1"/>
              </a:buClr>
              <a:buSzPts val="3200"/>
              <a:buChar char="•"/>
            </a:pPr>
            <a:r>
              <a:rPr lang="en-US" sz="3200" dirty="0">
                <a:solidFill>
                  <a:schemeClr val="bg1">
                    <a:lumMod val="25000"/>
                  </a:schemeClr>
                </a:solidFill>
                <a:latin typeface="Proxima Nova" panose="020B0604020202020204" charset="0"/>
                <a:ea typeface="Gill Sans"/>
                <a:cs typeface="Gill Sans"/>
                <a:sym typeface="Gill Sans"/>
              </a:rPr>
              <a:t>Restoration (Drill and Fill)</a:t>
            </a:r>
            <a:endParaRPr dirty="0">
              <a:solidFill>
                <a:schemeClr val="bg1">
                  <a:lumMod val="25000"/>
                </a:schemeClr>
              </a:solidFill>
              <a:latin typeface="Proxima Nova" panose="020B0604020202020204" charset="0"/>
            </a:endParaRPr>
          </a:p>
          <a:p>
            <a:pPr marL="228600" lvl="0" indent="-25400" algn="l" rtl="0">
              <a:lnSpc>
                <a:spcPct val="90000"/>
              </a:lnSpc>
              <a:spcBef>
                <a:spcPts val="1000"/>
              </a:spcBef>
              <a:spcAft>
                <a:spcPts val="0"/>
              </a:spcAft>
              <a:buClr>
                <a:schemeClr val="dk1"/>
              </a:buClr>
              <a:buSzPts val="3200"/>
              <a:buNone/>
            </a:pPr>
            <a:endParaRPr sz="3200" dirty="0">
              <a:solidFill>
                <a:srgbClr val="404040"/>
              </a:solidFill>
              <a:latin typeface="Gill Sans"/>
              <a:ea typeface="Gill Sans"/>
              <a:cs typeface="Gill Sans"/>
              <a:sym typeface="Gill Sans"/>
            </a:endParaRPr>
          </a:p>
        </p:txBody>
      </p:sp>
      <p:pic>
        <p:nvPicPr>
          <p:cNvPr id="236" name="Google Shape;236;p3"/>
          <p:cNvPicPr preferRelativeResize="0"/>
          <p:nvPr/>
        </p:nvPicPr>
        <p:blipFill rotWithShape="1">
          <a:blip r:embed="rId3">
            <a:alphaModFix/>
          </a:blip>
          <a:srcRect/>
          <a:stretch/>
        </p:blipFill>
        <p:spPr>
          <a:xfrm>
            <a:off x="7159388" y="1660359"/>
            <a:ext cx="4194412" cy="4328535"/>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26610"/>
    </mc:Choice>
    <mc:Fallback xmlns="">
      <p:transition spd="slow" advTm="2661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BADA1-92A7-FDC6-8B83-F776A412147D}"/>
              </a:ext>
            </a:extLst>
          </p:cNvPr>
          <p:cNvSpPr>
            <a:spLocks noGrp="1"/>
          </p:cNvSpPr>
          <p:nvPr>
            <p:ph type="title"/>
          </p:nvPr>
        </p:nvSpPr>
        <p:spPr/>
        <p:txBody>
          <a:bodyPr/>
          <a:lstStyle/>
          <a:p>
            <a:r>
              <a:rPr lang="en-US" dirty="0"/>
              <a:t>Monitor with AI Radiography Programs</a:t>
            </a:r>
          </a:p>
        </p:txBody>
      </p:sp>
      <p:pic>
        <p:nvPicPr>
          <p:cNvPr id="6" name="Google Shape;508;p92" descr="Overjet Product B-Roll.mp4 [video-to-gif output image]">
            <a:extLst>
              <a:ext uri="{FF2B5EF4-FFF2-40B4-BE49-F238E27FC236}">
                <a16:creationId xmlns:a16="http://schemas.microsoft.com/office/drawing/2014/main" id="{C170D88D-234C-6D67-FB09-7FF80EC677D0}"/>
              </a:ext>
            </a:extLst>
          </p:cNvPr>
          <p:cNvPicPr preferRelativeResize="0"/>
          <p:nvPr/>
        </p:nvPicPr>
        <p:blipFill rotWithShape="1">
          <a:blip r:embed="rId2" cstate="screen">
            <a:alphaModFix amt="80000"/>
            <a:extLst>
              <a:ext uri="{28A0092B-C50C-407E-A947-70E740481C1C}">
                <a14:useLocalDpi xmlns:a14="http://schemas.microsoft.com/office/drawing/2010/main"/>
              </a:ext>
            </a:extLst>
          </a:blip>
          <a:srcRect r="10289"/>
          <a:stretch/>
        </p:blipFill>
        <p:spPr>
          <a:xfrm>
            <a:off x="2134753" y="1690688"/>
            <a:ext cx="7922494" cy="4443463"/>
          </a:xfrm>
          <a:prstGeom prst="rect">
            <a:avLst/>
          </a:prstGeom>
          <a:noFill/>
          <a:ln>
            <a:noFill/>
          </a:ln>
        </p:spPr>
      </p:pic>
    </p:spTree>
    <p:extLst>
      <p:ext uri="{BB962C8B-B14F-4D97-AF65-F5344CB8AC3E}">
        <p14:creationId xmlns:p14="http://schemas.microsoft.com/office/powerpoint/2010/main" val="76776447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241"/>
        <p:cNvGrpSpPr/>
        <p:nvPr/>
      </p:nvGrpSpPr>
      <p:grpSpPr>
        <a:xfrm>
          <a:off x="0" y="0"/>
          <a:ext cx="0" cy="0"/>
          <a:chOff x="0" y="0"/>
          <a:chExt cx="0" cy="0"/>
        </a:xfrm>
      </p:grpSpPr>
      <p:sp>
        <p:nvSpPr>
          <p:cNvPr id="242" name="Google Shape;242;p4"/>
          <p:cNvSpPr txBox="1">
            <a:spLocks noGrp="1"/>
          </p:cNvSpPr>
          <p:nvPr>
            <p:ph idx="1"/>
          </p:nvPr>
        </p:nvSpPr>
        <p:spPr>
          <a:xfrm>
            <a:off x="581945" y="2136468"/>
            <a:ext cx="6248482" cy="319329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latin typeface="Proxima Nova" panose="020B0604020202020204" charset="0"/>
                <a:ea typeface="Gill Sans"/>
                <a:cs typeface="Gill Sans"/>
                <a:sym typeface="Gill Sans"/>
              </a:rPr>
              <a:t>“A </a:t>
            </a:r>
            <a:r>
              <a:rPr lang="en-US" sz="3200" b="1" dirty="0">
                <a:latin typeface="Proxima Nova" panose="020B0604020202020204" charset="0"/>
                <a:ea typeface="Gill Sans"/>
                <a:cs typeface="Gill Sans"/>
                <a:sym typeface="Gill Sans"/>
              </a:rPr>
              <a:t>5% sodium fluoride varnish </a:t>
            </a:r>
            <a:r>
              <a:rPr lang="en-US" sz="3200" dirty="0">
                <a:latin typeface="Proxima Nova" panose="020B0604020202020204" charset="0"/>
                <a:ea typeface="Gill Sans"/>
                <a:cs typeface="Gill Sans"/>
                <a:sym typeface="Gill Sans"/>
              </a:rPr>
              <a:t>was the only therapy to show a statistically significant improvement compared with results in the control group (1100 ppm Fluoride dentifrice).” </a:t>
            </a:r>
            <a:endParaRPr dirty="0">
              <a:latin typeface="Proxima Nova" panose="020B0604020202020204" charset="0"/>
            </a:endParaRPr>
          </a:p>
        </p:txBody>
      </p:sp>
      <p:sp>
        <p:nvSpPr>
          <p:cNvPr id="243" name="Google Shape;243;p4"/>
          <p:cNvSpPr txBox="1"/>
          <p:nvPr/>
        </p:nvSpPr>
        <p:spPr>
          <a:xfrm>
            <a:off x="409493" y="5679680"/>
            <a:ext cx="10828002"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u="none" strike="noStrike" cap="none" dirty="0">
                <a:solidFill>
                  <a:schemeClr val="dk1"/>
                </a:solidFill>
                <a:latin typeface="Proxima Nova Light" panose="02000506030000020004" pitchFamily="2" charset="0"/>
                <a:ea typeface="Gill Sans"/>
                <a:cs typeface="Gill Sans"/>
                <a:sym typeface="Gill Sans"/>
              </a:rPr>
              <a:t>Fernández-Ferrer L, Vicente-Ruíz M, García-Sanz V, Montiel-Company JM, Paredes-Gallardo V, et al. Enamel remineralization therapies for treating </a:t>
            </a:r>
            <a:r>
              <a:rPr lang="en-US" sz="2000" u="none" strike="noStrike" cap="none" dirty="0" err="1">
                <a:solidFill>
                  <a:schemeClr val="dk1"/>
                </a:solidFill>
                <a:latin typeface="Proxima Nova Light" panose="02000506030000020004" pitchFamily="2" charset="0"/>
                <a:ea typeface="Gill Sans"/>
                <a:cs typeface="Gill Sans"/>
                <a:sym typeface="Gill Sans"/>
              </a:rPr>
              <a:t>postorthodontic</a:t>
            </a:r>
            <a:r>
              <a:rPr lang="en-US" sz="2000" u="none" strike="noStrike" cap="none" dirty="0">
                <a:solidFill>
                  <a:schemeClr val="dk1"/>
                </a:solidFill>
                <a:latin typeface="Proxima Nova Light" panose="02000506030000020004" pitchFamily="2" charset="0"/>
                <a:ea typeface="Gill Sans"/>
                <a:cs typeface="Gill Sans"/>
                <a:sym typeface="Gill Sans"/>
              </a:rPr>
              <a:t> white-spot lesions: A systematic review. J Am Dent Assoc. 2018 Sep;149(9):778-786.</a:t>
            </a:r>
            <a:endParaRPr sz="2000" dirty="0">
              <a:latin typeface="Proxima Nova Light" panose="02000506030000020004" pitchFamily="2" charset="0"/>
            </a:endParaRPr>
          </a:p>
        </p:txBody>
      </p:sp>
      <p:pic>
        <p:nvPicPr>
          <p:cNvPr id="244" name="Google Shape;244;p4"/>
          <p:cNvPicPr preferRelativeResize="0"/>
          <p:nvPr/>
        </p:nvPicPr>
        <p:blipFill rotWithShape="1">
          <a:blip r:embed="rId3">
            <a:alphaModFix/>
          </a:blip>
          <a:srcRect/>
          <a:stretch/>
        </p:blipFill>
        <p:spPr>
          <a:xfrm>
            <a:off x="6830427" y="2136468"/>
            <a:ext cx="5127180" cy="3193294"/>
          </a:xfrm>
          <a:prstGeom prst="rect">
            <a:avLst/>
          </a:prstGeom>
          <a:noFill/>
          <a:ln>
            <a:noFill/>
          </a:ln>
        </p:spPr>
      </p:pic>
      <p:sp>
        <p:nvSpPr>
          <p:cNvPr id="3" name="TextBox 2">
            <a:extLst>
              <a:ext uri="{FF2B5EF4-FFF2-40B4-BE49-F238E27FC236}">
                <a16:creationId xmlns:a16="http://schemas.microsoft.com/office/drawing/2014/main" id="{69A5B857-775C-23B0-AB3E-60B249B65B49}"/>
              </a:ext>
            </a:extLst>
          </p:cNvPr>
          <p:cNvSpPr txBox="1"/>
          <p:nvPr/>
        </p:nvSpPr>
        <p:spPr>
          <a:xfrm>
            <a:off x="1008347" y="820352"/>
            <a:ext cx="9630294" cy="707886"/>
          </a:xfrm>
          <a:prstGeom prst="rect">
            <a:avLst/>
          </a:prstGeom>
          <a:noFill/>
        </p:spPr>
        <p:txBody>
          <a:bodyPr wrap="square">
            <a:spAutoFit/>
          </a:bodyPr>
          <a:lstStyle/>
          <a:p>
            <a:pPr algn="ctr"/>
            <a:r>
              <a:rPr lang="en-US" sz="4000" dirty="0">
                <a:solidFill>
                  <a:schemeClr val="tx1"/>
                </a:solidFill>
                <a:latin typeface="Oswald" pitchFamily="2" charset="77"/>
              </a:rPr>
              <a:t>Evidence Favors Fluoride Varnish</a:t>
            </a:r>
          </a:p>
        </p:txBody>
      </p:sp>
    </p:spTree>
  </p:cSld>
  <p:clrMapOvr>
    <a:masterClrMapping/>
  </p:clrMapOvr>
  <mc:AlternateContent xmlns:mc="http://schemas.openxmlformats.org/markup-compatibility/2006" xmlns:p14="http://schemas.microsoft.com/office/powerpoint/2010/main">
    <mc:Choice Requires="p14">
      <p:transition spd="slow" p14:dur="2000" advTm="35418"/>
    </mc:Choice>
    <mc:Fallback xmlns="">
      <p:transition spd="slow" advTm="35418"/>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249"/>
        <p:cNvGrpSpPr/>
        <p:nvPr/>
      </p:nvGrpSpPr>
      <p:grpSpPr>
        <a:xfrm>
          <a:off x="0" y="0"/>
          <a:ext cx="0" cy="0"/>
          <a:chOff x="0" y="0"/>
          <a:chExt cx="0" cy="0"/>
        </a:xfrm>
      </p:grpSpPr>
      <p:pic>
        <p:nvPicPr>
          <p:cNvPr id="5" name="Picture 4" descr="A toothpaste being poured onto a toothbrush&#10;&#10;AI-generated content may be incorrect.">
            <a:extLst>
              <a:ext uri="{FF2B5EF4-FFF2-40B4-BE49-F238E27FC236}">
                <a16:creationId xmlns:a16="http://schemas.microsoft.com/office/drawing/2014/main" id="{DE884F59-E70D-7B23-3C3C-810753251D77}"/>
              </a:ext>
            </a:extLst>
          </p:cNvPr>
          <p:cNvPicPr>
            <a:picLocks noChangeAspect="1"/>
          </p:cNvPicPr>
          <p:nvPr/>
        </p:nvPicPr>
        <p:blipFill>
          <a:blip r:embed="rId3">
            <a:alphaModFix amt="85000"/>
            <a:extLst>
              <a:ext uri="{28A0092B-C50C-407E-A947-70E740481C1C}">
                <a14:useLocalDpi xmlns:a14="http://schemas.microsoft.com/office/drawing/2010/main"/>
              </a:ext>
            </a:extLst>
          </a:blip>
          <a:stretch>
            <a:fillRect/>
          </a:stretch>
        </p:blipFill>
        <p:spPr>
          <a:xfrm>
            <a:off x="-173583" y="1"/>
            <a:ext cx="12365584" cy="6955641"/>
          </a:xfrm>
          <a:prstGeom prst="rect">
            <a:avLst/>
          </a:prstGeom>
        </p:spPr>
      </p:pic>
      <p:sp>
        <p:nvSpPr>
          <p:cNvPr id="250" name="Google Shape;250;p5"/>
          <p:cNvSpPr txBox="1"/>
          <p:nvPr/>
        </p:nvSpPr>
        <p:spPr>
          <a:xfrm>
            <a:off x="740142" y="5549671"/>
            <a:ext cx="10058400" cy="648003"/>
          </a:xfrm>
          <a:prstGeom prst="rect">
            <a:avLst/>
          </a:prstGeom>
          <a:noFill/>
          <a:ln>
            <a:noFill/>
          </a:ln>
        </p:spPr>
        <p:txBody>
          <a:bodyPr spcFirstLastPara="1" wrap="square" lIns="0" tIns="45700" rIns="0" bIns="45700" anchor="t" anchorCtr="0">
            <a:noAutofit/>
          </a:bodyPr>
          <a:lstStyle/>
          <a:p>
            <a:pPr marL="0" marR="0" lvl="0" indent="0" algn="l" rtl="0">
              <a:lnSpc>
                <a:spcPct val="100000"/>
              </a:lnSpc>
              <a:spcBef>
                <a:spcPts val="0"/>
              </a:spcBef>
              <a:spcAft>
                <a:spcPts val="0"/>
              </a:spcAft>
              <a:buClr>
                <a:schemeClr val="dk1"/>
              </a:buClr>
              <a:buSzPts val="1800"/>
              <a:buFont typeface="Calibri"/>
              <a:buNone/>
            </a:pPr>
            <a:r>
              <a:rPr lang="en-US" sz="2000" u="none" strike="noStrike" cap="none" dirty="0" err="1">
                <a:solidFill>
                  <a:schemeClr val="dk1"/>
                </a:solidFill>
                <a:latin typeface="Proxima Nova Light" panose="02000506030000020004" pitchFamily="2" charset="0"/>
                <a:ea typeface="Gill Sans"/>
                <a:cs typeface="Gill Sans"/>
                <a:sym typeface="Gill Sans"/>
              </a:rPr>
              <a:t>Erdwey</a:t>
            </a:r>
            <a:r>
              <a:rPr lang="en-US" sz="2000" u="none" strike="noStrike" cap="none" dirty="0">
                <a:solidFill>
                  <a:schemeClr val="dk1"/>
                </a:solidFill>
                <a:latin typeface="Proxima Nova Light" panose="02000506030000020004" pitchFamily="2" charset="0"/>
                <a:ea typeface="Gill Sans"/>
                <a:cs typeface="Gill Sans"/>
                <a:sym typeface="Gill Sans"/>
              </a:rPr>
              <a:t> D, Meyer-</a:t>
            </a:r>
            <a:r>
              <a:rPr lang="en-US" sz="2000" u="none" strike="noStrike" cap="none" dirty="0" err="1">
                <a:solidFill>
                  <a:schemeClr val="dk1"/>
                </a:solidFill>
                <a:latin typeface="Proxima Nova Light" panose="02000506030000020004" pitchFamily="2" charset="0"/>
                <a:ea typeface="Gill Sans"/>
                <a:cs typeface="Gill Sans"/>
                <a:sym typeface="Gill Sans"/>
              </a:rPr>
              <a:t>Lueckel</a:t>
            </a:r>
            <a:r>
              <a:rPr lang="en-US" sz="2000" u="none" strike="noStrike" cap="none" dirty="0">
                <a:solidFill>
                  <a:schemeClr val="dk1"/>
                </a:solidFill>
                <a:latin typeface="Proxima Nova Light" panose="02000506030000020004" pitchFamily="2" charset="0"/>
                <a:ea typeface="Gill Sans"/>
                <a:cs typeface="Gill Sans"/>
                <a:sym typeface="Gill Sans"/>
              </a:rPr>
              <a:t> H, Esteves-Oliveira M, Apel C, </a:t>
            </a:r>
            <a:r>
              <a:rPr lang="en-US" sz="2000" u="none" strike="noStrike" cap="none" dirty="0" err="1">
                <a:solidFill>
                  <a:schemeClr val="dk1"/>
                </a:solidFill>
                <a:latin typeface="Proxima Nova Light" panose="02000506030000020004" pitchFamily="2" charset="0"/>
                <a:ea typeface="Gill Sans"/>
                <a:cs typeface="Gill Sans"/>
                <a:sym typeface="Gill Sans"/>
              </a:rPr>
              <a:t>Wierichs</a:t>
            </a:r>
            <a:r>
              <a:rPr lang="en-US" sz="2000" u="none" strike="noStrike" cap="none" dirty="0">
                <a:solidFill>
                  <a:schemeClr val="dk1"/>
                </a:solidFill>
                <a:latin typeface="Proxima Nova Light" panose="02000506030000020004" pitchFamily="2" charset="0"/>
                <a:ea typeface="Gill Sans"/>
                <a:cs typeface="Gill Sans"/>
                <a:sym typeface="Gill Sans"/>
              </a:rPr>
              <a:t> RJ. Demineralization Inhibitory Effects of Highly Concentrated Fluoride Dentifrice and Fluoride Gels/Solutions on Sound Dentin and Artificial Dentin Caries Lesions in vitro. Caries Res. 2021;55(1):41-54. 240 Mol </a:t>
            </a:r>
            <a:r>
              <a:rPr lang="en-US" sz="2000" u="none" strike="noStrike" cap="none" dirty="0" err="1">
                <a:solidFill>
                  <a:schemeClr val="dk1"/>
                </a:solidFill>
                <a:latin typeface="Proxima Nova Light" panose="02000506030000020004" pitchFamily="2" charset="0"/>
                <a:ea typeface="Gill Sans"/>
                <a:cs typeface="Gill Sans"/>
                <a:sym typeface="Gill Sans"/>
              </a:rPr>
              <a:t>Ivt</a:t>
            </a:r>
            <a:r>
              <a:rPr lang="en-US" sz="2000" u="none" strike="noStrike" cap="none" dirty="0">
                <a:solidFill>
                  <a:schemeClr val="dk1"/>
                </a:solidFill>
                <a:latin typeface="Proxima Nova Light" panose="02000506030000020004" pitchFamily="2" charset="0"/>
                <a:ea typeface="Gill Sans"/>
                <a:cs typeface="Gill Sans"/>
                <a:sym typeface="Gill Sans"/>
              </a:rPr>
              <a:t>, 28D, AF, </a:t>
            </a:r>
            <a:r>
              <a:rPr lang="en-US" sz="2000" u="none" strike="noStrike" cap="none" dirty="0" err="1">
                <a:solidFill>
                  <a:schemeClr val="dk1"/>
                </a:solidFill>
                <a:latin typeface="Proxima Nova Light" panose="02000506030000020004" pitchFamily="2" charset="0"/>
                <a:ea typeface="Gill Sans"/>
                <a:cs typeface="Gill Sans"/>
                <a:sym typeface="Gill Sans"/>
              </a:rPr>
              <a:t>NaF</a:t>
            </a:r>
            <a:r>
              <a:rPr lang="en-US" sz="2000" u="none" strike="noStrike" cap="none" dirty="0">
                <a:solidFill>
                  <a:schemeClr val="dk1"/>
                </a:solidFill>
                <a:latin typeface="Proxima Nova Light" panose="02000506030000020004" pitchFamily="2" charset="0"/>
                <a:ea typeface="Gill Sans"/>
                <a:cs typeface="Gill Sans"/>
                <a:sym typeface="Gill Sans"/>
              </a:rPr>
              <a:t>, SDF, APF 1450, 5000, 12,500</a:t>
            </a:r>
            <a:endParaRPr sz="2000" dirty="0">
              <a:latin typeface="Proxima Nova Light" panose="02000506030000020004" pitchFamily="2" charset="0"/>
            </a:endParaRPr>
          </a:p>
        </p:txBody>
      </p:sp>
      <p:sp>
        <p:nvSpPr>
          <p:cNvPr id="251" name="Google Shape;251;p5"/>
          <p:cNvSpPr txBox="1"/>
          <p:nvPr/>
        </p:nvSpPr>
        <p:spPr>
          <a:xfrm>
            <a:off x="627626" y="1708126"/>
            <a:ext cx="10936747" cy="35393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chemeClr val="dk1"/>
              </a:buClr>
              <a:buSzPts val="3200"/>
              <a:buFont typeface="Gill Sans"/>
              <a:buNone/>
            </a:pPr>
            <a:r>
              <a:rPr lang="en-US" sz="3200" b="0" i="0" u="none" strike="noStrike" cap="none" dirty="0">
                <a:solidFill>
                  <a:schemeClr val="dk1"/>
                </a:solidFill>
                <a:latin typeface="Proxima Nova" panose="020B0604020202020204" charset="0"/>
                <a:ea typeface="Gill Sans"/>
                <a:cs typeface="Gill Sans"/>
                <a:sym typeface="Gill Sans"/>
              </a:rPr>
              <a:t>“Additional use of most fluoride gels/solutions significantly enhanced mineral gain, mainly in the surface area; however, acidic gels/solutions seemed to have negative effects on lesion depths…Under the present pH-cycling conditions the </a:t>
            </a:r>
            <a:r>
              <a:rPr lang="en-US" sz="3200" b="1" i="0" u="none" strike="noStrike" cap="none" dirty="0">
                <a:solidFill>
                  <a:schemeClr val="dk1"/>
                </a:solidFill>
                <a:latin typeface="Proxima Nova" panose="020B0604020202020204" charset="0"/>
                <a:ea typeface="Gill Sans"/>
                <a:cs typeface="Gill Sans"/>
                <a:sym typeface="Gill Sans"/>
              </a:rPr>
              <a:t>highly fluoridated dentifrice significantly reduced caries progression</a:t>
            </a:r>
            <a:r>
              <a:rPr lang="en-US" sz="3200" b="0" i="0" u="none" strike="noStrike" cap="none" dirty="0">
                <a:solidFill>
                  <a:schemeClr val="dk1"/>
                </a:solidFill>
                <a:latin typeface="Proxima Nova" panose="020B0604020202020204" charset="0"/>
                <a:ea typeface="Gill Sans"/>
                <a:cs typeface="Gill Sans"/>
                <a:sym typeface="Gill Sans"/>
              </a:rPr>
              <a:t> and additional application of nearly all of the fluoride gels/solutions resulted in remineralization.”  </a:t>
            </a:r>
            <a:endParaRPr sz="3200" dirty="0">
              <a:latin typeface="Proxima Nova" panose="020B0604020202020204" charset="0"/>
            </a:endParaRPr>
          </a:p>
        </p:txBody>
      </p:sp>
      <p:sp>
        <p:nvSpPr>
          <p:cNvPr id="3" name="TextBox 2">
            <a:extLst>
              <a:ext uri="{FF2B5EF4-FFF2-40B4-BE49-F238E27FC236}">
                <a16:creationId xmlns:a16="http://schemas.microsoft.com/office/drawing/2014/main" id="{578A692B-F1DB-7BF0-B999-109BC2C91D0D}"/>
              </a:ext>
            </a:extLst>
          </p:cNvPr>
          <p:cNvSpPr txBox="1"/>
          <p:nvPr/>
        </p:nvSpPr>
        <p:spPr>
          <a:xfrm>
            <a:off x="1661460" y="667933"/>
            <a:ext cx="8542421" cy="707886"/>
          </a:xfrm>
          <a:prstGeom prst="rect">
            <a:avLst/>
          </a:prstGeom>
          <a:noFill/>
        </p:spPr>
        <p:txBody>
          <a:bodyPr wrap="square">
            <a:spAutoFit/>
          </a:bodyPr>
          <a:lstStyle/>
          <a:p>
            <a:pPr algn="ctr"/>
            <a:r>
              <a:rPr lang="en-US" sz="4000" dirty="0">
                <a:latin typeface="Oswald" pitchFamily="2" charset="77"/>
              </a:rPr>
              <a:t>Fluoride Gels Help—Unless They’re Acidic</a:t>
            </a:r>
          </a:p>
        </p:txBody>
      </p:sp>
    </p:spTree>
  </p:cSld>
  <p:clrMapOvr>
    <a:masterClrMapping/>
  </p:clrMapOvr>
  <mc:AlternateContent xmlns:mc="http://schemas.openxmlformats.org/markup-compatibility/2006" xmlns:p14="http://schemas.microsoft.com/office/powerpoint/2010/main">
    <mc:Choice Requires="p14">
      <p:transition spd="slow" p14:dur="2000" advTm="48685"/>
    </mc:Choice>
    <mc:Fallback xmlns="">
      <p:transition spd="slow" advTm="48685"/>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256"/>
        <p:cNvGrpSpPr/>
        <p:nvPr/>
      </p:nvGrpSpPr>
      <p:grpSpPr>
        <a:xfrm>
          <a:off x="0" y="0"/>
          <a:ext cx="0" cy="0"/>
          <a:chOff x="0" y="0"/>
          <a:chExt cx="0" cy="0"/>
        </a:xfrm>
      </p:grpSpPr>
      <p:sp>
        <p:nvSpPr>
          <p:cNvPr id="4" name="Freeform 2">
            <a:extLst>
              <a:ext uri="{FF2B5EF4-FFF2-40B4-BE49-F238E27FC236}">
                <a16:creationId xmlns:a16="http://schemas.microsoft.com/office/drawing/2014/main" id="{6CCC65F1-F942-6CB1-031C-C87B9D23C4AA}"/>
              </a:ext>
            </a:extLst>
          </p:cNvPr>
          <p:cNvSpPr/>
          <p:nvPr/>
        </p:nvSpPr>
        <p:spPr>
          <a:xfrm rot="16200000">
            <a:off x="-712385" y="712385"/>
            <a:ext cx="6333660" cy="4908885"/>
          </a:xfrm>
          <a:custGeom>
            <a:avLst/>
            <a:gdLst/>
            <a:ahLst/>
            <a:cxnLst/>
            <a:rect l="l" t="t" r="r" b="b"/>
            <a:pathLst>
              <a:path w="11002466" h="6188887">
                <a:moveTo>
                  <a:pt x="0" y="0"/>
                </a:moveTo>
                <a:lnTo>
                  <a:pt x="11002467" y="0"/>
                </a:lnTo>
                <a:lnTo>
                  <a:pt x="11002467" y="6188888"/>
                </a:lnTo>
                <a:lnTo>
                  <a:pt x="0" y="6188888"/>
                </a:lnTo>
                <a:lnTo>
                  <a:pt x="0" y="0"/>
                </a:lnTo>
                <a:close/>
              </a:path>
            </a:pathLst>
          </a:custGeom>
          <a:blipFill>
            <a:blip r:embed="rId3" cstate="screen">
              <a:extLst>
                <a:ext uri="{28A0092B-C50C-407E-A947-70E740481C1C}">
                  <a14:useLocalDpi xmlns:a14="http://schemas.microsoft.com/office/drawing/2010/main"/>
                </a:ext>
              </a:extLst>
            </a:blip>
            <a:stretch>
              <a:fillRect/>
            </a:stretch>
          </a:blipFill>
        </p:spPr>
        <p:txBody>
          <a:bodyPr/>
          <a:lstStyle/>
          <a:p>
            <a:endParaRPr lang="en-US"/>
          </a:p>
        </p:txBody>
      </p:sp>
      <p:sp>
        <p:nvSpPr>
          <p:cNvPr id="257" name="Google Shape;257;p6"/>
          <p:cNvSpPr txBox="1">
            <a:spLocks noGrp="1"/>
          </p:cNvSpPr>
          <p:nvPr>
            <p:ph type="title"/>
          </p:nvPr>
        </p:nvSpPr>
        <p:spPr>
          <a:xfrm>
            <a:off x="1256211" y="6025812"/>
            <a:ext cx="9679577" cy="512241"/>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1800"/>
              <a:buFont typeface="Gill Sans"/>
              <a:buNone/>
            </a:pPr>
            <a:r>
              <a:rPr lang="en-US" sz="1800" dirty="0">
                <a:latin typeface="Proxima Nova Light" panose="02000506030000020004" pitchFamily="2" charset="0"/>
                <a:ea typeface="Gill Sans"/>
                <a:cs typeface="Gill Sans"/>
                <a:sym typeface="Gill Sans"/>
              </a:rPr>
              <a:t>Ishizuka Y, </a:t>
            </a:r>
            <a:r>
              <a:rPr lang="en-US" sz="1800" dirty="0" err="1">
                <a:latin typeface="Proxima Nova Light" panose="02000506030000020004" pitchFamily="2" charset="0"/>
                <a:ea typeface="Gill Sans"/>
                <a:cs typeface="Gill Sans"/>
                <a:sym typeface="Gill Sans"/>
              </a:rPr>
              <a:t>Lehrkinder</a:t>
            </a:r>
            <a:r>
              <a:rPr lang="en-US" sz="1800" dirty="0">
                <a:latin typeface="Proxima Nova Light" panose="02000506030000020004" pitchFamily="2" charset="0"/>
                <a:ea typeface="Gill Sans"/>
                <a:cs typeface="Gill Sans"/>
                <a:sym typeface="Gill Sans"/>
              </a:rPr>
              <a:t> A, Nordström A, </a:t>
            </a:r>
            <a:r>
              <a:rPr lang="en-US" sz="1800" dirty="0" err="1">
                <a:latin typeface="Proxima Nova Light" panose="02000506030000020004" pitchFamily="2" charset="0"/>
                <a:ea typeface="Gill Sans"/>
                <a:cs typeface="Gill Sans"/>
                <a:sym typeface="Gill Sans"/>
              </a:rPr>
              <a:t>Lingström</a:t>
            </a:r>
            <a:r>
              <a:rPr lang="en-US" sz="1800" dirty="0">
                <a:latin typeface="Proxima Nova Light" panose="02000506030000020004" pitchFamily="2" charset="0"/>
                <a:ea typeface="Gill Sans"/>
                <a:cs typeface="Gill Sans"/>
                <a:sym typeface="Gill Sans"/>
              </a:rPr>
              <a:t> P: Effect of Different Toothbrushing Routines on Interproximal Fluoride Concentration. Caries Res 2020;54:343-349. </a:t>
            </a:r>
            <a:r>
              <a:rPr lang="en-US" sz="1800" dirty="0" err="1">
                <a:latin typeface="Proxima Nova Light" panose="02000506030000020004" pitchFamily="2" charset="0"/>
                <a:ea typeface="Gill Sans"/>
                <a:cs typeface="Gill Sans"/>
                <a:sym typeface="Gill Sans"/>
              </a:rPr>
              <a:t>doi</a:t>
            </a:r>
            <a:r>
              <a:rPr lang="en-US" sz="1800" dirty="0">
                <a:latin typeface="Proxima Nova Light" panose="02000506030000020004" pitchFamily="2" charset="0"/>
                <a:ea typeface="Gill Sans"/>
                <a:cs typeface="Gill Sans"/>
                <a:sym typeface="Gill Sans"/>
              </a:rPr>
              <a:t>: 10.1159/000510181</a:t>
            </a:r>
            <a:endParaRPr dirty="0">
              <a:latin typeface="Proxima Nova Light" panose="02000506030000020004" pitchFamily="2" charset="0"/>
            </a:endParaRPr>
          </a:p>
        </p:txBody>
      </p:sp>
      <p:sp>
        <p:nvSpPr>
          <p:cNvPr id="258" name="Google Shape;258;p6"/>
          <p:cNvSpPr txBox="1">
            <a:spLocks noGrp="1"/>
          </p:cNvSpPr>
          <p:nvPr>
            <p:ph idx="1"/>
          </p:nvPr>
        </p:nvSpPr>
        <p:spPr>
          <a:xfrm>
            <a:off x="3994489" y="1645915"/>
            <a:ext cx="7507701" cy="319329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2800"/>
              <a:buNone/>
            </a:pPr>
            <a:r>
              <a:rPr lang="en-US" sz="3200" dirty="0">
                <a:latin typeface="Proxima Nova" panose="020B0604020202020204" charset="0"/>
                <a:ea typeface="Gill Sans"/>
                <a:cs typeface="Gill Sans"/>
                <a:sym typeface="Gill Sans"/>
              </a:rPr>
              <a:t>“These findings suggest that the </a:t>
            </a:r>
            <a:r>
              <a:rPr lang="en-US" sz="3200" b="1" dirty="0">
                <a:latin typeface="Proxima Nova" panose="020B0604020202020204" charset="0"/>
                <a:ea typeface="Gill Sans"/>
                <a:cs typeface="Gill Sans"/>
                <a:sym typeface="Gill Sans"/>
              </a:rPr>
              <a:t>amount of toothpaste, the duration and the amount of water have a significant effect on fluoride concentration after toothbrushing.</a:t>
            </a:r>
            <a:r>
              <a:rPr lang="en-US" sz="3200" dirty="0">
                <a:latin typeface="Proxima Nova" panose="020B0604020202020204" charset="0"/>
                <a:ea typeface="Gill Sans"/>
                <a:cs typeface="Gill Sans"/>
                <a:sym typeface="Gill Sans"/>
              </a:rPr>
              <a:t> Furthermore, despite the lower amount of fluoride, the gel gives almost the same fluoride concentration after toothbrushing as the toothpaste.”      </a:t>
            </a:r>
            <a:r>
              <a:rPr lang="en-US" sz="3200" b="1" dirty="0">
                <a:latin typeface="Proxima Nova" panose="020B0604020202020204" charset="0"/>
                <a:ea typeface="Gill Sans"/>
                <a:cs typeface="Gill Sans"/>
                <a:sym typeface="Gill Sans"/>
              </a:rPr>
              <a:t>2 cm</a:t>
            </a:r>
            <a:endParaRPr sz="3200" dirty="0">
              <a:latin typeface="Proxima Nova" panose="020B0604020202020204" charset="0"/>
            </a:endParaRPr>
          </a:p>
        </p:txBody>
      </p:sp>
      <p:sp>
        <p:nvSpPr>
          <p:cNvPr id="3" name="TextBox 2">
            <a:extLst>
              <a:ext uri="{FF2B5EF4-FFF2-40B4-BE49-F238E27FC236}">
                <a16:creationId xmlns:a16="http://schemas.microsoft.com/office/drawing/2014/main" id="{FF3C32D8-AA4B-0CF6-DED6-698D40FB9F5B}"/>
              </a:ext>
            </a:extLst>
          </p:cNvPr>
          <p:cNvSpPr txBox="1"/>
          <p:nvPr/>
        </p:nvSpPr>
        <p:spPr>
          <a:xfrm>
            <a:off x="2095749" y="524342"/>
            <a:ext cx="8000499" cy="707886"/>
          </a:xfrm>
          <a:prstGeom prst="rect">
            <a:avLst/>
          </a:prstGeom>
          <a:noFill/>
        </p:spPr>
        <p:txBody>
          <a:bodyPr wrap="square">
            <a:spAutoFit/>
          </a:bodyPr>
          <a:lstStyle/>
          <a:p>
            <a:pPr algn="ctr"/>
            <a:r>
              <a:rPr lang="en-US" sz="4000" dirty="0">
                <a:latin typeface="Oswald" pitchFamily="2" charset="77"/>
              </a:rPr>
              <a:t>Toothpaste Use &amp; Water Amount Matter</a:t>
            </a:r>
          </a:p>
        </p:txBody>
      </p:sp>
    </p:spTree>
  </p:cSld>
  <p:clrMapOvr>
    <a:masterClrMapping/>
  </p:clrMapOvr>
  <mc:AlternateContent xmlns:mc="http://schemas.openxmlformats.org/markup-compatibility/2006" xmlns:p14="http://schemas.microsoft.com/office/powerpoint/2010/main">
    <mc:Choice Requires="p14">
      <p:transition spd="slow" p14:dur="2000" advTm="60572"/>
    </mc:Choice>
    <mc:Fallback xmlns="">
      <p:transition spd="slow" advTm="60572"/>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0541AF-7C51-BF9E-5AD9-1E24BBACD9C7}"/>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425C2A1-DCC6-BE45-DB46-06BAD9E68B0A}"/>
              </a:ext>
            </a:extLst>
          </p:cNvPr>
          <p:cNvSpPr>
            <a:spLocks noGrp="1"/>
          </p:cNvSpPr>
          <p:nvPr>
            <p:ph idx="1"/>
          </p:nvPr>
        </p:nvSpPr>
        <p:spPr>
          <a:xfrm>
            <a:off x="997241" y="1652104"/>
            <a:ext cx="6308723" cy="3193294"/>
          </a:xfrm>
        </p:spPr>
        <p:txBody>
          <a:bodyPr>
            <a:noAutofit/>
          </a:bodyPr>
          <a:lstStyle/>
          <a:p>
            <a:pPr marL="0" indent="0">
              <a:buNone/>
            </a:pPr>
            <a:r>
              <a:rPr lang="en-US" sz="3200" dirty="0">
                <a:latin typeface="Proxima Nova" panose="020B0604020202020204" charset="0"/>
              </a:rPr>
              <a:t>“The %SMHR data showed the </a:t>
            </a:r>
            <a:r>
              <a:rPr lang="en-US" sz="3200" dirty="0" err="1">
                <a:latin typeface="Proxima Nova" panose="020B0604020202020204" charset="0"/>
              </a:rPr>
              <a:t>Carifree</a:t>
            </a:r>
            <a:r>
              <a:rPr lang="en-US" sz="3200" dirty="0">
                <a:latin typeface="Proxima Nova" panose="020B0604020202020204" charset="0"/>
              </a:rPr>
              <a:t> Pro Gel toothpaste formulation was able to achieve statistically significantly greater repair and protection of the enamel samples than the negative control during this treatment and pH cycling study.”</a:t>
            </a:r>
          </a:p>
          <a:p>
            <a:pPr marL="0" indent="0">
              <a:buNone/>
            </a:pPr>
            <a:endParaRPr lang="en-US" sz="3200" dirty="0">
              <a:latin typeface="Proxima Nova" panose="020B0604020202020204" charset="0"/>
            </a:endParaRPr>
          </a:p>
        </p:txBody>
      </p:sp>
      <p:pic>
        <p:nvPicPr>
          <p:cNvPr id="4" name="Picture 3">
            <a:extLst>
              <a:ext uri="{FF2B5EF4-FFF2-40B4-BE49-F238E27FC236}">
                <a16:creationId xmlns:a16="http://schemas.microsoft.com/office/drawing/2014/main" id="{8B0D301E-FF68-ABB9-F744-2F5314319FB2}"/>
              </a:ext>
            </a:extLst>
          </p:cNvPr>
          <p:cNvPicPr>
            <a:picLocks noChangeAspect="1"/>
          </p:cNvPicPr>
          <p:nvPr/>
        </p:nvPicPr>
        <p:blipFill>
          <a:blip r:embed="rId3"/>
          <a:stretch>
            <a:fillRect/>
          </a:stretch>
        </p:blipFill>
        <p:spPr>
          <a:xfrm>
            <a:off x="8229599" y="369103"/>
            <a:ext cx="3755461" cy="5352752"/>
          </a:xfrm>
          <a:prstGeom prst="rect">
            <a:avLst/>
          </a:prstGeom>
          <a:ln>
            <a:noFill/>
          </a:ln>
          <a:effectLst>
            <a:outerShdw blurRad="292100" dist="139700" dir="2700000" algn="tl" rotWithShape="0">
              <a:srgbClr val="333333">
                <a:alpha val="65000"/>
              </a:srgbClr>
            </a:outerShdw>
          </a:effectLst>
        </p:spPr>
      </p:pic>
      <p:sp>
        <p:nvSpPr>
          <p:cNvPr id="5" name="Rectangle 3">
            <a:extLst>
              <a:ext uri="{FF2B5EF4-FFF2-40B4-BE49-F238E27FC236}">
                <a16:creationId xmlns:a16="http://schemas.microsoft.com/office/drawing/2014/main" id="{FFACCA6F-272A-199C-7EC9-FB27E7D558C8}"/>
              </a:ext>
            </a:extLst>
          </p:cNvPr>
          <p:cNvSpPr txBox="1">
            <a:spLocks noChangeArrowheads="1"/>
          </p:cNvSpPr>
          <p:nvPr/>
        </p:nvSpPr>
        <p:spPr>
          <a:xfrm>
            <a:off x="1089551" y="5914967"/>
            <a:ext cx="10012898" cy="634133"/>
          </a:xfrm>
          <a:prstGeom prst="rect">
            <a:avLst/>
          </a:prstGeom>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r>
              <a:rPr kumimoji="0" lang="en-US" sz="2000" b="0" i="0" u="none" strike="noStrike" kern="1200" cap="none" spc="0" normalizeH="0" baseline="0" noProof="0" dirty="0">
                <a:ln>
                  <a:noFill/>
                </a:ln>
                <a:effectLst/>
                <a:uLnTx/>
                <a:uFillTx/>
                <a:latin typeface="Proxima Nova Light" panose="020B0604020202020204" charset="0"/>
              </a:rPr>
              <a:t>Thomas G, Badrock T, Thompson C. . An In Vitro Study to Evaluate the Ability of s Toothpaste Formulation to Repair and Protect Demineralized Enamel Samples.  </a:t>
            </a:r>
            <a:r>
              <a:rPr kumimoji="0" lang="en-US" sz="2000" b="0" i="0" u="none" strike="noStrike" kern="1200" cap="none" spc="0" normalizeH="0" baseline="0" noProof="0" dirty="0" err="1">
                <a:ln>
                  <a:noFill/>
                </a:ln>
                <a:effectLst/>
                <a:uLnTx/>
                <a:uFillTx/>
                <a:latin typeface="Proxima Nova Light" panose="020B0604020202020204" charset="0"/>
              </a:rPr>
              <a:t>Interteck</a:t>
            </a:r>
            <a:r>
              <a:rPr kumimoji="0" lang="en-US" sz="2000" b="0" i="0" u="none" strike="noStrike" kern="1200" cap="none" spc="0" normalizeH="0" baseline="0" noProof="0" dirty="0">
                <a:ln>
                  <a:noFill/>
                </a:ln>
                <a:effectLst/>
                <a:uLnTx/>
                <a:uFillTx/>
                <a:latin typeface="Proxima Nova Light" panose="020B0604020202020204" charset="0"/>
              </a:rPr>
              <a:t> CRS. December 2022. S/N150-LAB-SMH-22-002.   </a:t>
            </a:r>
          </a:p>
          <a:p>
            <a:pPr marL="0" marR="0" lvl="0" indent="0" algn="l" defTabSz="914400" rtl="0" eaLnBrk="1" fontAlgn="auto" latinLnBrk="0" hangingPunct="1">
              <a:lnSpc>
                <a:spcPct val="80000"/>
              </a:lnSpc>
              <a:spcBef>
                <a:spcPts val="1000"/>
              </a:spcBef>
              <a:spcAft>
                <a:spcPts val="0"/>
              </a:spcAft>
              <a:buClrTx/>
              <a:buSzTx/>
              <a:buFont typeface="Arial" panose="020B0604020202020204" pitchFamily="34" charset="0"/>
              <a:buNone/>
              <a:tabLst/>
              <a:defRPr/>
            </a:pPr>
            <a:endParaRPr kumimoji="0" lang="en-US" sz="2000" b="0" i="0" u="none" strike="noStrike" kern="1200" cap="none" spc="0" normalizeH="0" baseline="0" noProof="0" dirty="0">
              <a:ln>
                <a:noFill/>
              </a:ln>
              <a:effectLst/>
              <a:uLnTx/>
              <a:uFillTx/>
              <a:latin typeface="Proxima Nova Light" panose="020B0604020202020204" charset="0"/>
            </a:endParaRPr>
          </a:p>
        </p:txBody>
      </p:sp>
      <p:sp>
        <p:nvSpPr>
          <p:cNvPr id="6" name="TextBox 5">
            <a:extLst>
              <a:ext uri="{FF2B5EF4-FFF2-40B4-BE49-F238E27FC236}">
                <a16:creationId xmlns:a16="http://schemas.microsoft.com/office/drawing/2014/main" id="{4DCAE307-9471-5AB0-5C42-F011FACC349C}"/>
              </a:ext>
            </a:extLst>
          </p:cNvPr>
          <p:cNvSpPr txBox="1"/>
          <p:nvPr/>
        </p:nvSpPr>
        <p:spPr>
          <a:xfrm>
            <a:off x="1539439" y="576734"/>
            <a:ext cx="5766525" cy="76944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1" i="0" u="sng" strike="noStrike" kern="1200" cap="none" spc="0" normalizeH="0" baseline="0" noProof="0" dirty="0">
                <a:ln>
                  <a:noFill/>
                </a:ln>
                <a:solidFill>
                  <a:schemeClr val="tx1"/>
                </a:solidFill>
                <a:effectLst/>
                <a:uLnTx/>
                <a:uFillTx/>
                <a:latin typeface="Oswald" panose="00000500000000000000" pitchFamily="2" charset="0"/>
                <a:ea typeface="+mn-ea"/>
                <a:cs typeface="+mn-cs"/>
              </a:rPr>
              <a:t>63% SMHR at 72 hours</a:t>
            </a:r>
          </a:p>
        </p:txBody>
      </p:sp>
    </p:spTree>
    <p:extLst>
      <p:ext uri="{BB962C8B-B14F-4D97-AF65-F5344CB8AC3E}">
        <p14:creationId xmlns:p14="http://schemas.microsoft.com/office/powerpoint/2010/main" val="294316586"/>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B55A02C9-BCF1-67A3-E7FC-48B4FEE12F93}"/>
              </a:ext>
            </a:extLst>
          </p:cNvPr>
          <p:cNvSpPr txBox="1"/>
          <p:nvPr/>
        </p:nvSpPr>
        <p:spPr>
          <a:xfrm>
            <a:off x="0" y="385356"/>
            <a:ext cx="6096000" cy="769441"/>
          </a:xfrm>
          <a:prstGeom prst="rect">
            <a:avLst/>
          </a:prstGeom>
          <a:noFill/>
        </p:spPr>
        <p:txBody>
          <a:bodyPr wrap="square">
            <a:spAutoFit/>
          </a:bodyPr>
          <a:lstStyle/>
          <a:p>
            <a:pPr algn="ctr"/>
            <a:r>
              <a:rPr lang="en-US" sz="4400" b="1" dirty="0">
                <a:solidFill>
                  <a:schemeClr val="tx1"/>
                </a:solidFill>
                <a:latin typeface="Oswald" panose="00000500000000000000" pitchFamily="2" charset="0"/>
              </a:rPr>
              <a:t>73% SMHR</a:t>
            </a:r>
          </a:p>
        </p:txBody>
      </p:sp>
      <p:pic>
        <p:nvPicPr>
          <p:cNvPr id="7" name="Picture 6">
            <a:extLst>
              <a:ext uri="{FF2B5EF4-FFF2-40B4-BE49-F238E27FC236}">
                <a16:creationId xmlns:a16="http://schemas.microsoft.com/office/drawing/2014/main" id="{205996DE-EC21-2F19-A83D-B7DC26F0CD29}"/>
              </a:ext>
            </a:extLst>
          </p:cNvPr>
          <p:cNvPicPr>
            <a:picLocks noChangeAspect="1"/>
          </p:cNvPicPr>
          <p:nvPr/>
        </p:nvPicPr>
        <p:blipFill>
          <a:blip r:embed="rId2"/>
          <a:stretch>
            <a:fillRect/>
          </a:stretch>
        </p:blipFill>
        <p:spPr>
          <a:xfrm>
            <a:off x="6805222" y="770077"/>
            <a:ext cx="4571213" cy="5317845"/>
          </a:xfrm>
          <a:prstGeom prst="rect">
            <a:avLst/>
          </a:prstGeom>
        </p:spPr>
      </p:pic>
      <p:sp>
        <p:nvSpPr>
          <p:cNvPr id="8" name="TextBox 7">
            <a:extLst>
              <a:ext uri="{FF2B5EF4-FFF2-40B4-BE49-F238E27FC236}">
                <a16:creationId xmlns:a16="http://schemas.microsoft.com/office/drawing/2014/main" id="{F37551A2-3173-1E61-9907-53C4CC362D28}"/>
              </a:ext>
            </a:extLst>
          </p:cNvPr>
          <p:cNvSpPr txBox="1"/>
          <p:nvPr/>
        </p:nvSpPr>
        <p:spPr>
          <a:xfrm>
            <a:off x="590662" y="1404340"/>
            <a:ext cx="6214560" cy="5016758"/>
          </a:xfrm>
          <a:prstGeom prst="rect">
            <a:avLst/>
          </a:prstGeom>
          <a:noFill/>
        </p:spPr>
        <p:txBody>
          <a:bodyPr wrap="square" rtlCol="0">
            <a:spAutoFit/>
          </a:bodyPr>
          <a:lstStyle/>
          <a:p>
            <a:pPr algn="ctr"/>
            <a:r>
              <a:rPr lang="en-US" sz="3200" i="0" u="none" strike="noStrike" baseline="0" dirty="0">
                <a:solidFill>
                  <a:srgbClr val="384F68"/>
                </a:solidFill>
                <a:latin typeface="Proxima Nova" panose="020B0604020202020204" charset="0"/>
              </a:rPr>
              <a:t>According to an independent</a:t>
            </a:r>
          </a:p>
          <a:p>
            <a:pPr algn="ctr"/>
            <a:r>
              <a:rPr lang="en-US" sz="3200" i="0" u="none" strike="noStrike" baseline="0" dirty="0">
                <a:solidFill>
                  <a:srgbClr val="384F68"/>
                </a:solidFill>
                <a:latin typeface="Proxima Nova" panose="020B0604020202020204" charset="0"/>
              </a:rPr>
              <a:t>study conducted by</a:t>
            </a:r>
          </a:p>
          <a:p>
            <a:pPr algn="ctr"/>
            <a:r>
              <a:rPr lang="en-US" sz="3200" i="0" u="none" strike="noStrike" baseline="0" dirty="0">
                <a:solidFill>
                  <a:srgbClr val="384F68"/>
                </a:solidFill>
                <a:latin typeface="Proxima Nova" panose="020B0604020202020204" charset="0"/>
              </a:rPr>
              <a:t>Intertek, using the Huang et</a:t>
            </a:r>
          </a:p>
          <a:p>
            <a:pPr algn="ctr"/>
            <a:r>
              <a:rPr lang="en-US" sz="3200" i="0" u="none" strike="noStrike" baseline="0" dirty="0">
                <a:solidFill>
                  <a:srgbClr val="384F68"/>
                </a:solidFill>
                <a:latin typeface="Proxima Nova" panose="020B0604020202020204" charset="0"/>
              </a:rPr>
              <a:t>al. (2009) pH-cycling model,</a:t>
            </a:r>
          </a:p>
          <a:p>
            <a:pPr algn="ctr"/>
            <a:r>
              <a:rPr lang="en-US" sz="3200" i="0" u="none" strike="noStrike" baseline="0" dirty="0">
                <a:solidFill>
                  <a:srgbClr val="384F68"/>
                </a:solidFill>
                <a:latin typeface="Proxima Nova" panose="020B0604020202020204" charset="0"/>
              </a:rPr>
              <a:t>the CariFree PRO Gel 5000</a:t>
            </a:r>
          </a:p>
          <a:p>
            <a:pPr algn="ctr"/>
            <a:r>
              <a:rPr lang="en-US" sz="3200" i="0" u="none" strike="noStrike" baseline="0" dirty="0">
                <a:solidFill>
                  <a:srgbClr val="384F68"/>
                </a:solidFill>
                <a:latin typeface="Proxima Nova" panose="020B0604020202020204" charset="0"/>
              </a:rPr>
              <a:t>Toothpaste significantly</a:t>
            </a:r>
          </a:p>
          <a:p>
            <a:pPr algn="ctr"/>
            <a:r>
              <a:rPr lang="en-US" sz="3200" i="0" u="none" strike="noStrike" baseline="0" dirty="0">
                <a:solidFill>
                  <a:srgbClr val="384F68"/>
                </a:solidFill>
                <a:latin typeface="Proxima Nova" panose="020B0604020202020204" charset="0"/>
              </a:rPr>
              <a:t>enhances enamel repair</a:t>
            </a:r>
          </a:p>
          <a:p>
            <a:pPr algn="ctr"/>
            <a:r>
              <a:rPr lang="en-US" sz="3200" i="0" u="none" strike="noStrike" baseline="0" dirty="0">
                <a:solidFill>
                  <a:srgbClr val="384F68"/>
                </a:solidFill>
                <a:latin typeface="Proxima Nova" panose="020B0604020202020204" charset="0"/>
              </a:rPr>
              <a:t>and protection, achieving</a:t>
            </a:r>
          </a:p>
          <a:p>
            <a:pPr algn="ctr"/>
            <a:r>
              <a:rPr lang="en-US" sz="3200" i="0" u="none" strike="noStrike" baseline="0" dirty="0">
                <a:solidFill>
                  <a:srgbClr val="384F68"/>
                </a:solidFill>
                <a:latin typeface="Proxima Nova" panose="020B0604020202020204" charset="0"/>
              </a:rPr>
              <a:t>73% surface microhardness</a:t>
            </a:r>
          </a:p>
          <a:p>
            <a:pPr algn="ctr"/>
            <a:r>
              <a:rPr lang="en-US" sz="3200" i="0" u="none" strike="noStrike" baseline="0" dirty="0">
                <a:solidFill>
                  <a:srgbClr val="384F68"/>
                </a:solidFill>
                <a:latin typeface="Proxima Nova" panose="020B0604020202020204" charset="0"/>
              </a:rPr>
              <a:t>recovery in just three days.</a:t>
            </a:r>
            <a:endParaRPr lang="en-US" sz="3200" dirty="0">
              <a:solidFill>
                <a:srgbClr val="384F68"/>
              </a:solidFill>
              <a:latin typeface="Proxima Nova" panose="020B0604020202020204" charset="0"/>
            </a:endParaRPr>
          </a:p>
        </p:txBody>
      </p:sp>
    </p:spTree>
    <p:extLst>
      <p:ext uri="{BB962C8B-B14F-4D97-AF65-F5344CB8AC3E}">
        <p14:creationId xmlns:p14="http://schemas.microsoft.com/office/powerpoint/2010/main" val="206095740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263"/>
        <p:cNvGrpSpPr/>
        <p:nvPr/>
      </p:nvGrpSpPr>
      <p:grpSpPr>
        <a:xfrm>
          <a:off x="0" y="0"/>
          <a:ext cx="0" cy="0"/>
          <a:chOff x="0" y="0"/>
          <a:chExt cx="0" cy="0"/>
        </a:xfrm>
      </p:grpSpPr>
      <p:sp>
        <p:nvSpPr>
          <p:cNvPr id="264" name="Google Shape;264;p7"/>
          <p:cNvSpPr txBox="1">
            <a:spLocks noGrp="1"/>
          </p:cNvSpPr>
          <p:nvPr>
            <p:ph idx="1"/>
          </p:nvPr>
        </p:nvSpPr>
        <p:spPr>
          <a:xfrm>
            <a:off x="364628" y="1880010"/>
            <a:ext cx="6372410" cy="321781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latin typeface="Proxima Nova" panose="020B0604020202020204" charset="0"/>
                <a:ea typeface="Gill Sans"/>
                <a:cs typeface="Gill Sans"/>
                <a:sym typeface="Gill Sans"/>
              </a:rPr>
              <a:t>“Sealed primary molars were </a:t>
            </a:r>
            <a:r>
              <a:rPr lang="en-US" sz="3200" b="1" dirty="0">
                <a:latin typeface="Proxima Nova" panose="020B0604020202020204" charset="0"/>
                <a:ea typeface="Gill Sans"/>
                <a:cs typeface="Gill Sans"/>
                <a:sym typeface="Gill Sans"/>
              </a:rPr>
              <a:t>less likely to develop pit-and-fissure caries </a:t>
            </a:r>
            <a:r>
              <a:rPr lang="en-US" sz="3200" dirty="0">
                <a:latin typeface="Proxima Nova" panose="020B0604020202020204" charset="0"/>
                <a:ea typeface="Gill Sans"/>
                <a:cs typeface="Gill Sans"/>
                <a:sym typeface="Gill Sans"/>
              </a:rPr>
              <a:t>when placed in both the clinic and operating room settings. Dental sealants on primary molars should be considered for children at high caries risk.” </a:t>
            </a:r>
            <a:endParaRPr sz="3200" dirty="0">
              <a:latin typeface="Proxima Nova" panose="020B0604020202020204" charset="0"/>
            </a:endParaRPr>
          </a:p>
        </p:txBody>
      </p:sp>
      <p:sp>
        <p:nvSpPr>
          <p:cNvPr id="265" name="Google Shape;265;p7"/>
          <p:cNvSpPr txBox="1"/>
          <p:nvPr/>
        </p:nvSpPr>
        <p:spPr>
          <a:xfrm>
            <a:off x="444869" y="5808060"/>
            <a:ext cx="11081384"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u="none" strike="noStrike" cap="none" dirty="0">
                <a:solidFill>
                  <a:schemeClr val="dk1"/>
                </a:solidFill>
                <a:latin typeface="Proxima Nova Light" panose="02000506030000020004" pitchFamily="2" charset="0"/>
                <a:ea typeface="Gill Sans"/>
                <a:cs typeface="Gill Sans"/>
                <a:sym typeface="Gill Sans"/>
              </a:rPr>
              <a:t>Hong M, Vuong C, Herzog K, Ng MW, </a:t>
            </a:r>
            <a:r>
              <a:rPr lang="en-US" sz="2000" u="none" strike="noStrike" cap="none" dirty="0" err="1">
                <a:solidFill>
                  <a:schemeClr val="dk1"/>
                </a:solidFill>
                <a:latin typeface="Proxima Nova Light" panose="02000506030000020004" pitchFamily="2" charset="0"/>
                <a:ea typeface="Gill Sans"/>
                <a:cs typeface="Gill Sans"/>
                <a:sym typeface="Gill Sans"/>
              </a:rPr>
              <a:t>Sulyanto</a:t>
            </a:r>
            <a:r>
              <a:rPr lang="en-US" sz="2000" u="none" strike="noStrike" cap="none" dirty="0">
                <a:solidFill>
                  <a:schemeClr val="dk1"/>
                </a:solidFill>
                <a:latin typeface="Proxima Nova Light" panose="02000506030000020004" pitchFamily="2" charset="0"/>
                <a:ea typeface="Gill Sans"/>
                <a:cs typeface="Gill Sans"/>
                <a:sym typeface="Gill Sans"/>
              </a:rPr>
              <a:t> R. Sealed primary molars are less likely to develop caries. J Am Dent Assoc. 2019 Aug;150(8):641-648. </a:t>
            </a:r>
            <a:r>
              <a:rPr lang="en-US" sz="2000" u="none" strike="noStrike" cap="none" dirty="0" err="1">
                <a:solidFill>
                  <a:schemeClr val="dk1"/>
                </a:solidFill>
                <a:latin typeface="Proxima Nova Light" panose="02000506030000020004" pitchFamily="2" charset="0"/>
                <a:ea typeface="Gill Sans"/>
                <a:cs typeface="Gill Sans"/>
                <a:sym typeface="Gill Sans"/>
              </a:rPr>
              <a:t>doi</a:t>
            </a:r>
            <a:r>
              <a:rPr lang="en-US" sz="2000" u="none" strike="noStrike" cap="none" dirty="0">
                <a:solidFill>
                  <a:schemeClr val="dk1"/>
                </a:solidFill>
                <a:latin typeface="Proxima Nova Light" panose="02000506030000020004" pitchFamily="2" charset="0"/>
                <a:ea typeface="Gill Sans"/>
                <a:cs typeface="Gill Sans"/>
                <a:sym typeface="Gill Sans"/>
              </a:rPr>
              <a:t>: 10.1016/j.adaj.2019.04.011 </a:t>
            </a:r>
            <a:endParaRPr sz="2000" dirty="0">
              <a:latin typeface="Proxima Nova Light" panose="02000506030000020004" pitchFamily="2" charset="0"/>
            </a:endParaRPr>
          </a:p>
          <a:p>
            <a:pPr marL="0" marR="0" lvl="0" indent="0" algn="r" rtl="0">
              <a:lnSpc>
                <a:spcPct val="80000"/>
              </a:lnSpc>
              <a:spcBef>
                <a:spcPts val="1000"/>
              </a:spcBef>
              <a:spcAft>
                <a:spcPts val="0"/>
              </a:spcAft>
              <a:buClr>
                <a:schemeClr val="dk1"/>
              </a:buClr>
              <a:buSzPts val="2400"/>
              <a:buFont typeface="Arial"/>
              <a:buNone/>
            </a:pPr>
            <a:endParaRPr sz="2000" b="0" i="0" u="none" strike="noStrike" cap="none" dirty="0">
              <a:solidFill>
                <a:srgbClr val="FFFFFF"/>
              </a:solidFill>
              <a:latin typeface="Gill Sans"/>
              <a:ea typeface="Gill Sans"/>
              <a:cs typeface="Gill Sans"/>
              <a:sym typeface="Gill Sans"/>
            </a:endParaRPr>
          </a:p>
        </p:txBody>
      </p:sp>
      <p:pic>
        <p:nvPicPr>
          <p:cNvPr id="266" name="Google Shape;266;p7"/>
          <p:cNvPicPr preferRelativeResize="0"/>
          <p:nvPr/>
        </p:nvPicPr>
        <p:blipFill rotWithShape="1">
          <a:blip r:embed="rId3">
            <a:alphaModFix/>
          </a:blip>
          <a:srcRect/>
          <a:stretch/>
        </p:blipFill>
        <p:spPr>
          <a:xfrm>
            <a:off x="6737038" y="1421525"/>
            <a:ext cx="5454962" cy="4491578"/>
          </a:xfrm>
          <a:prstGeom prst="rect">
            <a:avLst/>
          </a:prstGeom>
          <a:noFill/>
          <a:ln>
            <a:noFill/>
          </a:ln>
        </p:spPr>
      </p:pic>
      <p:sp>
        <p:nvSpPr>
          <p:cNvPr id="3" name="TextBox 2">
            <a:extLst>
              <a:ext uri="{FF2B5EF4-FFF2-40B4-BE49-F238E27FC236}">
                <a16:creationId xmlns:a16="http://schemas.microsoft.com/office/drawing/2014/main" id="{3FD49851-E538-D417-BA62-72157FC8D1A3}"/>
              </a:ext>
            </a:extLst>
          </p:cNvPr>
          <p:cNvSpPr txBox="1"/>
          <p:nvPr/>
        </p:nvSpPr>
        <p:spPr>
          <a:xfrm>
            <a:off x="2025016" y="651875"/>
            <a:ext cx="7921089" cy="707886"/>
          </a:xfrm>
          <a:prstGeom prst="rect">
            <a:avLst/>
          </a:prstGeom>
          <a:noFill/>
        </p:spPr>
        <p:txBody>
          <a:bodyPr wrap="square">
            <a:spAutoFit/>
          </a:bodyPr>
          <a:lstStyle/>
          <a:p>
            <a:pPr algn="ctr"/>
            <a:r>
              <a:rPr lang="en-US" sz="4000" dirty="0">
                <a:solidFill>
                  <a:schemeClr val="tx1"/>
                </a:solidFill>
                <a:latin typeface="Oswald" pitchFamily="2" charset="77"/>
              </a:rPr>
              <a:t>Seal It Early: Caries Prevention for Kids</a:t>
            </a:r>
          </a:p>
        </p:txBody>
      </p:sp>
    </p:spTree>
  </p:cSld>
  <p:clrMapOvr>
    <a:masterClrMapping/>
  </p:clrMapOvr>
  <mc:AlternateContent xmlns:mc="http://schemas.openxmlformats.org/markup-compatibility/2006" xmlns:p14="http://schemas.microsoft.com/office/powerpoint/2010/main">
    <mc:Choice Requires="p14">
      <p:transition spd="slow" p14:dur="2000" advTm="28230"/>
    </mc:Choice>
    <mc:Fallback xmlns="">
      <p:transition spd="slow" advTm="2823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270"/>
        <p:cNvGrpSpPr/>
        <p:nvPr/>
      </p:nvGrpSpPr>
      <p:grpSpPr>
        <a:xfrm>
          <a:off x="0" y="0"/>
          <a:ext cx="0" cy="0"/>
          <a:chOff x="0" y="0"/>
          <a:chExt cx="0" cy="0"/>
        </a:xfrm>
      </p:grpSpPr>
      <p:sp>
        <p:nvSpPr>
          <p:cNvPr id="271" name="Google Shape;271;p8"/>
          <p:cNvSpPr txBox="1">
            <a:spLocks noGrp="1"/>
          </p:cNvSpPr>
          <p:nvPr>
            <p:ph idx="1"/>
          </p:nvPr>
        </p:nvSpPr>
        <p:spPr>
          <a:xfrm>
            <a:off x="910671" y="1840950"/>
            <a:ext cx="4849303" cy="3176099"/>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latin typeface="Proxima Nova" panose="020B0604020202020204" charset="0"/>
                <a:ea typeface="Gill Sans"/>
                <a:cs typeface="Gill Sans"/>
                <a:sym typeface="Gill Sans"/>
              </a:rPr>
              <a:t>“However, regardless of lesion severity, sealants were </a:t>
            </a:r>
            <a:r>
              <a:rPr lang="en-US" sz="3200" b="1" dirty="0">
                <a:latin typeface="Proxima Nova" panose="020B0604020202020204" charset="0"/>
                <a:ea typeface="Gill Sans"/>
                <a:cs typeface="Gill Sans"/>
                <a:sym typeface="Gill Sans"/>
              </a:rPr>
              <a:t>100% effective at 12 months</a:t>
            </a:r>
            <a:r>
              <a:rPr lang="en-US" sz="3200" dirty="0">
                <a:latin typeface="Proxima Nova" panose="020B0604020202020204" charset="0"/>
                <a:ea typeface="Gill Sans"/>
                <a:cs typeface="Gill Sans"/>
                <a:sym typeface="Gill Sans"/>
              </a:rPr>
              <a:t> and 98% effective over 44 months in managing </a:t>
            </a:r>
            <a:r>
              <a:rPr lang="en-US" sz="3200" dirty="0" err="1">
                <a:latin typeface="Proxima Nova" panose="020B0604020202020204" charset="0"/>
                <a:ea typeface="Gill Sans"/>
                <a:cs typeface="Gill Sans"/>
                <a:sym typeface="Gill Sans"/>
              </a:rPr>
              <a:t>noncavitated</a:t>
            </a:r>
            <a:r>
              <a:rPr lang="en-US" sz="3200" dirty="0">
                <a:latin typeface="Proxima Nova" panose="020B0604020202020204" charset="0"/>
                <a:ea typeface="Gill Sans"/>
                <a:cs typeface="Gill Sans"/>
                <a:sym typeface="Gill Sans"/>
              </a:rPr>
              <a:t> occlusal surfaces at ICDAS 0-4 levels.” </a:t>
            </a:r>
            <a:endParaRPr sz="3200" dirty="0">
              <a:latin typeface="Proxima Nova" panose="020B0604020202020204" charset="0"/>
            </a:endParaRPr>
          </a:p>
        </p:txBody>
      </p:sp>
      <p:sp>
        <p:nvSpPr>
          <p:cNvPr id="272" name="Google Shape;272;p8"/>
          <p:cNvSpPr txBox="1"/>
          <p:nvPr/>
        </p:nvSpPr>
        <p:spPr>
          <a:xfrm>
            <a:off x="613034" y="5773236"/>
            <a:ext cx="10889155"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u="none" strike="noStrike" cap="none" dirty="0">
                <a:solidFill>
                  <a:schemeClr val="dk1"/>
                </a:solidFill>
                <a:latin typeface="Proxima Nova Light" panose="02000506030000020004" pitchFamily="2" charset="0"/>
                <a:ea typeface="Gill Sans"/>
                <a:cs typeface="Gill Sans"/>
                <a:sym typeface="Gill Sans"/>
              </a:rPr>
              <a:t>Fontana M, Platt JA, Eckert GJ, González-Cabezas C, Yoder K, et al. Monitoring of Sound and Carious Surfaces under Sealants over 44 Months. J Dent Res. 2014 Nov;93(11):1070-5. 64, 7-10 yr. 2 ICDAS 0-2</a:t>
            </a:r>
            <a:endParaRPr sz="2000" dirty="0">
              <a:latin typeface="Proxima Nova Light" panose="02000506030000020004" pitchFamily="2" charset="0"/>
            </a:endParaRPr>
          </a:p>
          <a:p>
            <a:pPr marL="0" marR="0" lvl="0" indent="0" algn="l" rtl="0">
              <a:lnSpc>
                <a:spcPct val="100000"/>
              </a:lnSpc>
              <a:spcBef>
                <a:spcPts val="0"/>
              </a:spcBef>
              <a:spcAft>
                <a:spcPts val="0"/>
              </a:spcAft>
              <a:buClr>
                <a:srgbClr val="FFFFFF"/>
              </a:buClr>
              <a:buSzPts val="2400"/>
              <a:buFont typeface="Arial"/>
              <a:buNone/>
            </a:pPr>
            <a:r>
              <a:rPr lang="en-US" sz="2000" b="0" i="0" u="none" strike="noStrike" cap="none" dirty="0">
                <a:solidFill>
                  <a:srgbClr val="FFFFFF"/>
                </a:solidFill>
                <a:latin typeface="Gill Sans"/>
                <a:ea typeface="Gill Sans"/>
                <a:cs typeface="Gill Sans"/>
                <a:sym typeface="Gill Sans"/>
              </a:rPr>
              <a:t> </a:t>
            </a:r>
            <a:endParaRPr sz="2000" dirty="0"/>
          </a:p>
          <a:p>
            <a:pPr marL="0" marR="0" lvl="0" indent="0" algn="r" rtl="0">
              <a:lnSpc>
                <a:spcPct val="80000"/>
              </a:lnSpc>
              <a:spcBef>
                <a:spcPts val="1000"/>
              </a:spcBef>
              <a:spcAft>
                <a:spcPts val="0"/>
              </a:spcAft>
              <a:buClr>
                <a:schemeClr val="dk1"/>
              </a:buClr>
              <a:buSzPts val="2400"/>
              <a:buFont typeface="Arial"/>
              <a:buNone/>
            </a:pPr>
            <a:endParaRPr sz="2000" b="0" i="0" u="none" strike="noStrike" cap="none" dirty="0">
              <a:solidFill>
                <a:srgbClr val="FFFFFF"/>
              </a:solidFill>
              <a:latin typeface="Gill Sans"/>
              <a:ea typeface="Gill Sans"/>
              <a:cs typeface="Gill Sans"/>
              <a:sym typeface="Gill Sans"/>
            </a:endParaRPr>
          </a:p>
        </p:txBody>
      </p:sp>
      <p:pic>
        <p:nvPicPr>
          <p:cNvPr id="273" name="Google Shape;273;p8"/>
          <p:cNvPicPr preferRelativeResize="0"/>
          <p:nvPr/>
        </p:nvPicPr>
        <p:blipFill rotWithShape="1">
          <a:blip r:embed="rId3">
            <a:alphaModFix/>
          </a:blip>
          <a:srcRect/>
          <a:stretch/>
        </p:blipFill>
        <p:spPr>
          <a:xfrm>
            <a:off x="6057611" y="1506077"/>
            <a:ext cx="6416842" cy="4375954"/>
          </a:xfrm>
          <a:prstGeom prst="rect">
            <a:avLst/>
          </a:prstGeom>
          <a:noFill/>
          <a:ln>
            <a:noFill/>
          </a:ln>
        </p:spPr>
      </p:pic>
      <p:sp>
        <p:nvSpPr>
          <p:cNvPr id="3" name="TextBox 2">
            <a:extLst>
              <a:ext uri="{FF2B5EF4-FFF2-40B4-BE49-F238E27FC236}">
                <a16:creationId xmlns:a16="http://schemas.microsoft.com/office/drawing/2014/main" id="{1AC16A0C-8ED8-406E-DA9C-412E8B5143E8}"/>
              </a:ext>
            </a:extLst>
          </p:cNvPr>
          <p:cNvSpPr txBox="1"/>
          <p:nvPr/>
        </p:nvSpPr>
        <p:spPr>
          <a:xfrm>
            <a:off x="799911" y="664715"/>
            <a:ext cx="7358461" cy="707886"/>
          </a:xfrm>
          <a:prstGeom prst="rect">
            <a:avLst/>
          </a:prstGeom>
          <a:noFill/>
        </p:spPr>
        <p:txBody>
          <a:bodyPr wrap="square">
            <a:spAutoFit/>
          </a:bodyPr>
          <a:lstStyle/>
          <a:p>
            <a:r>
              <a:rPr lang="en-US" sz="4000" dirty="0">
                <a:solidFill>
                  <a:schemeClr val="tx1"/>
                </a:solidFill>
                <a:latin typeface="Oswald" pitchFamily="2" charset="77"/>
              </a:rPr>
              <a:t>Sealants Stop Decay in Its Tracks</a:t>
            </a:r>
          </a:p>
        </p:txBody>
      </p:sp>
    </p:spTree>
  </p:cSld>
  <p:clrMapOvr>
    <a:masterClrMapping/>
  </p:clrMapOvr>
  <mc:AlternateContent xmlns:mc="http://schemas.openxmlformats.org/markup-compatibility/2006" xmlns:p14="http://schemas.microsoft.com/office/powerpoint/2010/main">
    <mc:Choice Requires="p14">
      <p:transition spd="slow" p14:dur="2000" advTm="92096"/>
    </mc:Choice>
    <mc:Fallback xmlns="">
      <p:transition spd="slow" advTm="92096"/>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Shape 277"/>
        <p:cNvGrpSpPr/>
        <p:nvPr/>
      </p:nvGrpSpPr>
      <p:grpSpPr>
        <a:xfrm>
          <a:off x="0" y="0"/>
          <a:ext cx="0" cy="0"/>
          <a:chOff x="0" y="0"/>
          <a:chExt cx="0" cy="0"/>
        </a:xfrm>
      </p:grpSpPr>
      <p:sp>
        <p:nvSpPr>
          <p:cNvPr id="278" name="Google Shape;278;p9"/>
          <p:cNvSpPr txBox="1">
            <a:spLocks noGrp="1"/>
          </p:cNvSpPr>
          <p:nvPr>
            <p:ph type="title"/>
          </p:nvPr>
        </p:nvSpPr>
        <p:spPr>
          <a:xfrm>
            <a:off x="645477" y="1335700"/>
            <a:ext cx="4285115" cy="1730346"/>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ct val="100000"/>
              <a:buFont typeface="Oswald"/>
              <a:buNone/>
            </a:pPr>
            <a:r>
              <a:rPr lang="en-US" sz="5400" dirty="0">
                <a:solidFill>
                  <a:schemeClr val="bg1">
                    <a:lumMod val="25000"/>
                  </a:schemeClr>
                </a:solidFill>
              </a:rPr>
              <a:t>When to </a:t>
            </a:r>
            <a:r>
              <a:rPr lang="en-US" sz="5400" dirty="0" err="1">
                <a:solidFill>
                  <a:schemeClr val="bg1">
                    <a:lumMod val="25000"/>
                  </a:schemeClr>
                </a:solidFill>
              </a:rPr>
              <a:t>Remineralize</a:t>
            </a:r>
            <a:endParaRPr sz="5400" dirty="0">
              <a:solidFill>
                <a:schemeClr val="bg1">
                  <a:lumMod val="25000"/>
                </a:schemeClr>
              </a:solidFill>
            </a:endParaRPr>
          </a:p>
        </p:txBody>
      </p:sp>
      <p:pic>
        <p:nvPicPr>
          <p:cNvPr id="279" name="Google Shape;279;p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4642924" y="505802"/>
            <a:ext cx="3709780" cy="3390142"/>
          </a:xfrm>
          <a:prstGeom prst="rect">
            <a:avLst/>
          </a:prstGeom>
          <a:noFill/>
          <a:ln>
            <a:noFill/>
          </a:ln>
          <a:effectLst>
            <a:outerShdw blurRad="292100" dist="139700" dir="2700000" algn="tl" rotWithShape="0">
              <a:srgbClr val="333333">
                <a:alpha val="64705"/>
              </a:srgbClr>
            </a:outerShdw>
          </a:effectLst>
        </p:spPr>
      </p:pic>
      <p:pic>
        <p:nvPicPr>
          <p:cNvPr id="280" name="Google Shape;280;p9"/>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8352704" y="505802"/>
            <a:ext cx="3827926" cy="3390142"/>
          </a:xfrm>
          <a:prstGeom prst="rect">
            <a:avLst/>
          </a:prstGeom>
          <a:noFill/>
          <a:ln>
            <a:noFill/>
          </a:ln>
          <a:effectLst>
            <a:outerShdw blurRad="292100" dist="139700" dir="2700000" algn="tl" rotWithShape="0">
              <a:srgbClr val="333333">
                <a:alpha val="64705"/>
              </a:srgbClr>
            </a:outerShdw>
          </a:effectLst>
        </p:spPr>
      </p:pic>
      <p:pic>
        <p:nvPicPr>
          <p:cNvPr id="281" name="Google Shape;281;p9"/>
          <p:cNvPicPr preferRelativeResize="0"/>
          <p:nvPr/>
        </p:nvPicPr>
        <p:blipFill rotWithShape="1">
          <a:blip r:embed="rId5" cstate="screen">
            <a:alphaModFix/>
            <a:extLst>
              <a:ext uri="{28A0092B-C50C-407E-A947-70E740481C1C}">
                <a14:useLocalDpi xmlns:a14="http://schemas.microsoft.com/office/drawing/2010/main"/>
              </a:ext>
            </a:extLst>
          </a:blip>
          <a:srcRect/>
          <a:stretch/>
        </p:blipFill>
        <p:spPr>
          <a:xfrm>
            <a:off x="1538764" y="4401746"/>
            <a:ext cx="10042522" cy="1730346"/>
          </a:xfrm>
          <a:prstGeom prst="rect">
            <a:avLst/>
          </a:prstGeom>
          <a:noFill/>
          <a:ln>
            <a:noFill/>
          </a:ln>
        </p:spPr>
      </p:pic>
      <p:cxnSp>
        <p:nvCxnSpPr>
          <p:cNvPr id="282" name="Google Shape;282;p9"/>
          <p:cNvCxnSpPr/>
          <p:nvPr/>
        </p:nvCxnSpPr>
        <p:spPr>
          <a:xfrm>
            <a:off x="6431280" y="4191000"/>
            <a:ext cx="0" cy="2209800"/>
          </a:xfrm>
          <a:prstGeom prst="straightConnector1">
            <a:avLst/>
          </a:prstGeom>
          <a:noFill/>
          <a:ln w="76200" cap="flat" cmpd="sng">
            <a:solidFill>
              <a:srgbClr val="FF0000"/>
            </a:solidFill>
            <a:prstDash val="solid"/>
            <a:miter lim="800000"/>
            <a:headEnd type="none" w="sm" len="sm"/>
            <a:tailEnd type="none" w="sm" len="sm"/>
          </a:ln>
        </p:spPr>
      </p:cxnSp>
    </p:spTree>
  </p:cSld>
  <p:clrMapOvr>
    <a:masterClrMapping/>
  </p:clrMapOvr>
  <mc:AlternateContent xmlns:mc="http://schemas.openxmlformats.org/markup-compatibility/2006" xmlns:p14="http://schemas.microsoft.com/office/powerpoint/2010/main">
    <mc:Choice Requires="p14">
      <p:transition spd="slow" p14:dur="2000" advTm="84600"/>
    </mc:Choice>
    <mc:Fallback xmlns="">
      <p:transition spd="slow" advTm="8460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Shape 287"/>
        <p:cNvGrpSpPr/>
        <p:nvPr/>
      </p:nvGrpSpPr>
      <p:grpSpPr>
        <a:xfrm>
          <a:off x="0" y="0"/>
          <a:ext cx="0" cy="0"/>
          <a:chOff x="0" y="0"/>
          <a:chExt cx="0" cy="0"/>
        </a:xfrm>
      </p:grpSpPr>
      <p:sp>
        <p:nvSpPr>
          <p:cNvPr id="288" name="Google Shape;288;p10"/>
          <p:cNvSpPr txBox="1">
            <a:spLocks noGrp="1"/>
          </p:cNvSpPr>
          <p:nvPr>
            <p:ph idx="1"/>
          </p:nvPr>
        </p:nvSpPr>
        <p:spPr>
          <a:xfrm>
            <a:off x="406400" y="1712246"/>
            <a:ext cx="6661911" cy="319329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latin typeface="Proxima Nova" panose="020B0604020202020204" charset="0"/>
                <a:ea typeface="Gill Sans"/>
                <a:cs typeface="Gill Sans"/>
                <a:sym typeface="Gill Sans"/>
              </a:rPr>
              <a:t>“Treatment involved a minimally invasive dentistry approach, which consisted of </a:t>
            </a:r>
            <a:r>
              <a:rPr lang="en-US" sz="3200" b="1" dirty="0">
                <a:latin typeface="Proxima Nova" panose="020B0604020202020204" charset="0"/>
                <a:ea typeface="Gill Sans"/>
                <a:cs typeface="Gill Sans"/>
                <a:sym typeface="Gill Sans"/>
              </a:rPr>
              <a:t>remineralization via fluoride applications</a:t>
            </a:r>
            <a:r>
              <a:rPr lang="en-US" sz="3200" dirty="0">
                <a:latin typeface="Proxima Nova" panose="020B0604020202020204" charset="0"/>
                <a:ea typeface="Gill Sans"/>
                <a:cs typeface="Gill Sans"/>
                <a:sym typeface="Gill Sans"/>
              </a:rPr>
              <a:t>, placement of a composite resin restoration, </a:t>
            </a:r>
            <a:r>
              <a:rPr lang="en-US" sz="3200" dirty="0" err="1">
                <a:latin typeface="Proxima Nova" panose="020B0604020202020204" charset="0"/>
                <a:ea typeface="Gill Sans"/>
                <a:cs typeface="Gill Sans"/>
                <a:sym typeface="Gill Sans"/>
              </a:rPr>
              <a:t>microabrasion</a:t>
            </a:r>
            <a:r>
              <a:rPr lang="en-US" sz="3200" dirty="0">
                <a:latin typeface="Proxima Nova" panose="020B0604020202020204" charset="0"/>
                <a:ea typeface="Gill Sans"/>
                <a:cs typeface="Gill Sans"/>
                <a:sym typeface="Gill Sans"/>
              </a:rPr>
              <a:t>, and periodic maintenance...demonstrating the effectiveness of the ICDAS-LAA.”</a:t>
            </a:r>
            <a:endParaRPr sz="3200" dirty="0">
              <a:latin typeface="Proxima Nova" panose="020B0604020202020204" charset="0"/>
            </a:endParaRPr>
          </a:p>
        </p:txBody>
      </p:sp>
      <p:sp>
        <p:nvSpPr>
          <p:cNvPr id="289" name="Google Shape;289;p10"/>
          <p:cNvSpPr txBox="1"/>
          <p:nvPr/>
        </p:nvSpPr>
        <p:spPr>
          <a:xfrm>
            <a:off x="570992" y="6023294"/>
            <a:ext cx="10932160"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u="none" strike="noStrike" cap="none" dirty="0">
                <a:solidFill>
                  <a:schemeClr val="dk1"/>
                </a:solidFill>
                <a:latin typeface="Proxima Nova Light" panose="02000506030000020004" pitchFamily="2" charset="0"/>
                <a:ea typeface="Gill Sans"/>
                <a:cs typeface="Gill Sans"/>
                <a:sym typeface="Gill Sans"/>
              </a:rPr>
              <a:t>Velo MMAC, Scotti CK, da Silveira ITT, Mondelli RFL, Atta MT, </a:t>
            </a:r>
            <a:r>
              <a:rPr lang="en-US" sz="2000" u="none" strike="noStrike" cap="none" dirty="0" err="1">
                <a:solidFill>
                  <a:schemeClr val="dk1"/>
                </a:solidFill>
                <a:latin typeface="Proxima Nova Light" panose="02000506030000020004" pitchFamily="2" charset="0"/>
                <a:ea typeface="Gill Sans"/>
                <a:cs typeface="Gill Sans"/>
                <a:sym typeface="Gill Sans"/>
              </a:rPr>
              <a:t>Bombonatti</a:t>
            </a:r>
            <a:r>
              <a:rPr lang="en-US" sz="2000" u="none" strike="noStrike" cap="none" dirty="0">
                <a:solidFill>
                  <a:schemeClr val="dk1"/>
                </a:solidFill>
                <a:latin typeface="Proxima Nova Light" panose="02000506030000020004" pitchFamily="2" charset="0"/>
                <a:ea typeface="Gill Sans"/>
                <a:cs typeface="Gill Sans"/>
                <a:sym typeface="Gill Sans"/>
              </a:rPr>
              <a:t> JF. Management of dental caries guided by the ICDAS-LAA: a 28-month follow-up. In Dent. 2019 Sep-Oct;67(5):24-28.</a:t>
            </a:r>
            <a:endParaRPr sz="2000" dirty="0">
              <a:latin typeface="Proxima Nova Light" panose="02000506030000020004" pitchFamily="2" charset="0"/>
            </a:endParaRPr>
          </a:p>
          <a:p>
            <a:pPr marL="0" marR="0" lvl="0" indent="0" algn="l" rtl="0">
              <a:lnSpc>
                <a:spcPct val="100000"/>
              </a:lnSpc>
              <a:spcBef>
                <a:spcPts val="0"/>
              </a:spcBef>
              <a:spcAft>
                <a:spcPts val="0"/>
              </a:spcAft>
              <a:buClr>
                <a:srgbClr val="FFFFFF"/>
              </a:buClr>
              <a:buSzPts val="2400"/>
              <a:buFont typeface="Arial"/>
              <a:buNone/>
            </a:pPr>
            <a:r>
              <a:rPr lang="en-US" sz="2000" b="0" i="0" u="none" strike="noStrike" cap="none" dirty="0">
                <a:solidFill>
                  <a:srgbClr val="FFFFFF"/>
                </a:solidFill>
                <a:latin typeface="Gill Sans"/>
                <a:ea typeface="Gill Sans"/>
                <a:cs typeface="Gill Sans"/>
                <a:sym typeface="Gill Sans"/>
              </a:rPr>
              <a:t> </a:t>
            </a:r>
            <a:endParaRPr sz="2000" dirty="0"/>
          </a:p>
          <a:p>
            <a:pPr marL="0" marR="0" lvl="0" indent="0" algn="r" rtl="0">
              <a:lnSpc>
                <a:spcPct val="80000"/>
              </a:lnSpc>
              <a:spcBef>
                <a:spcPts val="1000"/>
              </a:spcBef>
              <a:spcAft>
                <a:spcPts val="0"/>
              </a:spcAft>
              <a:buClr>
                <a:schemeClr val="dk1"/>
              </a:buClr>
              <a:buSzPts val="2400"/>
              <a:buFont typeface="Arial"/>
              <a:buNone/>
            </a:pPr>
            <a:endParaRPr sz="2000" b="0" i="0" u="none" strike="noStrike" cap="none" dirty="0">
              <a:solidFill>
                <a:srgbClr val="FFFFFF"/>
              </a:solidFill>
              <a:latin typeface="Gill Sans"/>
              <a:ea typeface="Gill Sans"/>
              <a:cs typeface="Gill Sans"/>
              <a:sym typeface="Gill Sans"/>
            </a:endParaRPr>
          </a:p>
        </p:txBody>
      </p:sp>
      <p:pic>
        <p:nvPicPr>
          <p:cNvPr id="290" name="Google Shape;290;p10"/>
          <p:cNvPicPr preferRelativeResize="0"/>
          <p:nvPr/>
        </p:nvPicPr>
        <p:blipFill rotWithShape="1">
          <a:blip r:embed="rId3" cstate="screen">
            <a:alphaModFix/>
            <a:extLst>
              <a:ext uri="{28A0092B-C50C-407E-A947-70E740481C1C}">
                <a14:useLocalDpi xmlns:a14="http://schemas.microsoft.com/office/drawing/2010/main"/>
              </a:ext>
            </a:extLst>
          </a:blip>
          <a:srcRect r="3473"/>
          <a:stretch/>
        </p:blipFill>
        <p:spPr>
          <a:xfrm>
            <a:off x="7150704" y="2691260"/>
            <a:ext cx="4778695" cy="2014804"/>
          </a:xfrm>
          <a:prstGeom prst="rect">
            <a:avLst/>
          </a:prstGeom>
          <a:noFill/>
          <a:ln>
            <a:noFill/>
          </a:ln>
        </p:spPr>
      </p:pic>
      <p:sp>
        <p:nvSpPr>
          <p:cNvPr id="291" name="Google Shape;291;p10"/>
          <p:cNvSpPr txBox="1"/>
          <p:nvPr/>
        </p:nvSpPr>
        <p:spPr>
          <a:xfrm>
            <a:off x="7815125" y="1903800"/>
            <a:ext cx="3449855" cy="67710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800"/>
              <a:buFont typeface="Gill Sans"/>
              <a:buNone/>
            </a:pPr>
            <a:r>
              <a:rPr lang="en-US" sz="3800" b="1" i="0" u="none" strike="noStrike" cap="none" dirty="0">
                <a:solidFill>
                  <a:schemeClr val="tx1"/>
                </a:solidFill>
                <a:latin typeface="Proxima Nova" panose="020B0604020202020204" charset="0"/>
                <a:ea typeface="Gill Sans"/>
                <a:cs typeface="Gill Sans"/>
                <a:sym typeface="Gill Sans"/>
              </a:rPr>
              <a:t>ICDAS 0-4</a:t>
            </a:r>
            <a:endParaRPr dirty="0">
              <a:solidFill>
                <a:schemeClr val="tx1"/>
              </a:solidFill>
              <a:latin typeface="Proxima Nova" panose="020B0604020202020204" charset="0"/>
            </a:endParaRPr>
          </a:p>
        </p:txBody>
      </p:sp>
      <p:sp>
        <p:nvSpPr>
          <p:cNvPr id="3" name="TextBox 2">
            <a:extLst>
              <a:ext uri="{FF2B5EF4-FFF2-40B4-BE49-F238E27FC236}">
                <a16:creationId xmlns:a16="http://schemas.microsoft.com/office/drawing/2014/main" id="{9BA37274-08E0-8DB3-14AE-73287F6626B6}"/>
              </a:ext>
            </a:extLst>
          </p:cNvPr>
          <p:cNvSpPr txBox="1"/>
          <p:nvPr/>
        </p:nvSpPr>
        <p:spPr>
          <a:xfrm>
            <a:off x="1420447" y="586570"/>
            <a:ext cx="7559485" cy="707886"/>
          </a:xfrm>
          <a:prstGeom prst="rect">
            <a:avLst/>
          </a:prstGeom>
          <a:noFill/>
        </p:spPr>
        <p:txBody>
          <a:bodyPr wrap="square">
            <a:spAutoFit/>
          </a:bodyPr>
          <a:lstStyle/>
          <a:p>
            <a:pPr algn="ctr"/>
            <a:r>
              <a:rPr lang="en-US" sz="4000" dirty="0">
                <a:solidFill>
                  <a:schemeClr val="tx1"/>
                </a:solidFill>
                <a:latin typeface="Oswald" pitchFamily="2" charset="77"/>
              </a:rPr>
              <a:t>Minimally Invasive Dentistry in Action</a:t>
            </a:r>
          </a:p>
        </p:txBody>
      </p:sp>
    </p:spTree>
  </p:cSld>
  <p:clrMapOvr>
    <a:masterClrMapping/>
  </p:clrMapOvr>
  <mc:AlternateContent xmlns:mc="http://schemas.openxmlformats.org/markup-compatibility/2006" xmlns:p14="http://schemas.microsoft.com/office/powerpoint/2010/main">
    <mc:Choice Requires="p14">
      <p:transition spd="slow" p14:dur="2000" advTm="52273"/>
    </mc:Choice>
    <mc:Fallback xmlns="">
      <p:transition spd="slow" advTm="52273"/>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withEffect">
                                  <p:stCondLst>
                                    <p:cond delay="0"/>
                                  </p:stCondLst>
                                  <p:childTnLst>
                                    <p:set>
                                      <p:cBhvr>
                                        <p:cTn id="6" dur="1" fill="hold">
                                          <p:stCondLst>
                                            <p:cond delay="0"/>
                                          </p:stCondLst>
                                        </p:cTn>
                                        <p:tgtEl>
                                          <p:spTgt spid="291"/>
                                        </p:tgtEl>
                                        <p:attrNameLst>
                                          <p:attrName>style.visibility</p:attrName>
                                        </p:attrNameLst>
                                      </p:cBhvr>
                                      <p:to>
                                        <p:strVal val="visible"/>
                                      </p:to>
                                    </p:set>
                                    <p:animEffect transition="in" filter="fade">
                                      <p:cBhvr>
                                        <p:cTn id="7" dur="500"/>
                                        <p:tgtEl>
                                          <p:spTgt spid="29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Shape 295"/>
        <p:cNvGrpSpPr/>
        <p:nvPr/>
      </p:nvGrpSpPr>
      <p:grpSpPr>
        <a:xfrm>
          <a:off x="0" y="0"/>
          <a:ext cx="0" cy="0"/>
          <a:chOff x="0" y="0"/>
          <a:chExt cx="0" cy="0"/>
        </a:xfrm>
      </p:grpSpPr>
      <p:sp>
        <p:nvSpPr>
          <p:cNvPr id="296" name="Google Shape;296;p11"/>
          <p:cNvSpPr txBox="1">
            <a:spLocks noGrp="1"/>
          </p:cNvSpPr>
          <p:nvPr>
            <p:ph idx="1"/>
          </p:nvPr>
        </p:nvSpPr>
        <p:spPr>
          <a:xfrm>
            <a:off x="1104161" y="1671034"/>
            <a:ext cx="7392874" cy="319329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latin typeface="Proxima Nova" panose="020B0604020202020204" charset="0"/>
                <a:ea typeface="Gill Sans"/>
                <a:cs typeface="Gill Sans"/>
                <a:sym typeface="Gill Sans"/>
              </a:rPr>
              <a:t>“Of the most effective interventions, the panel provided recommendations for the use of </a:t>
            </a:r>
            <a:r>
              <a:rPr lang="en-US" sz="3200" b="1" dirty="0">
                <a:latin typeface="Proxima Nova" panose="020B0604020202020204" charset="0"/>
                <a:ea typeface="Gill Sans"/>
                <a:cs typeface="Gill Sans"/>
                <a:sym typeface="Gill Sans"/>
              </a:rPr>
              <a:t>38% Silver Diamine Fluoride, sealants, 5% sodium fluoride varnish, 1.23% acidulated phosphate fluoride gel, and 5000 ppm fluoride toothpaste or gel</a:t>
            </a:r>
            <a:r>
              <a:rPr lang="en-US" sz="3200" dirty="0">
                <a:latin typeface="Proxima Nova" panose="020B0604020202020204" charset="0"/>
                <a:ea typeface="Gill Sans"/>
                <a:cs typeface="Gill Sans"/>
                <a:sym typeface="Gill Sans"/>
              </a:rPr>
              <a:t>, among others. The panel also provided a recommendation against the use of 10% CPP-ACP.” </a:t>
            </a:r>
            <a:endParaRPr sz="3200" dirty="0">
              <a:latin typeface="Proxima Nova" panose="020B0604020202020204" charset="0"/>
            </a:endParaRPr>
          </a:p>
        </p:txBody>
      </p:sp>
      <p:sp>
        <p:nvSpPr>
          <p:cNvPr id="297" name="Google Shape;297;p11"/>
          <p:cNvSpPr txBox="1"/>
          <p:nvPr/>
        </p:nvSpPr>
        <p:spPr>
          <a:xfrm>
            <a:off x="353832" y="5794140"/>
            <a:ext cx="8893535"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chemeClr val="dk1"/>
              </a:buClr>
              <a:buSzPts val="1800"/>
              <a:buFont typeface="Arial"/>
              <a:buNone/>
            </a:pPr>
            <a:r>
              <a:rPr lang="en-US" sz="2000" u="none" strike="noStrike" cap="none" dirty="0">
                <a:solidFill>
                  <a:schemeClr val="dk1"/>
                </a:solidFill>
                <a:latin typeface="Proxima Nova Light" panose="02000506030000020004" pitchFamily="2" charset="0"/>
                <a:ea typeface="Gill Sans"/>
                <a:cs typeface="Gill Sans"/>
                <a:sym typeface="Gill Sans"/>
              </a:rPr>
              <a:t>Slayton RL, Urquhart O, Araujo MWB, Fontana M, Young DA, et al. Evidence-based clinical practice guideline on non-restorative treatments for carious lesions. JADA October 2018. 149(10):837-849.  </a:t>
            </a:r>
            <a:endParaRPr sz="2000" dirty="0">
              <a:latin typeface="Proxima Nova Light" panose="02000506030000020004" pitchFamily="2" charset="0"/>
            </a:endParaRPr>
          </a:p>
          <a:p>
            <a:pPr marL="0" marR="0" lvl="0" indent="0" algn="r" rtl="0">
              <a:lnSpc>
                <a:spcPct val="80000"/>
              </a:lnSpc>
              <a:spcBef>
                <a:spcPts val="1000"/>
              </a:spcBef>
              <a:spcAft>
                <a:spcPts val="0"/>
              </a:spcAft>
              <a:buClr>
                <a:schemeClr val="dk1"/>
              </a:buClr>
              <a:buSzPts val="2400"/>
              <a:buFont typeface="Arial"/>
              <a:buNone/>
            </a:pPr>
            <a:endParaRPr sz="2000" b="0" i="0" u="none" strike="noStrike" cap="none" dirty="0">
              <a:solidFill>
                <a:srgbClr val="FFFFFF"/>
              </a:solidFill>
              <a:latin typeface="Gill Sans"/>
              <a:ea typeface="Gill Sans"/>
              <a:cs typeface="Gill Sans"/>
              <a:sym typeface="Gill Sans"/>
            </a:endParaRPr>
          </a:p>
        </p:txBody>
      </p:sp>
      <p:pic>
        <p:nvPicPr>
          <p:cNvPr id="298" name="Google Shape;298;p11"/>
          <p:cNvPicPr preferRelativeResize="0"/>
          <p:nvPr/>
        </p:nvPicPr>
        <p:blipFill rotWithShape="1">
          <a:blip r:embed="rId3">
            <a:alphaModFix/>
          </a:blip>
          <a:srcRect/>
          <a:stretch/>
        </p:blipFill>
        <p:spPr>
          <a:xfrm>
            <a:off x="9247367" y="380257"/>
            <a:ext cx="2475191" cy="3353091"/>
          </a:xfrm>
          <a:prstGeom prst="rect">
            <a:avLst/>
          </a:prstGeom>
          <a:noFill/>
          <a:ln>
            <a:noFill/>
          </a:ln>
        </p:spPr>
      </p:pic>
      <p:pic>
        <p:nvPicPr>
          <p:cNvPr id="299" name="Google Shape;299;p11"/>
          <p:cNvPicPr preferRelativeResize="0"/>
          <p:nvPr/>
        </p:nvPicPr>
        <p:blipFill rotWithShape="1">
          <a:blip r:embed="rId4" cstate="screen">
            <a:alphaModFix/>
            <a:extLst>
              <a:ext uri="{28A0092B-C50C-407E-A947-70E740481C1C}">
                <a14:useLocalDpi xmlns:a14="http://schemas.microsoft.com/office/drawing/2010/main"/>
              </a:ext>
            </a:extLst>
          </a:blip>
          <a:srcRect/>
          <a:stretch/>
        </p:blipFill>
        <p:spPr>
          <a:xfrm>
            <a:off x="9405561" y="3867148"/>
            <a:ext cx="2316997" cy="2316997"/>
          </a:xfrm>
          <a:prstGeom prst="rect">
            <a:avLst/>
          </a:prstGeom>
          <a:noFill/>
          <a:ln>
            <a:noFill/>
          </a:ln>
        </p:spPr>
      </p:pic>
      <p:sp>
        <p:nvSpPr>
          <p:cNvPr id="3" name="TextBox 2">
            <a:extLst>
              <a:ext uri="{FF2B5EF4-FFF2-40B4-BE49-F238E27FC236}">
                <a16:creationId xmlns:a16="http://schemas.microsoft.com/office/drawing/2014/main" id="{CFE9BEF6-854F-4D5B-4E56-70B576D8CA7D}"/>
              </a:ext>
            </a:extLst>
          </p:cNvPr>
          <p:cNvSpPr txBox="1"/>
          <p:nvPr/>
        </p:nvSpPr>
        <p:spPr>
          <a:xfrm>
            <a:off x="854241" y="709917"/>
            <a:ext cx="7892715" cy="707886"/>
          </a:xfrm>
          <a:prstGeom prst="rect">
            <a:avLst/>
          </a:prstGeom>
          <a:noFill/>
        </p:spPr>
        <p:txBody>
          <a:bodyPr wrap="square">
            <a:spAutoFit/>
          </a:bodyPr>
          <a:lstStyle/>
          <a:p>
            <a:pPr algn="ctr"/>
            <a:r>
              <a:rPr lang="en-US" sz="4000" dirty="0">
                <a:solidFill>
                  <a:schemeClr val="tx1"/>
                </a:solidFill>
                <a:latin typeface="Oswald" pitchFamily="2" charset="77"/>
              </a:rPr>
              <a:t>Top Evidence-Based Caries Interventions</a:t>
            </a:r>
          </a:p>
        </p:txBody>
      </p:sp>
    </p:spTree>
  </p:cSld>
  <p:clrMapOvr>
    <a:masterClrMapping/>
  </p:clrMapOvr>
  <mc:AlternateContent xmlns:mc="http://schemas.openxmlformats.org/markup-compatibility/2006" xmlns:p14="http://schemas.microsoft.com/office/powerpoint/2010/main">
    <mc:Choice Requires="p14">
      <p:transition spd="slow" p14:dur="2000" advTm="61365"/>
    </mc:Choice>
    <mc:Fallback xmlns="">
      <p:transition spd="slow" advTm="61365"/>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2"/>
          <p:cNvSpPr txBox="1">
            <a:spLocks noGrp="1"/>
          </p:cNvSpPr>
          <p:nvPr>
            <p:ph type="title"/>
          </p:nvPr>
        </p:nvSpPr>
        <p:spPr>
          <a:xfrm>
            <a:off x="449317" y="363943"/>
            <a:ext cx="1051560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accent1"/>
              </a:buClr>
              <a:buSzPts val="4000"/>
              <a:buFont typeface="Oswald"/>
              <a:buNone/>
            </a:pPr>
            <a:r>
              <a:rPr lang="en-US" sz="4000" dirty="0">
                <a:solidFill>
                  <a:schemeClr val="tx1"/>
                </a:solidFill>
              </a:rPr>
              <a:t>Non-Restorative Treatment Recommendations</a:t>
            </a:r>
            <a:endParaRPr dirty="0">
              <a:solidFill>
                <a:schemeClr val="tx1"/>
              </a:solidFill>
            </a:endParaRPr>
          </a:p>
        </p:txBody>
      </p:sp>
      <p:sp>
        <p:nvSpPr>
          <p:cNvPr id="306" name="Google Shape;306;p12"/>
          <p:cNvSpPr txBox="1">
            <a:spLocks noGrp="1"/>
          </p:cNvSpPr>
          <p:nvPr>
            <p:ph idx="1"/>
          </p:nvPr>
        </p:nvSpPr>
        <p:spPr>
          <a:xfrm>
            <a:off x="838200" y="1479937"/>
            <a:ext cx="10515600" cy="4351338"/>
          </a:xfrm>
          <a:prstGeom prst="rect">
            <a:avLst/>
          </a:prstGeom>
          <a:noFill/>
          <a:ln>
            <a:noFill/>
          </a:ln>
        </p:spPr>
        <p:txBody>
          <a:bodyPr spcFirstLastPara="1" wrap="square" lIns="91425" tIns="45700" rIns="91425" bIns="45700" anchor="ctr" anchorCtr="0">
            <a:normAutofit/>
          </a:bodyPr>
          <a:lstStyle/>
          <a:p>
            <a:pPr marL="228600" lvl="0" indent="-228600" algn="l" rtl="0">
              <a:lnSpc>
                <a:spcPct val="90000"/>
              </a:lnSpc>
              <a:spcBef>
                <a:spcPts val="0"/>
              </a:spcBef>
              <a:spcAft>
                <a:spcPts val="0"/>
              </a:spcAft>
              <a:buClr>
                <a:schemeClr val="accent1"/>
              </a:buClr>
              <a:buSzPts val="3200"/>
              <a:buChar char="•"/>
            </a:pPr>
            <a:r>
              <a:rPr lang="en-US" sz="3200" dirty="0">
                <a:solidFill>
                  <a:schemeClr val="bg1">
                    <a:lumMod val="25000"/>
                  </a:schemeClr>
                </a:solidFill>
                <a:latin typeface="Proxima Nova" panose="020B0604020202020204" charset="0"/>
                <a:ea typeface="Gill Sans"/>
                <a:cs typeface="Gill Sans"/>
                <a:sym typeface="Gill Sans"/>
              </a:rPr>
              <a:t>48 studies, 7,378 participants, 22 interventions</a:t>
            </a:r>
            <a:endParaRPr dirty="0">
              <a:solidFill>
                <a:schemeClr val="bg1">
                  <a:lumMod val="25000"/>
                </a:schemeClr>
              </a:solidFill>
              <a:latin typeface="Proxima Nova" panose="020B0604020202020204" charset="0"/>
            </a:endParaRPr>
          </a:p>
          <a:p>
            <a:pPr marL="228600" lvl="0" indent="-228600" algn="l" rtl="0">
              <a:lnSpc>
                <a:spcPct val="90000"/>
              </a:lnSpc>
              <a:spcBef>
                <a:spcPts val="1000"/>
              </a:spcBef>
              <a:spcAft>
                <a:spcPts val="0"/>
              </a:spcAft>
              <a:buClr>
                <a:schemeClr val="accent1"/>
              </a:buClr>
              <a:buSzPts val="3200"/>
              <a:buChar char="•"/>
            </a:pPr>
            <a:r>
              <a:rPr lang="en-US" sz="3200" b="1" dirty="0">
                <a:solidFill>
                  <a:schemeClr val="bg1">
                    <a:lumMod val="25000"/>
                  </a:schemeClr>
                </a:solidFill>
                <a:latin typeface="Proxima Nova" panose="020B0604020202020204" charset="0"/>
                <a:ea typeface="Gill Sans"/>
                <a:cs typeface="Gill Sans"/>
                <a:sym typeface="Gill Sans"/>
              </a:rPr>
              <a:t>Sealants + fluoride varnish </a:t>
            </a:r>
            <a:r>
              <a:rPr lang="en-US" sz="3200" dirty="0">
                <a:solidFill>
                  <a:schemeClr val="bg1">
                    <a:lumMod val="25000"/>
                  </a:schemeClr>
                </a:solidFill>
                <a:latin typeface="Proxima Nova" panose="020B0604020202020204" charset="0"/>
                <a:ea typeface="Gill Sans"/>
                <a:cs typeface="Gill Sans"/>
                <a:sym typeface="Gill Sans"/>
              </a:rPr>
              <a:t>or</a:t>
            </a:r>
            <a:endParaRPr sz="2200" dirty="0">
              <a:solidFill>
                <a:schemeClr val="bg1">
                  <a:lumMod val="25000"/>
                </a:schemeClr>
              </a:solidFill>
              <a:latin typeface="Proxima Nova" panose="020B0604020202020204" charset="0"/>
              <a:ea typeface="Gill Sans"/>
              <a:cs typeface="Gill Sans"/>
              <a:sym typeface="Gill Sans"/>
            </a:endParaRPr>
          </a:p>
          <a:p>
            <a:pPr marL="228600" lvl="0" indent="-228600" algn="l" rtl="0">
              <a:lnSpc>
                <a:spcPct val="90000"/>
              </a:lnSpc>
              <a:spcBef>
                <a:spcPts val="1000"/>
              </a:spcBef>
              <a:spcAft>
                <a:spcPts val="0"/>
              </a:spcAft>
              <a:buClr>
                <a:schemeClr val="accent1"/>
              </a:buClr>
              <a:buSzPts val="3200"/>
              <a:buChar char="•"/>
            </a:pPr>
            <a:r>
              <a:rPr lang="en-US" sz="3200" b="1" dirty="0">
                <a:solidFill>
                  <a:schemeClr val="bg1">
                    <a:lumMod val="25000"/>
                  </a:schemeClr>
                </a:solidFill>
                <a:latin typeface="Proxima Nova" panose="020B0604020202020204" charset="0"/>
                <a:ea typeface="Gill Sans"/>
                <a:cs typeface="Gill Sans"/>
                <a:sym typeface="Gill Sans"/>
              </a:rPr>
              <a:t>5000 ppm fluoride gel</a:t>
            </a:r>
            <a:endParaRPr dirty="0">
              <a:solidFill>
                <a:schemeClr val="bg1">
                  <a:lumMod val="25000"/>
                </a:schemeClr>
              </a:solidFill>
              <a:latin typeface="Proxima Nova" panose="020B0604020202020204" charset="0"/>
            </a:endParaRPr>
          </a:p>
          <a:p>
            <a:pPr marL="0" lvl="0" indent="0" algn="l" rtl="0">
              <a:lnSpc>
                <a:spcPct val="90000"/>
              </a:lnSpc>
              <a:spcBef>
                <a:spcPts val="1000"/>
              </a:spcBef>
              <a:spcAft>
                <a:spcPts val="0"/>
              </a:spcAft>
              <a:buClr>
                <a:schemeClr val="dk1"/>
              </a:buClr>
              <a:buSzPts val="2400"/>
              <a:buNone/>
            </a:pPr>
            <a:r>
              <a:rPr lang="en-US" sz="2400" b="1" dirty="0">
                <a:solidFill>
                  <a:schemeClr val="bg1">
                    <a:lumMod val="25000"/>
                  </a:schemeClr>
                </a:solidFill>
                <a:latin typeface="Proxima Nova" panose="020B0604020202020204" charset="0"/>
                <a:ea typeface="Gill Sans"/>
                <a:cs typeface="Gill Sans"/>
                <a:sym typeface="Gill Sans"/>
              </a:rPr>
              <a:t>	</a:t>
            </a:r>
            <a:r>
              <a:rPr lang="en-US" sz="2400" dirty="0">
                <a:solidFill>
                  <a:schemeClr val="bg1">
                    <a:lumMod val="25000"/>
                  </a:schemeClr>
                </a:solidFill>
                <a:latin typeface="Proxima Nova" panose="020B0604020202020204" charset="0"/>
                <a:ea typeface="Gill Sans"/>
                <a:cs typeface="Gill Sans"/>
                <a:sym typeface="Gill Sans"/>
              </a:rPr>
              <a:t>(for </a:t>
            </a:r>
            <a:r>
              <a:rPr lang="en-US" sz="2400" dirty="0" err="1">
                <a:solidFill>
                  <a:schemeClr val="bg1">
                    <a:lumMod val="25000"/>
                  </a:schemeClr>
                </a:solidFill>
                <a:latin typeface="Proxima Nova" panose="020B0604020202020204" charset="0"/>
                <a:ea typeface="Gill Sans"/>
                <a:cs typeface="Gill Sans"/>
                <a:sym typeface="Gill Sans"/>
              </a:rPr>
              <a:t>noncavitated</a:t>
            </a:r>
            <a:r>
              <a:rPr lang="en-US" sz="2400" dirty="0">
                <a:solidFill>
                  <a:schemeClr val="bg1">
                    <a:lumMod val="25000"/>
                  </a:schemeClr>
                </a:solidFill>
                <a:latin typeface="Proxima Nova" panose="020B0604020202020204" charset="0"/>
                <a:ea typeface="Gill Sans"/>
                <a:cs typeface="Gill Sans"/>
                <a:sym typeface="Gill Sans"/>
              </a:rPr>
              <a:t> occ, </a:t>
            </a:r>
            <a:r>
              <a:rPr lang="en-US" sz="2400" dirty="0" err="1">
                <a:solidFill>
                  <a:schemeClr val="bg1">
                    <a:lumMod val="25000"/>
                  </a:schemeClr>
                </a:solidFill>
                <a:latin typeface="Proxima Nova" panose="020B0604020202020204" charset="0"/>
                <a:ea typeface="Gill Sans"/>
                <a:cs typeface="Gill Sans"/>
                <a:sym typeface="Gill Sans"/>
              </a:rPr>
              <a:t>prox</a:t>
            </a:r>
            <a:r>
              <a:rPr lang="en-US" sz="2400" dirty="0">
                <a:solidFill>
                  <a:schemeClr val="bg1">
                    <a:lumMod val="25000"/>
                  </a:schemeClr>
                </a:solidFill>
                <a:latin typeface="Proxima Nova" panose="020B0604020202020204" charset="0"/>
                <a:ea typeface="Gill Sans"/>
                <a:cs typeface="Gill Sans"/>
                <a:sym typeface="Gill Sans"/>
              </a:rPr>
              <a:t>, and root caries)</a:t>
            </a:r>
            <a:endParaRPr sz="2400" b="1" dirty="0">
              <a:solidFill>
                <a:schemeClr val="bg1">
                  <a:lumMod val="25000"/>
                </a:schemeClr>
              </a:solidFill>
              <a:latin typeface="Proxima Nova" panose="020B0604020202020204" charset="0"/>
              <a:ea typeface="Gill Sans"/>
              <a:cs typeface="Gill Sans"/>
              <a:sym typeface="Gill Sans"/>
            </a:endParaRPr>
          </a:p>
          <a:p>
            <a:pPr marL="228600" lvl="0" indent="-228600" algn="l" rtl="0">
              <a:lnSpc>
                <a:spcPct val="90000"/>
              </a:lnSpc>
              <a:spcBef>
                <a:spcPts val="1000"/>
              </a:spcBef>
              <a:spcAft>
                <a:spcPts val="0"/>
              </a:spcAft>
              <a:buClr>
                <a:schemeClr val="accent1"/>
              </a:buClr>
              <a:buSzPts val="3200"/>
              <a:buChar char="•"/>
            </a:pPr>
            <a:r>
              <a:rPr lang="en-US" sz="3200" b="1" dirty="0">
                <a:solidFill>
                  <a:schemeClr val="bg1">
                    <a:lumMod val="25000"/>
                  </a:schemeClr>
                </a:solidFill>
                <a:latin typeface="Proxima Nova" panose="020B0604020202020204" charset="0"/>
                <a:ea typeface="Gill Sans"/>
                <a:cs typeface="Gill Sans"/>
                <a:sym typeface="Gill Sans"/>
              </a:rPr>
              <a:t>5% fluoride varnish </a:t>
            </a:r>
            <a:endParaRPr dirty="0">
              <a:solidFill>
                <a:schemeClr val="bg1">
                  <a:lumMod val="25000"/>
                </a:schemeClr>
              </a:solidFill>
              <a:latin typeface="Proxima Nova" panose="020B0604020202020204" charset="0"/>
            </a:endParaRPr>
          </a:p>
          <a:p>
            <a:pPr marL="0" lvl="0" indent="0" algn="l" rtl="0">
              <a:lnSpc>
                <a:spcPct val="90000"/>
              </a:lnSpc>
              <a:spcBef>
                <a:spcPts val="1000"/>
              </a:spcBef>
              <a:spcAft>
                <a:spcPts val="0"/>
              </a:spcAft>
              <a:buClr>
                <a:schemeClr val="accent1"/>
              </a:buClr>
              <a:buSzPts val="3200"/>
              <a:buNone/>
            </a:pPr>
            <a:r>
              <a:rPr lang="en-US" sz="3200" b="1" dirty="0">
                <a:solidFill>
                  <a:schemeClr val="bg1">
                    <a:lumMod val="25000"/>
                  </a:schemeClr>
                </a:solidFill>
                <a:latin typeface="Proxima Nova" panose="020B0604020202020204" charset="0"/>
                <a:ea typeface="Gill Sans"/>
                <a:cs typeface="Gill Sans"/>
                <a:sym typeface="Gill Sans"/>
              </a:rPr>
              <a:t>	</a:t>
            </a:r>
            <a:r>
              <a:rPr lang="en-US" sz="2400" dirty="0">
                <a:solidFill>
                  <a:schemeClr val="bg1">
                    <a:lumMod val="25000"/>
                  </a:schemeClr>
                </a:solidFill>
                <a:latin typeface="Proxima Nova" panose="020B0604020202020204" charset="0"/>
                <a:ea typeface="Gill Sans"/>
                <a:cs typeface="Gill Sans"/>
                <a:sym typeface="Gill Sans"/>
              </a:rPr>
              <a:t>(</a:t>
            </a:r>
            <a:r>
              <a:rPr lang="en-US" sz="2400" dirty="0" err="1">
                <a:solidFill>
                  <a:schemeClr val="bg1">
                    <a:lumMod val="25000"/>
                  </a:schemeClr>
                </a:solidFill>
                <a:latin typeface="Proxima Nova" panose="020B0604020202020204" charset="0"/>
                <a:ea typeface="Gill Sans"/>
                <a:cs typeface="Gill Sans"/>
                <a:sym typeface="Gill Sans"/>
              </a:rPr>
              <a:t>noncavitated</a:t>
            </a:r>
            <a:r>
              <a:rPr lang="en-US" sz="2400" dirty="0">
                <a:solidFill>
                  <a:schemeClr val="bg1">
                    <a:lumMod val="25000"/>
                  </a:schemeClr>
                </a:solidFill>
                <a:latin typeface="Proxima Nova" panose="020B0604020202020204" charset="0"/>
                <a:ea typeface="Gill Sans"/>
                <a:cs typeface="Gill Sans"/>
                <a:sym typeface="Gill Sans"/>
              </a:rPr>
              <a:t> facial/lingual)</a:t>
            </a:r>
            <a:endParaRPr dirty="0">
              <a:solidFill>
                <a:schemeClr val="bg1">
                  <a:lumMod val="25000"/>
                </a:schemeClr>
              </a:solidFill>
              <a:latin typeface="Proxima Nova" panose="020B0604020202020204" charset="0"/>
            </a:endParaRPr>
          </a:p>
          <a:p>
            <a:pPr marL="228600" lvl="0" indent="-228600" algn="l" rtl="0">
              <a:lnSpc>
                <a:spcPct val="90000"/>
              </a:lnSpc>
              <a:spcBef>
                <a:spcPts val="1000"/>
              </a:spcBef>
              <a:spcAft>
                <a:spcPts val="0"/>
              </a:spcAft>
              <a:buClr>
                <a:schemeClr val="accent1"/>
              </a:buClr>
              <a:buSzPts val="3200"/>
              <a:buChar char="•"/>
            </a:pPr>
            <a:r>
              <a:rPr lang="en-US" sz="3200" b="1" dirty="0">
                <a:solidFill>
                  <a:schemeClr val="bg1">
                    <a:lumMod val="25000"/>
                  </a:schemeClr>
                </a:solidFill>
                <a:latin typeface="Proxima Nova" panose="020B0604020202020204" charset="0"/>
                <a:ea typeface="Gill Sans"/>
                <a:cs typeface="Gill Sans"/>
                <a:sym typeface="Gill Sans"/>
              </a:rPr>
              <a:t>38% SDF  </a:t>
            </a:r>
            <a:r>
              <a:rPr lang="en-US" sz="2400" dirty="0">
                <a:solidFill>
                  <a:schemeClr val="bg1">
                    <a:lumMod val="25000"/>
                  </a:schemeClr>
                </a:solidFill>
                <a:latin typeface="Proxima Nova" panose="020B0604020202020204" charset="0"/>
                <a:ea typeface="Gill Sans"/>
                <a:cs typeface="Gill Sans"/>
                <a:sym typeface="Gill Sans"/>
              </a:rPr>
              <a:t>(advanced cavitated coronal)</a:t>
            </a:r>
            <a:endParaRPr sz="3200" b="1" dirty="0">
              <a:solidFill>
                <a:schemeClr val="bg1">
                  <a:lumMod val="25000"/>
                </a:schemeClr>
              </a:solidFill>
              <a:latin typeface="Proxima Nova" panose="020B0604020202020204" charset="0"/>
              <a:ea typeface="Gill Sans"/>
              <a:cs typeface="Gill Sans"/>
              <a:sym typeface="Gill Sans"/>
            </a:endParaRPr>
          </a:p>
        </p:txBody>
      </p:sp>
      <p:sp>
        <p:nvSpPr>
          <p:cNvPr id="307" name="Google Shape;307;p12"/>
          <p:cNvSpPr txBox="1"/>
          <p:nvPr/>
        </p:nvSpPr>
        <p:spPr>
          <a:xfrm>
            <a:off x="369115" y="6001692"/>
            <a:ext cx="11171244" cy="707846"/>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chemeClr val="accent1"/>
              </a:buClr>
              <a:buSzPts val="1800"/>
              <a:buFont typeface="Gill Sans"/>
              <a:buNone/>
            </a:pPr>
            <a:r>
              <a:rPr lang="en-US" sz="2000" u="none" strike="noStrike" cap="none" dirty="0">
                <a:solidFill>
                  <a:schemeClr val="tx1"/>
                </a:solidFill>
                <a:latin typeface="Proxima Nova Light" panose="02000506030000020004" pitchFamily="2" charset="0"/>
                <a:ea typeface="Gill Sans"/>
                <a:cs typeface="Gill Sans"/>
                <a:sym typeface="Gill Sans"/>
              </a:rPr>
              <a:t>Urquhart O, </a:t>
            </a:r>
            <a:r>
              <a:rPr lang="en-US" sz="2000" u="none" strike="noStrike" cap="none" dirty="0" err="1">
                <a:solidFill>
                  <a:schemeClr val="tx1"/>
                </a:solidFill>
                <a:latin typeface="Proxima Nova Light" panose="02000506030000020004" pitchFamily="2" charset="0"/>
                <a:ea typeface="Gill Sans"/>
                <a:cs typeface="Gill Sans"/>
                <a:sym typeface="Gill Sans"/>
              </a:rPr>
              <a:t>Tampi</a:t>
            </a:r>
            <a:r>
              <a:rPr lang="en-US" sz="2000" u="none" strike="noStrike" cap="none" dirty="0">
                <a:solidFill>
                  <a:schemeClr val="tx1"/>
                </a:solidFill>
                <a:latin typeface="Proxima Nova Light" panose="02000506030000020004" pitchFamily="2" charset="0"/>
                <a:ea typeface="Gill Sans"/>
                <a:cs typeface="Gill Sans"/>
                <a:sym typeface="Gill Sans"/>
              </a:rPr>
              <a:t> MP, Pilcher L, Slayton RL, Araujo MWB, et al. Nonrestorative Treatments for Caries: Systematic Review and Network Meta-analysis. J Dent Res. January 2019. 98(1):12-26.</a:t>
            </a:r>
            <a:endParaRPr sz="2000" dirty="0">
              <a:solidFill>
                <a:schemeClr val="tx1"/>
              </a:solidFill>
              <a:latin typeface="Proxima Nova Light" panose="02000506030000020004"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46105"/>
    </mc:Choice>
    <mc:Fallback xmlns="">
      <p:transition spd="slow" advTm="46105"/>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AD22D1-69C1-D13E-9F7F-84AFBA8F0401}"/>
              </a:ext>
            </a:extLst>
          </p:cNvPr>
          <p:cNvSpPr>
            <a:spLocks noGrp="1"/>
          </p:cNvSpPr>
          <p:nvPr>
            <p:ph type="title"/>
          </p:nvPr>
        </p:nvSpPr>
        <p:spPr/>
        <p:txBody>
          <a:bodyPr/>
          <a:lstStyle/>
          <a:p>
            <a:r>
              <a:rPr lang="en-US" dirty="0"/>
              <a:t>When to Monitor, </a:t>
            </a:r>
            <a:r>
              <a:rPr lang="en-US" dirty="0" err="1"/>
              <a:t>Remineralize</a:t>
            </a:r>
            <a:r>
              <a:rPr lang="en-US" dirty="0"/>
              <a:t> or Restore</a:t>
            </a:r>
          </a:p>
        </p:txBody>
      </p:sp>
      <p:pic>
        <p:nvPicPr>
          <p:cNvPr id="9" name="Picture 8">
            <a:extLst>
              <a:ext uri="{FF2B5EF4-FFF2-40B4-BE49-F238E27FC236}">
                <a16:creationId xmlns:a16="http://schemas.microsoft.com/office/drawing/2014/main" id="{C61FAA87-139D-086B-41C5-214A2DA9A1C4}"/>
              </a:ext>
            </a:extLst>
          </p:cNvPr>
          <p:cNvPicPr>
            <a:picLocks noChangeAspect="1"/>
          </p:cNvPicPr>
          <p:nvPr/>
        </p:nvPicPr>
        <p:blipFill>
          <a:blip r:embed="rId2"/>
          <a:stretch>
            <a:fillRect/>
          </a:stretch>
        </p:blipFill>
        <p:spPr>
          <a:xfrm>
            <a:off x="752619" y="1904827"/>
            <a:ext cx="5474682" cy="3981033"/>
          </a:xfrm>
          <a:prstGeom prst="rect">
            <a:avLst/>
          </a:prstGeom>
        </p:spPr>
      </p:pic>
      <p:pic>
        <p:nvPicPr>
          <p:cNvPr id="11" name="Picture 10">
            <a:extLst>
              <a:ext uri="{FF2B5EF4-FFF2-40B4-BE49-F238E27FC236}">
                <a16:creationId xmlns:a16="http://schemas.microsoft.com/office/drawing/2014/main" id="{673EF9CA-BFC3-5C8E-58D0-E9C1C54F726C}"/>
              </a:ext>
            </a:extLst>
          </p:cNvPr>
          <p:cNvPicPr>
            <a:picLocks noChangeAspect="1"/>
          </p:cNvPicPr>
          <p:nvPr/>
        </p:nvPicPr>
        <p:blipFill>
          <a:blip r:embed="rId3"/>
          <a:stretch>
            <a:fillRect/>
          </a:stretch>
        </p:blipFill>
        <p:spPr>
          <a:xfrm>
            <a:off x="6559070" y="1904827"/>
            <a:ext cx="5218628" cy="3981033"/>
          </a:xfrm>
          <a:prstGeom prst="rect">
            <a:avLst/>
          </a:prstGeom>
        </p:spPr>
      </p:pic>
    </p:spTree>
    <p:extLst>
      <p:ext uri="{BB962C8B-B14F-4D97-AF65-F5344CB8AC3E}">
        <p14:creationId xmlns:p14="http://schemas.microsoft.com/office/powerpoint/2010/main" val="162918955"/>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Shape 319"/>
        <p:cNvGrpSpPr/>
        <p:nvPr/>
      </p:nvGrpSpPr>
      <p:grpSpPr>
        <a:xfrm>
          <a:off x="0" y="0"/>
          <a:ext cx="0" cy="0"/>
          <a:chOff x="0" y="0"/>
          <a:chExt cx="0" cy="0"/>
        </a:xfrm>
      </p:grpSpPr>
      <p:sp>
        <p:nvSpPr>
          <p:cNvPr id="320" name="Google Shape;320;p14"/>
          <p:cNvSpPr txBox="1"/>
          <p:nvPr/>
        </p:nvSpPr>
        <p:spPr>
          <a:xfrm>
            <a:off x="205993" y="2047675"/>
            <a:ext cx="6778230" cy="2762650"/>
          </a:xfrm>
          <a:prstGeom prst="rect">
            <a:avLst/>
          </a:prstGeom>
          <a:noFill/>
          <a:ln>
            <a:noFill/>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dk1"/>
              </a:buClr>
              <a:buSzPts val="3200"/>
              <a:buFont typeface="Gill Sans"/>
              <a:buNone/>
            </a:pPr>
            <a:r>
              <a:rPr lang="en-US" sz="3200" b="0" i="0" u="none" strike="noStrike" cap="none" dirty="0">
                <a:solidFill>
                  <a:schemeClr val="tx1"/>
                </a:solidFill>
                <a:latin typeface="Proxima Nova" panose="020B0604020202020204" charset="0"/>
                <a:ea typeface="Gill Sans"/>
                <a:cs typeface="Gill Sans"/>
                <a:sym typeface="Gill Sans"/>
              </a:rPr>
              <a:t>“Clinical evidence shows that </a:t>
            </a:r>
            <a:r>
              <a:rPr lang="en-US" sz="3200" b="1" i="0" u="none" strike="noStrike" cap="none" dirty="0">
                <a:solidFill>
                  <a:schemeClr val="tx1"/>
                </a:solidFill>
                <a:latin typeface="Proxima Nova" panose="020B0604020202020204" charset="0"/>
                <a:ea typeface="Gill Sans"/>
                <a:cs typeface="Gill Sans"/>
                <a:sym typeface="Gill Sans"/>
              </a:rPr>
              <a:t>non-cavitated caries lesions can be </a:t>
            </a:r>
            <a:r>
              <a:rPr lang="en-US" sz="3200" b="1" i="0" u="none" strike="noStrike" cap="none" dirty="0" err="1">
                <a:solidFill>
                  <a:schemeClr val="tx1"/>
                </a:solidFill>
                <a:latin typeface="Proxima Nova" panose="020B0604020202020204" charset="0"/>
                <a:ea typeface="Gill Sans"/>
                <a:cs typeface="Gill Sans"/>
                <a:sym typeface="Gill Sans"/>
              </a:rPr>
              <a:t>remineralized</a:t>
            </a:r>
            <a:r>
              <a:rPr lang="en-US" sz="3200" b="0" i="0" u="none" strike="noStrike" cap="none" dirty="0">
                <a:solidFill>
                  <a:schemeClr val="tx1"/>
                </a:solidFill>
                <a:latin typeface="Proxima Nova" panose="020B0604020202020204" charset="0"/>
                <a:ea typeface="Gill Sans"/>
                <a:cs typeface="Gill Sans"/>
                <a:sym typeface="Gill Sans"/>
              </a:rPr>
              <a:t>; therefore, early restorative treatment may no longer be necessary or appropriate. Noninvasive and minimally invasive measures should be taken into consideration.”</a:t>
            </a:r>
            <a:endParaRPr sz="3200" dirty="0">
              <a:solidFill>
                <a:schemeClr val="tx1"/>
              </a:solidFill>
              <a:latin typeface="Proxima Nova" panose="020B0604020202020204" charset="0"/>
            </a:endParaRPr>
          </a:p>
        </p:txBody>
      </p:sp>
      <p:sp>
        <p:nvSpPr>
          <p:cNvPr id="321" name="Google Shape;321;p14"/>
          <p:cNvSpPr txBox="1">
            <a:spLocks noGrp="1"/>
          </p:cNvSpPr>
          <p:nvPr>
            <p:ph idx="1"/>
          </p:nvPr>
        </p:nvSpPr>
        <p:spPr>
          <a:xfrm>
            <a:off x="355599" y="5568376"/>
            <a:ext cx="11445875" cy="1122096"/>
          </a:xfrm>
          <a:prstGeom prst="rect">
            <a:avLst/>
          </a:prstGeom>
          <a:noFill/>
          <a:ln>
            <a:noFill/>
          </a:ln>
        </p:spPr>
        <p:txBody>
          <a:bodyPr spcFirstLastPara="1" wrap="square" lIns="91425" tIns="45700" rIns="91425" bIns="45700" anchor="t" anchorCtr="0">
            <a:noAutofit/>
          </a:bodyPr>
          <a:lstStyle/>
          <a:p>
            <a:pPr marL="0" lvl="0" indent="0" algn="l" rtl="0">
              <a:lnSpc>
                <a:spcPct val="100000"/>
              </a:lnSpc>
              <a:spcBef>
                <a:spcPts val="0"/>
              </a:spcBef>
              <a:spcAft>
                <a:spcPts val="0"/>
              </a:spcAft>
              <a:buClr>
                <a:schemeClr val="dk1"/>
              </a:buClr>
              <a:buSzPts val="1800"/>
              <a:buNone/>
            </a:pPr>
            <a:r>
              <a:rPr lang="en-US" sz="2000" dirty="0" err="1">
                <a:latin typeface="Proxima Nova Light" panose="02000506030000020004" pitchFamily="2" charset="0"/>
                <a:ea typeface="Gill Sans"/>
                <a:cs typeface="Gill Sans"/>
                <a:sym typeface="Gill Sans"/>
              </a:rPr>
              <a:t>Rechmann</a:t>
            </a:r>
            <a:r>
              <a:rPr lang="en-US" sz="2000" dirty="0">
                <a:latin typeface="Proxima Nova Light" panose="02000506030000020004" pitchFamily="2" charset="0"/>
                <a:ea typeface="Gill Sans"/>
                <a:cs typeface="Gill Sans"/>
                <a:sym typeface="Gill Sans"/>
              </a:rPr>
              <a:t> P, </a:t>
            </a:r>
            <a:r>
              <a:rPr lang="en-US" sz="2000" dirty="0" err="1">
                <a:latin typeface="Proxima Nova Light" panose="02000506030000020004" pitchFamily="2" charset="0"/>
                <a:ea typeface="Gill Sans"/>
                <a:cs typeface="Gill Sans"/>
                <a:sym typeface="Gill Sans"/>
              </a:rPr>
              <a:t>Doméjean</a:t>
            </a:r>
            <a:r>
              <a:rPr lang="en-US" sz="2000" dirty="0">
                <a:latin typeface="Proxima Nova Light" panose="02000506030000020004" pitchFamily="2" charset="0"/>
                <a:ea typeface="Gill Sans"/>
                <a:cs typeface="Gill Sans"/>
                <a:sym typeface="Gill Sans"/>
              </a:rPr>
              <a:t> S, </a:t>
            </a:r>
            <a:r>
              <a:rPr lang="en-US" sz="2000" dirty="0" err="1">
                <a:latin typeface="Proxima Nova Light" panose="02000506030000020004" pitchFamily="2" charset="0"/>
                <a:ea typeface="Gill Sans"/>
                <a:cs typeface="Gill Sans"/>
                <a:sym typeface="Gill Sans"/>
              </a:rPr>
              <a:t>Rechmann</a:t>
            </a:r>
            <a:r>
              <a:rPr lang="en-US" sz="2000" dirty="0">
                <a:latin typeface="Proxima Nova Light" panose="02000506030000020004" pitchFamily="2" charset="0"/>
                <a:ea typeface="Gill Sans"/>
                <a:cs typeface="Gill Sans"/>
                <a:sym typeface="Gill Sans"/>
              </a:rPr>
              <a:t> BM, Kinsel R, Featherstone JD. Approximal and occlusal caries lesions: Restorative treatment decisions by California dentists. J Am Dent Assoc. 2016 Feb 9. </a:t>
            </a:r>
            <a:r>
              <a:rPr lang="en-US" sz="2000" dirty="0" err="1">
                <a:latin typeface="Proxima Nova Light" panose="02000506030000020004" pitchFamily="2" charset="0"/>
                <a:ea typeface="Gill Sans"/>
                <a:cs typeface="Gill Sans"/>
                <a:sym typeface="Gill Sans"/>
              </a:rPr>
              <a:t>pii</a:t>
            </a:r>
            <a:r>
              <a:rPr lang="en-US" sz="2000" dirty="0">
                <a:latin typeface="Proxima Nova Light" panose="02000506030000020004" pitchFamily="2" charset="0"/>
                <a:ea typeface="Gill Sans"/>
                <a:cs typeface="Gill Sans"/>
                <a:sym typeface="Gill Sans"/>
              </a:rPr>
              <a:t>: S0002-8177(15)01037-5. </a:t>
            </a:r>
            <a:r>
              <a:rPr lang="en-US" sz="2000" dirty="0" err="1">
                <a:latin typeface="Proxima Nova Light" panose="02000506030000020004" pitchFamily="2" charset="0"/>
                <a:ea typeface="Gill Sans"/>
                <a:cs typeface="Gill Sans"/>
                <a:sym typeface="Gill Sans"/>
              </a:rPr>
              <a:t>doi</a:t>
            </a:r>
            <a:r>
              <a:rPr lang="en-US" sz="2000" dirty="0">
                <a:latin typeface="Proxima Nova Light" panose="02000506030000020004" pitchFamily="2" charset="0"/>
                <a:ea typeface="Gill Sans"/>
                <a:cs typeface="Gill Sans"/>
                <a:sym typeface="Gill Sans"/>
              </a:rPr>
              <a:t>: 10.1016/j.adaj.2015.10.006. [</a:t>
            </a:r>
            <a:r>
              <a:rPr lang="en-US" sz="2000" dirty="0" err="1">
                <a:latin typeface="Proxima Nova Light" panose="02000506030000020004" pitchFamily="2" charset="0"/>
                <a:ea typeface="Gill Sans"/>
                <a:cs typeface="Gill Sans"/>
                <a:sym typeface="Gill Sans"/>
              </a:rPr>
              <a:t>Epub</a:t>
            </a:r>
            <a:r>
              <a:rPr lang="en-US" sz="2000" dirty="0">
                <a:latin typeface="Proxima Nova Light" panose="02000506030000020004" pitchFamily="2" charset="0"/>
                <a:ea typeface="Gill Sans"/>
                <a:cs typeface="Gill Sans"/>
                <a:sym typeface="Gill Sans"/>
              </a:rPr>
              <a:t> ahead of print</a:t>
            </a:r>
            <a:endParaRPr sz="2000" dirty="0">
              <a:latin typeface="Proxima Nova Light" panose="02000506030000020004" pitchFamily="2" charset="0"/>
            </a:endParaRPr>
          </a:p>
        </p:txBody>
      </p:sp>
      <p:pic>
        <p:nvPicPr>
          <p:cNvPr id="322" name="Google Shape;322;p14"/>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6984223" y="1616859"/>
            <a:ext cx="4817251" cy="3607433"/>
          </a:xfrm>
          <a:prstGeom prst="rect">
            <a:avLst/>
          </a:prstGeom>
          <a:noFill/>
          <a:ln>
            <a:noFill/>
          </a:ln>
          <a:effectLst>
            <a:outerShdw blurRad="292100" dist="139700" dir="2700000" algn="tl" rotWithShape="0">
              <a:srgbClr val="333333">
                <a:alpha val="64705"/>
              </a:srgbClr>
            </a:outerShdw>
          </a:effectLst>
        </p:spPr>
      </p:pic>
      <p:sp>
        <p:nvSpPr>
          <p:cNvPr id="323" name="Google Shape;323;p14"/>
          <p:cNvSpPr/>
          <p:nvPr/>
        </p:nvSpPr>
        <p:spPr>
          <a:xfrm>
            <a:off x="8551775" y="2477788"/>
            <a:ext cx="1056819" cy="951212"/>
          </a:xfrm>
          <a:prstGeom prst="ellipse">
            <a:avLst/>
          </a:prstGeom>
          <a:noFill/>
          <a:ln w="38100" cap="flat" cmpd="sng">
            <a:solidFill>
              <a:srgbClr val="FF0000"/>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lnSpc>
                <a:spcPct val="100000"/>
              </a:lnSpc>
              <a:spcBef>
                <a:spcPts val="0"/>
              </a:spcBef>
              <a:spcAft>
                <a:spcPts val="0"/>
              </a:spcAft>
              <a:buClr>
                <a:schemeClr val="lt1"/>
              </a:buClr>
              <a:buSzPts val="1800"/>
              <a:buFont typeface="Arial"/>
              <a:buNone/>
            </a:pPr>
            <a:endParaRPr sz="1800" b="0" i="0" u="none" strike="noStrike" cap="none">
              <a:solidFill>
                <a:srgbClr val="FFFFFF"/>
              </a:solidFill>
              <a:latin typeface="Calibri"/>
              <a:ea typeface="Calibri"/>
              <a:cs typeface="Calibri"/>
              <a:sym typeface="Calibri"/>
            </a:endParaRPr>
          </a:p>
        </p:txBody>
      </p:sp>
      <p:sp>
        <p:nvSpPr>
          <p:cNvPr id="3" name="TextBox 2">
            <a:extLst>
              <a:ext uri="{FF2B5EF4-FFF2-40B4-BE49-F238E27FC236}">
                <a16:creationId xmlns:a16="http://schemas.microsoft.com/office/drawing/2014/main" id="{3F0E9D0A-DBC7-8338-9D9A-6A362BC2F858}"/>
              </a:ext>
            </a:extLst>
          </p:cNvPr>
          <p:cNvSpPr txBox="1"/>
          <p:nvPr/>
        </p:nvSpPr>
        <p:spPr>
          <a:xfrm>
            <a:off x="2249840" y="489315"/>
            <a:ext cx="7692319" cy="707886"/>
          </a:xfrm>
          <a:prstGeom prst="rect">
            <a:avLst/>
          </a:prstGeom>
          <a:noFill/>
        </p:spPr>
        <p:txBody>
          <a:bodyPr wrap="square">
            <a:spAutoFit/>
          </a:bodyPr>
          <a:lstStyle/>
          <a:p>
            <a:pPr algn="ctr"/>
            <a:r>
              <a:rPr lang="en-US" sz="4000" dirty="0" err="1">
                <a:solidFill>
                  <a:schemeClr val="tx1"/>
                </a:solidFill>
                <a:latin typeface="Oswald" pitchFamily="2" charset="77"/>
              </a:rPr>
              <a:t>Remineralize</a:t>
            </a:r>
            <a:r>
              <a:rPr lang="en-US" sz="4000" dirty="0">
                <a:solidFill>
                  <a:schemeClr val="tx1"/>
                </a:solidFill>
                <a:latin typeface="Oswald" pitchFamily="2" charset="77"/>
              </a:rPr>
              <a:t>, Don’t Restore—Yet</a:t>
            </a:r>
          </a:p>
        </p:txBody>
      </p:sp>
    </p:spTree>
  </p:cSld>
  <p:clrMapOvr>
    <a:masterClrMapping/>
  </p:clrMapOvr>
  <mc:AlternateContent xmlns:mc="http://schemas.openxmlformats.org/markup-compatibility/2006" xmlns:p14="http://schemas.microsoft.com/office/powerpoint/2010/main">
    <mc:Choice Requires="p14">
      <p:transition spd="slow" p14:dur="2000" advTm="63765"/>
    </mc:Choice>
    <mc:Fallback xmlns="">
      <p:transition spd="slow" advTm="63765"/>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Shape 328"/>
        <p:cNvGrpSpPr/>
        <p:nvPr/>
      </p:nvGrpSpPr>
      <p:grpSpPr>
        <a:xfrm>
          <a:off x="0" y="0"/>
          <a:ext cx="0" cy="0"/>
          <a:chOff x="0" y="0"/>
          <a:chExt cx="0" cy="0"/>
        </a:xfrm>
      </p:grpSpPr>
      <p:sp>
        <p:nvSpPr>
          <p:cNvPr id="329" name="Google Shape;329;p15"/>
          <p:cNvSpPr txBox="1"/>
          <p:nvPr/>
        </p:nvSpPr>
        <p:spPr>
          <a:xfrm>
            <a:off x="466708" y="5906389"/>
            <a:ext cx="10058400" cy="648003"/>
          </a:xfrm>
          <a:prstGeom prst="rect">
            <a:avLst/>
          </a:prstGeom>
          <a:noFill/>
          <a:ln>
            <a:noFill/>
          </a:ln>
        </p:spPr>
        <p:txBody>
          <a:bodyPr spcFirstLastPara="1" wrap="square" lIns="0" tIns="45700" rIns="0" bIns="45700" anchor="t" anchorCtr="0">
            <a:noAutofit/>
          </a:bodyPr>
          <a:lstStyle/>
          <a:p>
            <a:pPr marL="0" marR="0" lvl="0" indent="0" algn="l" rtl="0">
              <a:lnSpc>
                <a:spcPct val="100000"/>
              </a:lnSpc>
              <a:spcBef>
                <a:spcPts val="0"/>
              </a:spcBef>
              <a:spcAft>
                <a:spcPts val="0"/>
              </a:spcAft>
              <a:buClr>
                <a:srgbClr val="FFFFFF"/>
              </a:buClr>
              <a:buSzPts val="2400"/>
              <a:buFont typeface="Calibri"/>
              <a:buNone/>
            </a:pPr>
            <a:r>
              <a:rPr lang="en-US" sz="2000" u="none" strike="noStrike" cap="none" dirty="0" err="1">
                <a:solidFill>
                  <a:schemeClr val="tx1"/>
                </a:solidFill>
                <a:latin typeface="Proxima Nova Light" panose="02000506030000020004" pitchFamily="2" charset="0"/>
                <a:ea typeface="Gill Sans"/>
                <a:cs typeface="Gill Sans"/>
                <a:sym typeface="Gill Sans"/>
              </a:rPr>
              <a:t>Foros</a:t>
            </a:r>
            <a:r>
              <a:rPr lang="en-US" sz="2000" u="none" strike="noStrike" cap="none" dirty="0">
                <a:solidFill>
                  <a:schemeClr val="tx1"/>
                </a:solidFill>
                <a:latin typeface="Proxima Nova Light" panose="02000506030000020004" pitchFamily="2" charset="0"/>
                <a:ea typeface="Gill Sans"/>
                <a:cs typeface="Gill Sans"/>
                <a:sym typeface="Gill Sans"/>
              </a:rPr>
              <a:t> P, Oikonomou E, </a:t>
            </a:r>
            <a:r>
              <a:rPr lang="en-US" sz="2000" u="none" strike="noStrike" cap="none" dirty="0" err="1">
                <a:solidFill>
                  <a:schemeClr val="tx1"/>
                </a:solidFill>
                <a:latin typeface="Proxima Nova Light" panose="02000506030000020004" pitchFamily="2" charset="0"/>
                <a:ea typeface="Gill Sans"/>
                <a:cs typeface="Gill Sans"/>
                <a:sym typeface="Gill Sans"/>
              </a:rPr>
              <a:t>Koletsi</a:t>
            </a:r>
            <a:r>
              <a:rPr lang="en-US" sz="2000" u="none" strike="noStrike" cap="none" dirty="0">
                <a:solidFill>
                  <a:schemeClr val="tx1"/>
                </a:solidFill>
                <a:latin typeface="Proxima Nova Light" panose="02000506030000020004" pitchFamily="2" charset="0"/>
                <a:ea typeface="Gill Sans"/>
                <a:cs typeface="Gill Sans"/>
                <a:sym typeface="Gill Sans"/>
              </a:rPr>
              <a:t> D, </a:t>
            </a:r>
            <a:r>
              <a:rPr lang="en-US" sz="2000" u="none" strike="noStrike" cap="none" dirty="0" err="1">
                <a:solidFill>
                  <a:schemeClr val="tx1"/>
                </a:solidFill>
                <a:latin typeface="Proxima Nova Light" panose="02000506030000020004" pitchFamily="2" charset="0"/>
                <a:ea typeface="Gill Sans"/>
                <a:cs typeface="Gill Sans"/>
                <a:sym typeface="Gill Sans"/>
              </a:rPr>
              <a:t>Rahiotis</a:t>
            </a:r>
            <a:r>
              <a:rPr lang="en-US" sz="2000" u="none" strike="noStrike" cap="none" dirty="0">
                <a:solidFill>
                  <a:schemeClr val="tx1"/>
                </a:solidFill>
                <a:latin typeface="Proxima Nova Light" panose="02000506030000020004" pitchFamily="2" charset="0"/>
                <a:ea typeface="Gill Sans"/>
                <a:cs typeface="Gill Sans"/>
                <a:sym typeface="Gill Sans"/>
              </a:rPr>
              <a:t> C. Detection Methods for Early Caries Diagnosis: A Systematic Review and Meta-Analysis. Caries Res. 2021;55(4):247-259.  22964&gt;51</a:t>
            </a:r>
            <a:endParaRPr sz="2000" dirty="0">
              <a:solidFill>
                <a:schemeClr val="tx1"/>
              </a:solidFill>
              <a:latin typeface="Proxima Nova Light" panose="02000506030000020004" pitchFamily="2" charset="0"/>
            </a:endParaRPr>
          </a:p>
        </p:txBody>
      </p:sp>
      <p:sp>
        <p:nvSpPr>
          <p:cNvPr id="330" name="Google Shape;330;p15"/>
          <p:cNvSpPr txBox="1"/>
          <p:nvPr/>
        </p:nvSpPr>
        <p:spPr>
          <a:xfrm>
            <a:off x="978693" y="2075408"/>
            <a:ext cx="10058400" cy="461665"/>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2400"/>
              <a:buFont typeface="Gill Sans"/>
              <a:buNone/>
            </a:pPr>
            <a:r>
              <a:rPr lang="en-US" sz="2400" b="0" i="0" u="none" strike="noStrike" cap="none">
                <a:solidFill>
                  <a:srgbClr val="000000"/>
                </a:solidFill>
                <a:latin typeface="Gill Sans"/>
                <a:ea typeface="Gill Sans"/>
                <a:cs typeface="Gill Sans"/>
                <a:sym typeface="Gill Sans"/>
              </a:rPr>
              <a:t>. </a:t>
            </a:r>
            <a:endParaRPr/>
          </a:p>
        </p:txBody>
      </p:sp>
      <p:sp>
        <p:nvSpPr>
          <p:cNvPr id="331" name="Google Shape;331;p15"/>
          <p:cNvSpPr txBox="1"/>
          <p:nvPr/>
        </p:nvSpPr>
        <p:spPr>
          <a:xfrm>
            <a:off x="851717" y="1832849"/>
            <a:ext cx="6061148" cy="3539390"/>
          </a:xfrm>
          <a:prstGeom prst="rect">
            <a:avLst/>
          </a:prstGeom>
          <a:noFill/>
          <a:ln>
            <a:noFill/>
          </a:ln>
        </p:spPr>
        <p:txBody>
          <a:bodyPr spcFirstLastPara="1" wrap="square" lIns="91425" tIns="45700" rIns="91425" bIns="45700" anchor="t" anchorCtr="0">
            <a:spAutoFit/>
          </a:bodyPr>
          <a:lstStyle/>
          <a:p>
            <a:pPr marL="0" marR="0" lvl="0" indent="0" algn="ctr" rtl="0">
              <a:lnSpc>
                <a:spcPct val="100000"/>
              </a:lnSpc>
              <a:spcBef>
                <a:spcPts val="0"/>
              </a:spcBef>
              <a:spcAft>
                <a:spcPts val="0"/>
              </a:spcAft>
              <a:buClr>
                <a:srgbClr val="000000"/>
              </a:buClr>
              <a:buSzPts val="3200"/>
              <a:buFont typeface="Gill Sans"/>
              <a:buNone/>
            </a:pPr>
            <a:r>
              <a:rPr lang="en-US" sz="3200" b="0" i="0" u="none" strike="noStrike" cap="none" dirty="0">
                <a:solidFill>
                  <a:schemeClr val="tx1"/>
                </a:solidFill>
                <a:latin typeface="Proxima Nova" panose="020B0604020202020204" charset="0"/>
                <a:ea typeface="Gill Sans"/>
                <a:cs typeface="Gill Sans"/>
                <a:sym typeface="Gill Sans"/>
              </a:rPr>
              <a:t>“ In permanent teeth, visual examination may be enhanced by </a:t>
            </a:r>
            <a:r>
              <a:rPr lang="en-US" sz="3200" b="1" i="0" u="none" strike="noStrike" cap="none" dirty="0">
                <a:solidFill>
                  <a:schemeClr val="tx1"/>
                </a:solidFill>
                <a:latin typeface="Proxima Nova" panose="020B0604020202020204" charset="0"/>
                <a:ea typeface="Gill Sans"/>
                <a:cs typeface="Gill Sans"/>
                <a:sym typeface="Gill Sans"/>
              </a:rPr>
              <a:t>DDP on occlusal surfaces </a:t>
            </a:r>
            <a:r>
              <a:rPr lang="en-US" sz="3200" b="0" i="0" u="none" strike="noStrike" cap="none" dirty="0">
                <a:solidFill>
                  <a:schemeClr val="tx1"/>
                </a:solidFill>
                <a:latin typeface="Proxima Nova" panose="020B0604020202020204" charset="0"/>
                <a:ea typeface="Gill Sans"/>
                <a:cs typeface="Gill Sans"/>
                <a:sym typeface="Gill Sans"/>
              </a:rPr>
              <a:t>and </a:t>
            </a:r>
            <a:r>
              <a:rPr lang="en-US" sz="3200" b="1" i="0" u="none" strike="noStrike" cap="none" dirty="0">
                <a:solidFill>
                  <a:schemeClr val="tx1"/>
                </a:solidFill>
                <a:latin typeface="Proxima Nova" panose="020B0604020202020204" charset="0"/>
                <a:ea typeface="Gill Sans"/>
                <a:cs typeface="Gill Sans"/>
                <a:sym typeface="Gill Sans"/>
              </a:rPr>
              <a:t>BW on approximal surfaces</a:t>
            </a:r>
            <a:r>
              <a:rPr lang="en-US" sz="3200" b="0" i="0" u="none" strike="noStrike" cap="none" dirty="0">
                <a:solidFill>
                  <a:schemeClr val="tx1"/>
                </a:solidFill>
                <a:latin typeface="Proxima Nova" panose="020B0604020202020204" charset="0"/>
                <a:ea typeface="Gill Sans"/>
                <a:cs typeface="Gill Sans"/>
                <a:sym typeface="Gill Sans"/>
              </a:rPr>
              <a:t>. In primary teeth, DDP may serve as a supplementary tool across all surfaces.”</a:t>
            </a:r>
            <a:endParaRPr sz="3200" dirty="0">
              <a:solidFill>
                <a:schemeClr val="tx1"/>
              </a:solidFill>
              <a:latin typeface="Proxima Nova" panose="020B0604020202020204" charset="0"/>
            </a:endParaRPr>
          </a:p>
        </p:txBody>
      </p:sp>
      <p:pic>
        <p:nvPicPr>
          <p:cNvPr id="332" name="Google Shape;332;p15"/>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8002644" y="1832849"/>
            <a:ext cx="3337639" cy="3760321"/>
          </a:xfrm>
          <a:prstGeom prst="rect">
            <a:avLst/>
          </a:prstGeom>
          <a:noFill/>
          <a:ln>
            <a:noFill/>
          </a:ln>
          <a:effectLst>
            <a:outerShdw blurRad="50800" dist="38100" dir="2700000" algn="tl" rotWithShape="0">
              <a:prstClr val="black">
                <a:alpha val="40000"/>
              </a:prstClr>
            </a:outerShdw>
          </a:effectLst>
        </p:spPr>
      </p:pic>
      <p:sp>
        <p:nvSpPr>
          <p:cNvPr id="3" name="TextBox 2">
            <a:extLst>
              <a:ext uri="{FF2B5EF4-FFF2-40B4-BE49-F238E27FC236}">
                <a16:creationId xmlns:a16="http://schemas.microsoft.com/office/drawing/2014/main" id="{3CF6D128-A0B6-4307-B576-9EAF45528EBF}"/>
              </a:ext>
            </a:extLst>
          </p:cNvPr>
          <p:cNvSpPr txBox="1"/>
          <p:nvPr/>
        </p:nvSpPr>
        <p:spPr>
          <a:xfrm>
            <a:off x="1472865" y="657167"/>
            <a:ext cx="9246269" cy="707886"/>
          </a:xfrm>
          <a:prstGeom prst="rect">
            <a:avLst/>
          </a:prstGeom>
          <a:noFill/>
        </p:spPr>
        <p:txBody>
          <a:bodyPr wrap="square">
            <a:spAutoFit/>
          </a:bodyPr>
          <a:lstStyle/>
          <a:p>
            <a:r>
              <a:rPr lang="en-US" sz="4000" dirty="0">
                <a:latin typeface="Oswald" pitchFamily="2" charset="77"/>
              </a:rPr>
              <a:t>Use Adjunct Tools to Enhance Caries Detection</a:t>
            </a:r>
          </a:p>
        </p:txBody>
      </p:sp>
    </p:spTree>
  </p:cSld>
  <p:clrMapOvr>
    <a:masterClrMapping/>
  </p:clrMapOvr>
  <mc:AlternateContent xmlns:mc="http://schemas.openxmlformats.org/markup-compatibility/2006" xmlns:p14="http://schemas.microsoft.com/office/powerpoint/2010/main">
    <mc:Choice Requires="p14">
      <p:transition spd="slow" p14:dur="2000" advTm="29072"/>
    </mc:Choice>
    <mc:Fallback xmlns="">
      <p:transition spd="slow" advTm="29072"/>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Shape 336"/>
        <p:cNvGrpSpPr/>
        <p:nvPr/>
      </p:nvGrpSpPr>
      <p:grpSpPr>
        <a:xfrm>
          <a:off x="0" y="0"/>
          <a:ext cx="0" cy="0"/>
          <a:chOff x="0" y="0"/>
          <a:chExt cx="0" cy="0"/>
        </a:xfrm>
      </p:grpSpPr>
      <p:sp>
        <p:nvSpPr>
          <p:cNvPr id="337" name="Google Shape;337;p16"/>
          <p:cNvSpPr txBox="1"/>
          <p:nvPr/>
        </p:nvSpPr>
        <p:spPr>
          <a:xfrm>
            <a:off x="595618" y="2075408"/>
            <a:ext cx="11518085" cy="3431668"/>
          </a:xfrm>
          <a:prstGeom prst="rect">
            <a:avLst/>
          </a:prstGeom>
          <a:noFill/>
          <a:ln>
            <a:noFill/>
          </a:ln>
        </p:spPr>
        <p:txBody>
          <a:bodyPr spcFirstLastPara="1" wrap="square" lIns="91425" tIns="45700" rIns="91425" bIns="45700" anchor="t" anchorCtr="0">
            <a:spAutoFit/>
          </a:bodyPr>
          <a:lstStyle/>
          <a:p>
            <a:pPr marL="0" marR="0" lvl="0" indent="0" algn="l" rtl="0">
              <a:lnSpc>
                <a:spcPct val="100000"/>
              </a:lnSpc>
              <a:spcBef>
                <a:spcPts val="0"/>
              </a:spcBef>
              <a:spcAft>
                <a:spcPts val="0"/>
              </a:spcAft>
              <a:buClr>
                <a:srgbClr val="000000"/>
              </a:buClr>
              <a:buSzPts val="3600"/>
              <a:buFont typeface="Gill Sans"/>
              <a:buNone/>
            </a:pPr>
            <a:r>
              <a:rPr lang="en-US" sz="3200" b="0" i="0" u="none" strike="noStrike" cap="none" dirty="0">
                <a:solidFill>
                  <a:schemeClr val="tx1"/>
                </a:solidFill>
                <a:latin typeface="Proxima Nova" panose="020B0604020202020204" charset="0"/>
                <a:ea typeface="Gill Sans"/>
                <a:cs typeface="Gill Sans"/>
                <a:sym typeface="Gill Sans"/>
              </a:rPr>
              <a:t>1. Occlusal Surfaces:</a:t>
            </a:r>
            <a:endParaRPr sz="3200" dirty="0">
              <a:solidFill>
                <a:schemeClr val="tx1"/>
              </a:solidFill>
              <a:latin typeface="Proxima Nova" panose="020B0604020202020204" charset="0"/>
            </a:endParaRPr>
          </a:p>
          <a:p>
            <a:pPr marL="0" marR="0" lvl="0" indent="0" algn="l" rtl="0">
              <a:lnSpc>
                <a:spcPct val="100000"/>
              </a:lnSpc>
              <a:spcBef>
                <a:spcPts val="600"/>
              </a:spcBef>
              <a:spcAft>
                <a:spcPts val="0"/>
              </a:spcAft>
              <a:buClr>
                <a:srgbClr val="000000"/>
              </a:buClr>
              <a:buSzPts val="3600"/>
              <a:buFont typeface="Gill Sans"/>
              <a:buNone/>
            </a:pPr>
            <a:r>
              <a:rPr lang="en-US" sz="3200" b="0" i="0" u="none" strike="noStrike" cap="none" dirty="0">
                <a:solidFill>
                  <a:schemeClr val="tx1"/>
                </a:solidFill>
                <a:latin typeface="Proxima Nova" panose="020B0604020202020204" charset="0"/>
                <a:ea typeface="Gill Sans"/>
                <a:cs typeface="Gill Sans"/>
                <a:sym typeface="Gill Sans"/>
              </a:rPr>
              <a:t>	DDP:  </a:t>
            </a:r>
            <a:r>
              <a:rPr lang="en-US" sz="3200" b="1" i="0" u="none" strike="noStrike" cap="none" dirty="0">
                <a:solidFill>
                  <a:schemeClr val="tx1"/>
                </a:solidFill>
                <a:latin typeface="Proxima Nova" panose="020B0604020202020204" charset="0"/>
                <a:ea typeface="Gill Sans"/>
                <a:cs typeface="Gill Sans"/>
                <a:sym typeface="Gill Sans"/>
              </a:rPr>
              <a:t>Sensitivity 0.81-0.89</a:t>
            </a:r>
            <a:r>
              <a:rPr lang="en-US" sz="3200" b="0" i="0" u="none" strike="noStrike" cap="none" dirty="0">
                <a:solidFill>
                  <a:schemeClr val="tx1"/>
                </a:solidFill>
                <a:latin typeface="Proxima Nova" panose="020B0604020202020204" charset="0"/>
                <a:ea typeface="Gill Sans"/>
                <a:cs typeface="Gill Sans"/>
                <a:sym typeface="Gill Sans"/>
              </a:rPr>
              <a:t>; Specificity 0.71-0.80</a:t>
            </a:r>
            <a:endParaRPr sz="3200" dirty="0">
              <a:solidFill>
                <a:schemeClr val="tx1"/>
              </a:solidFill>
              <a:latin typeface="Proxima Nova" panose="020B0604020202020204" charset="0"/>
            </a:endParaRPr>
          </a:p>
          <a:p>
            <a:pPr marL="0" marR="0" lvl="0" indent="0" algn="l" rtl="0">
              <a:lnSpc>
                <a:spcPct val="100000"/>
              </a:lnSpc>
              <a:spcBef>
                <a:spcPts val="600"/>
              </a:spcBef>
              <a:spcAft>
                <a:spcPts val="0"/>
              </a:spcAft>
              <a:buClr>
                <a:srgbClr val="000000"/>
              </a:buClr>
              <a:buSzPts val="3600"/>
              <a:buFont typeface="Gill Sans"/>
              <a:buNone/>
            </a:pPr>
            <a:r>
              <a:rPr lang="en-US" sz="3200" b="0" i="0" u="none" strike="noStrike" cap="none" dirty="0">
                <a:solidFill>
                  <a:schemeClr val="tx1"/>
                </a:solidFill>
                <a:latin typeface="Proxima Nova" panose="020B0604020202020204" charset="0"/>
                <a:ea typeface="Gill Sans"/>
                <a:cs typeface="Gill Sans"/>
                <a:sym typeface="Gill Sans"/>
              </a:rPr>
              <a:t>	BWX:  Sensitivity 0.0-0.29; </a:t>
            </a:r>
            <a:r>
              <a:rPr lang="en-US" sz="3200" b="1" i="0" u="none" strike="noStrike" cap="none" dirty="0">
                <a:solidFill>
                  <a:schemeClr val="tx1"/>
                </a:solidFill>
                <a:latin typeface="Proxima Nova" panose="020B0604020202020204" charset="0"/>
                <a:ea typeface="Gill Sans"/>
                <a:cs typeface="Gill Sans"/>
                <a:sym typeface="Gill Sans"/>
              </a:rPr>
              <a:t>Specificity 0.96-1.0 </a:t>
            </a:r>
            <a:endParaRPr sz="3200" dirty="0">
              <a:solidFill>
                <a:schemeClr val="tx1"/>
              </a:solidFill>
              <a:latin typeface="Proxima Nova" panose="020B0604020202020204" charset="0"/>
            </a:endParaRPr>
          </a:p>
          <a:p>
            <a:pPr marL="0" marR="0" lvl="0" indent="0" algn="l" rtl="0">
              <a:lnSpc>
                <a:spcPct val="100000"/>
              </a:lnSpc>
              <a:spcBef>
                <a:spcPts val="600"/>
              </a:spcBef>
              <a:spcAft>
                <a:spcPts val="0"/>
              </a:spcAft>
              <a:buClr>
                <a:srgbClr val="000000"/>
              </a:buClr>
              <a:buSzPts val="3600"/>
              <a:buFont typeface="Gill Sans"/>
              <a:buNone/>
            </a:pPr>
            <a:r>
              <a:rPr lang="en-US" sz="3200" b="0" i="0" u="none" strike="noStrike" cap="none" dirty="0">
                <a:solidFill>
                  <a:schemeClr val="tx1"/>
                </a:solidFill>
                <a:latin typeface="Proxima Nova" panose="020B0604020202020204" charset="0"/>
                <a:ea typeface="Gill Sans"/>
                <a:cs typeface="Gill Sans"/>
                <a:sym typeface="Gill Sans"/>
              </a:rPr>
              <a:t>2. Approximal Surfaces: </a:t>
            </a:r>
            <a:endParaRPr sz="3200" dirty="0">
              <a:solidFill>
                <a:schemeClr val="tx1"/>
              </a:solidFill>
              <a:latin typeface="Proxima Nova" panose="020B0604020202020204" charset="0"/>
            </a:endParaRPr>
          </a:p>
          <a:p>
            <a:pPr marL="0" marR="0" lvl="0" indent="0" algn="l" rtl="0">
              <a:lnSpc>
                <a:spcPct val="100000"/>
              </a:lnSpc>
              <a:spcBef>
                <a:spcPts val="600"/>
              </a:spcBef>
              <a:spcAft>
                <a:spcPts val="0"/>
              </a:spcAft>
              <a:buClr>
                <a:srgbClr val="000000"/>
              </a:buClr>
              <a:buSzPts val="3600"/>
              <a:buFont typeface="Gill Sans"/>
              <a:buNone/>
            </a:pPr>
            <a:r>
              <a:rPr lang="en-US" sz="3200" b="0" i="0" u="none" strike="noStrike" cap="none" dirty="0">
                <a:solidFill>
                  <a:schemeClr val="tx1"/>
                </a:solidFill>
                <a:latin typeface="Proxima Nova" panose="020B0604020202020204" charset="0"/>
                <a:ea typeface="Gill Sans"/>
                <a:cs typeface="Gill Sans"/>
                <a:sym typeface="Gill Sans"/>
              </a:rPr>
              <a:t> 	DDP:  Sensitivity 0.60; Specificity 0.20</a:t>
            </a:r>
            <a:endParaRPr sz="3200" dirty="0">
              <a:solidFill>
                <a:schemeClr val="tx1"/>
              </a:solidFill>
              <a:latin typeface="Proxima Nova" panose="020B0604020202020204" charset="0"/>
            </a:endParaRPr>
          </a:p>
          <a:p>
            <a:pPr marL="0" marR="0" lvl="0" indent="0" algn="l" rtl="0">
              <a:lnSpc>
                <a:spcPct val="100000"/>
              </a:lnSpc>
              <a:spcBef>
                <a:spcPts val="600"/>
              </a:spcBef>
              <a:spcAft>
                <a:spcPts val="0"/>
              </a:spcAft>
              <a:buClr>
                <a:srgbClr val="000000"/>
              </a:buClr>
              <a:buSzPts val="3600"/>
              <a:buFont typeface="Gill Sans"/>
              <a:buNone/>
            </a:pPr>
            <a:r>
              <a:rPr lang="en-US" sz="3200" b="0" i="0" u="none" strike="noStrike" cap="none" dirty="0">
                <a:solidFill>
                  <a:schemeClr val="tx1"/>
                </a:solidFill>
                <a:latin typeface="Proxima Nova" panose="020B0604020202020204" charset="0"/>
                <a:ea typeface="Gill Sans"/>
                <a:cs typeface="Gill Sans"/>
                <a:sym typeface="Gill Sans"/>
              </a:rPr>
              <a:t>	BWX: </a:t>
            </a:r>
            <a:r>
              <a:rPr lang="en-US" sz="3200" b="1" i="0" u="none" strike="noStrike" cap="none" dirty="0">
                <a:solidFill>
                  <a:schemeClr val="tx1"/>
                </a:solidFill>
                <a:latin typeface="Proxima Nova" panose="020B0604020202020204" charset="0"/>
                <a:ea typeface="Gill Sans"/>
                <a:cs typeface="Gill Sans"/>
                <a:sym typeface="Gill Sans"/>
              </a:rPr>
              <a:t>Sensitivity 0.75-0.83</a:t>
            </a:r>
            <a:r>
              <a:rPr lang="en-US" sz="3200" b="0" i="0" u="none" strike="noStrike" cap="none" dirty="0">
                <a:solidFill>
                  <a:schemeClr val="tx1"/>
                </a:solidFill>
                <a:latin typeface="Proxima Nova" panose="020B0604020202020204" charset="0"/>
                <a:ea typeface="Gill Sans"/>
                <a:cs typeface="Gill Sans"/>
                <a:sym typeface="Gill Sans"/>
              </a:rPr>
              <a:t>; </a:t>
            </a:r>
            <a:r>
              <a:rPr lang="en-US" sz="3200" b="1" i="0" u="none" strike="noStrike" cap="none" dirty="0">
                <a:solidFill>
                  <a:schemeClr val="tx1"/>
                </a:solidFill>
                <a:latin typeface="Proxima Nova" panose="020B0604020202020204" charset="0"/>
                <a:ea typeface="Gill Sans"/>
                <a:cs typeface="Gill Sans"/>
                <a:sym typeface="Gill Sans"/>
              </a:rPr>
              <a:t>Specificity 0.60-0.90</a:t>
            </a:r>
            <a:endParaRPr sz="3200" dirty="0">
              <a:solidFill>
                <a:schemeClr val="tx1"/>
              </a:solidFill>
              <a:latin typeface="Proxima Nova" panose="020B0604020202020204" charset="0"/>
            </a:endParaRPr>
          </a:p>
        </p:txBody>
      </p:sp>
      <p:sp>
        <p:nvSpPr>
          <p:cNvPr id="2" name="Title 1">
            <a:extLst>
              <a:ext uri="{FF2B5EF4-FFF2-40B4-BE49-F238E27FC236}">
                <a16:creationId xmlns:a16="http://schemas.microsoft.com/office/drawing/2014/main" id="{F63E38AB-A205-FD92-989E-7D25DC5F6D18}"/>
              </a:ext>
            </a:extLst>
          </p:cNvPr>
          <p:cNvSpPr>
            <a:spLocks noGrp="1"/>
          </p:cNvSpPr>
          <p:nvPr>
            <p:ph type="title"/>
          </p:nvPr>
        </p:nvSpPr>
        <p:spPr>
          <a:xfrm>
            <a:off x="595618" y="612775"/>
            <a:ext cx="10515600" cy="1325563"/>
          </a:xfrm>
        </p:spPr>
        <p:txBody>
          <a:bodyPr>
            <a:normAutofit fontScale="90000"/>
          </a:bodyPr>
          <a:lstStyle/>
          <a:p>
            <a:pPr lvl="0"/>
            <a:r>
              <a:rPr lang="en-US" sz="5500" dirty="0" err="1">
                <a:latin typeface="Oswald" panose="00000500000000000000" pitchFamily="2" charset="0"/>
                <a:ea typeface="Gill Sans"/>
                <a:cs typeface="Gill Sans"/>
                <a:sym typeface="Gill Sans"/>
              </a:rPr>
              <a:t>DIAGNOdent</a:t>
            </a:r>
            <a:r>
              <a:rPr lang="en-US" sz="5500" dirty="0">
                <a:latin typeface="Oswald" panose="00000500000000000000" pitchFamily="2" charset="0"/>
                <a:ea typeface="Gill Sans"/>
                <a:cs typeface="Gill Sans"/>
                <a:sym typeface="Gill Sans"/>
              </a:rPr>
              <a:t> Pen vs. Bitewing</a:t>
            </a:r>
            <a:br>
              <a:rPr lang="en-US" dirty="0">
                <a:latin typeface="Oswald" panose="00000500000000000000" pitchFamily="2" charset="0"/>
              </a:rPr>
            </a:br>
            <a:r>
              <a:rPr lang="en-US" dirty="0">
                <a:latin typeface="Oswald" panose="00000500000000000000" pitchFamily="2" charset="0"/>
                <a:ea typeface="Gill Sans"/>
                <a:cs typeface="Gill Sans"/>
                <a:sym typeface="Gill Sans"/>
              </a:rPr>
              <a:t>    (Permanent Teeth with Histology)</a:t>
            </a:r>
            <a:br>
              <a:rPr lang="en-US" dirty="0">
                <a:latin typeface="Oswald" panose="00000500000000000000" pitchFamily="2" charset="0"/>
              </a:rPr>
            </a:br>
            <a:endParaRPr lang="en-US" dirty="0">
              <a:latin typeface="Oswald" panose="000005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2000" advTm="48348"/>
    </mc:Choice>
    <mc:Fallback xmlns="">
      <p:transition spd="slow" advTm="48348"/>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Shape 343"/>
        <p:cNvGrpSpPr/>
        <p:nvPr/>
      </p:nvGrpSpPr>
      <p:grpSpPr>
        <a:xfrm>
          <a:off x="0" y="0"/>
          <a:ext cx="0" cy="0"/>
          <a:chOff x="0" y="0"/>
          <a:chExt cx="0" cy="0"/>
        </a:xfrm>
      </p:grpSpPr>
      <p:sp>
        <p:nvSpPr>
          <p:cNvPr id="344" name="Google Shape;344;p17"/>
          <p:cNvSpPr txBox="1">
            <a:spLocks noGrp="1"/>
          </p:cNvSpPr>
          <p:nvPr>
            <p:ph idx="1"/>
          </p:nvPr>
        </p:nvSpPr>
        <p:spPr>
          <a:xfrm>
            <a:off x="476918" y="1876926"/>
            <a:ext cx="6664546" cy="3193294"/>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solidFill>
                  <a:schemeClr val="tx1"/>
                </a:solidFill>
                <a:latin typeface="Proxima Nova" panose="020B0604020202020204" charset="0"/>
                <a:ea typeface="Gill Sans"/>
                <a:cs typeface="Gill Sans"/>
                <a:sym typeface="Gill Sans"/>
              </a:rPr>
              <a:t>“Combining detection methods seems desirable to increase the accuracy in assessing approximal posterior lesions. The low proportion of cavitated lesions reinforces the idea of </a:t>
            </a:r>
            <a:r>
              <a:rPr lang="en-US" sz="3200" b="1" dirty="0">
                <a:solidFill>
                  <a:schemeClr val="tx1"/>
                </a:solidFill>
                <a:latin typeface="Proxima Nova" panose="020B0604020202020204" charset="0"/>
                <a:ea typeface="Gill Sans"/>
                <a:cs typeface="Gill Sans"/>
                <a:sym typeface="Gill Sans"/>
              </a:rPr>
              <a:t>cautiously indicating invasive approaches </a:t>
            </a:r>
            <a:r>
              <a:rPr lang="en-US" sz="3200" dirty="0">
                <a:solidFill>
                  <a:schemeClr val="tx1"/>
                </a:solidFill>
                <a:latin typeface="Proxima Nova" panose="020B0604020202020204" charset="0"/>
                <a:ea typeface="Gill Sans"/>
                <a:cs typeface="Gill Sans"/>
                <a:sym typeface="Gill Sans"/>
              </a:rPr>
              <a:t>for managing proximal carious lesions.” </a:t>
            </a:r>
            <a:endParaRPr sz="3200" dirty="0">
              <a:solidFill>
                <a:schemeClr val="tx1"/>
              </a:solidFill>
              <a:latin typeface="Proxima Nova" panose="020B0604020202020204" charset="0"/>
            </a:endParaRPr>
          </a:p>
        </p:txBody>
      </p:sp>
      <p:sp>
        <p:nvSpPr>
          <p:cNvPr id="345" name="Google Shape;345;p17"/>
          <p:cNvSpPr txBox="1"/>
          <p:nvPr/>
        </p:nvSpPr>
        <p:spPr>
          <a:xfrm>
            <a:off x="380503" y="5720841"/>
            <a:ext cx="11160843"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2400"/>
              <a:buFont typeface="Arial"/>
              <a:buNone/>
            </a:pPr>
            <a:r>
              <a:rPr lang="en-US" sz="2000" u="none" strike="noStrike" cap="none" dirty="0">
                <a:solidFill>
                  <a:schemeClr val="tx1"/>
                </a:solidFill>
                <a:latin typeface="Proxima Nova Light" panose="02000506030000020004" pitchFamily="2" charset="0"/>
                <a:ea typeface="Gill Sans"/>
                <a:cs typeface="Gill Sans"/>
                <a:sym typeface="Gill Sans"/>
              </a:rPr>
              <a:t>Muñoz-Sandoval C, Gambetta-</a:t>
            </a:r>
            <a:r>
              <a:rPr lang="en-US" sz="2000" u="none" strike="noStrike" cap="none" dirty="0" err="1">
                <a:solidFill>
                  <a:schemeClr val="tx1"/>
                </a:solidFill>
                <a:latin typeface="Proxima Nova Light" panose="02000506030000020004" pitchFamily="2" charset="0"/>
                <a:ea typeface="Gill Sans"/>
                <a:cs typeface="Gill Sans"/>
                <a:sym typeface="Gill Sans"/>
              </a:rPr>
              <a:t>Tessini</a:t>
            </a:r>
            <a:r>
              <a:rPr lang="en-US" sz="2000" u="none" strike="noStrike" cap="none" dirty="0">
                <a:solidFill>
                  <a:schemeClr val="tx1"/>
                </a:solidFill>
                <a:latin typeface="Proxima Nova Light" panose="02000506030000020004" pitchFamily="2" charset="0"/>
                <a:ea typeface="Gill Sans"/>
                <a:cs typeface="Gill Sans"/>
                <a:sym typeface="Gill Sans"/>
              </a:rPr>
              <a:t> K, Botelho JN, </a:t>
            </a:r>
            <a:r>
              <a:rPr lang="en-US" sz="2000" u="none" strike="noStrike" cap="none" dirty="0" err="1">
                <a:solidFill>
                  <a:schemeClr val="tx1"/>
                </a:solidFill>
                <a:latin typeface="Proxima Nova Light" panose="02000506030000020004" pitchFamily="2" charset="0"/>
                <a:ea typeface="Gill Sans"/>
                <a:cs typeface="Gill Sans"/>
                <a:sym typeface="Gill Sans"/>
              </a:rPr>
              <a:t>Giacaman</a:t>
            </a:r>
            <a:r>
              <a:rPr lang="en-US" sz="2000" u="none" strike="noStrike" cap="none" dirty="0">
                <a:solidFill>
                  <a:schemeClr val="tx1"/>
                </a:solidFill>
                <a:latin typeface="Proxima Nova Light" panose="02000506030000020004" pitchFamily="2" charset="0"/>
                <a:ea typeface="Gill Sans"/>
                <a:cs typeface="Gill Sans"/>
                <a:sym typeface="Gill Sans"/>
              </a:rPr>
              <a:t> RA. Detection of Cavitated Proximal Carious Lesions in Permanent Teeth: A Visual and Radiographic Assessment. Caries Res. 2022;56(3):171-178.   </a:t>
            </a:r>
            <a:endParaRPr sz="2000" dirty="0">
              <a:solidFill>
                <a:schemeClr val="tx1"/>
              </a:solidFill>
              <a:latin typeface="Proxima Nova Light" panose="02000506030000020004" pitchFamily="2" charset="0"/>
            </a:endParaRPr>
          </a:p>
          <a:p>
            <a:pPr marL="0" marR="0" lvl="0" indent="0" algn="r" rtl="0">
              <a:lnSpc>
                <a:spcPct val="80000"/>
              </a:lnSpc>
              <a:spcBef>
                <a:spcPts val="1000"/>
              </a:spcBef>
              <a:spcAft>
                <a:spcPts val="0"/>
              </a:spcAft>
              <a:buClr>
                <a:schemeClr val="dk1"/>
              </a:buClr>
              <a:buSzPts val="2400"/>
              <a:buFont typeface="Arial"/>
              <a:buNone/>
            </a:pPr>
            <a:endParaRPr sz="2000" b="0" i="0" u="none" strike="noStrike" cap="none" dirty="0">
              <a:solidFill>
                <a:srgbClr val="FFFFFF"/>
              </a:solidFill>
              <a:latin typeface="Gill Sans"/>
              <a:ea typeface="Gill Sans"/>
              <a:cs typeface="Gill Sans"/>
              <a:sym typeface="Gill Sans"/>
            </a:endParaRPr>
          </a:p>
        </p:txBody>
      </p:sp>
      <p:pic>
        <p:nvPicPr>
          <p:cNvPr id="346" name="Google Shape;346;p17"/>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258063" y="1876926"/>
            <a:ext cx="4237563" cy="3429441"/>
          </a:xfrm>
          <a:prstGeom prst="rect">
            <a:avLst/>
          </a:prstGeom>
          <a:noFill/>
          <a:ln>
            <a:noFill/>
          </a:ln>
        </p:spPr>
      </p:pic>
      <p:sp>
        <p:nvSpPr>
          <p:cNvPr id="3" name="TextBox 2">
            <a:extLst>
              <a:ext uri="{FF2B5EF4-FFF2-40B4-BE49-F238E27FC236}">
                <a16:creationId xmlns:a16="http://schemas.microsoft.com/office/drawing/2014/main" id="{C2446F71-89B8-F035-7500-BBB09BC9945C}"/>
              </a:ext>
            </a:extLst>
          </p:cNvPr>
          <p:cNvSpPr txBox="1"/>
          <p:nvPr/>
        </p:nvSpPr>
        <p:spPr>
          <a:xfrm>
            <a:off x="1221958" y="503026"/>
            <a:ext cx="7937572" cy="707886"/>
          </a:xfrm>
          <a:prstGeom prst="rect">
            <a:avLst/>
          </a:prstGeom>
          <a:noFill/>
        </p:spPr>
        <p:txBody>
          <a:bodyPr wrap="square">
            <a:spAutoFit/>
          </a:bodyPr>
          <a:lstStyle/>
          <a:p>
            <a:pPr algn="ctr"/>
            <a:r>
              <a:rPr lang="en-US" sz="4000" dirty="0">
                <a:latin typeface="Oswald" pitchFamily="2" charset="77"/>
              </a:rPr>
              <a:t>Better Detection, Less Intervention</a:t>
            </a:r>
          </a:p>
        </p:txBody>
      </p:sp>
    </p:spTree>
  </p:cSld>
  <p:clrMapOvr>
    <a:masterClrMapping/>
  </p:clrMapOvr>
  <mc:AlternateContent xmlns:mc="http://schemas.openxmlformats.org/markup-compatibility/2006" xmlns:p14="http://schemas.microsoft.com/office/powerpoint/2010/main">
    <mc:Choice Requires="p14">
      <p:transition spd="slow" p14:dur="2000" advTm="36250"/>
    </mc:Choice>
    <mc:Fallback xmlns="">
      <p:transition spd="slow" advTm="3625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Shape 359"/>
        <p:cNvGrpSpPr/>
        <p:nvPr/>
      </p:nvGrpSpPr>
      <p:grpSpPr>
        <a:xfrm>
          <a:off x="0" y="0"/>
          <a:ext cx="0" cy="0"/>
          <a:chOff x="0" y="0"/>
          <a:chExt cx="0" cy="0"/>
        </a:xfrm>
      </p:grpSpPr>
      <p:sp>
        <p:nvSpPr>
          <p:cNvPr id="360" name="Google Shape;360;p19"/>
          <p:cNvSpPr txBox="1"/>
          <p:nvPr/>
        </p:nvSpPr>
        <p:spPr>
          <a:xfrm>
            <a:off x="899001" y="5772382"/>
            <a:ext cx="10393997"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2400"/>
              <a:buFont typeface="Arial"/>
              <a:buNone/>
            </a:pPr>
            <a:r>
              <a:rPr lang="en-US" sz="2000" u="none" strike="noStrike" cap="none" dirty="0">
                <a:solidFill>
                  <a:schemeClr val="tx1"/>
                </a:solidFill>
                <a:latin typeface="Proxima Nova Light" panose="02000506030000020004" pitchFamily="2" charset="0"/>
                <a:ea typeface="Gill Sans"/>
                <a:cs typeface="Gill Sans"/>
                <a:sym typeface="Gill Sans"/>
              </a:rPr>
              <a:t>Muñoz-Sandoval C, Gambetta-</a:t>
            </a:r>
            <a:r>
              <a:rPr lang="en-US" sz="2000" u="none" strike="noStrike" cap="none" dirty="0" err="1">
                <a:solidFill>
                  <a:schemeClr val="tx1"/>
                </a:solidFill>
                <a:latin typeface="Proxima Nova Light" panose="02000506030000020004" pitchFamily="2" charset="0"/>
                <a:ea typeface="Gill Sans"/>
                <a:cs typeface="Gill Sans"/>
                <a:sym typeface="Gill Sans"/>
              </a:rPr>
              <a:t>Tessini</a:t>
            </a:r>
            <a:r>
              <a:rPr lang="en-US" sz="2000" u="none" strike="noStrike" cap="none" dirty="0">
                <a:solidFill>
                  <a:schemeClr val="tx1"/>
                </a:solidFill>
                <a:latin typeface="Proxima Nova Light" panose="02000506030000020004" pitchFamily="2" charset="0"/>
                <a:ea typeface="Gill Sans"/>
                <a:cs typeface="Gill Sans"/>
                <a:sym typeface="Gill Sans"/>
              </a:rPr>
              <a:t> K, Botelho JN, </a:t>
            </a:r>
            <a:r>
              <a:rPr lang="en-US" sz="2000" u="none" strike="noStrike" cap="none" dirty="0" err="1">
                <a:solidFill>
                  <a:schemeClr val="tx1"/>
                </a:solidFill>
                <a:latin typeface="Proxima Nova Light" panose="02000506030000020004" pitchFamily="2" charset="0"/>
                <a:ea typeface="Gill Sans"/>
                <a:cs typeface="Gill Sans"/>
                <a:sym typeface="Gill Sans"/>
              </a:rPr>
              <a:t>Giacaman</a:t>
            </a:r>
            <a:r>
              <a:rPr lang="en-US" sz="2000" u="none" strike="noStrike" cap="none" dirty="0">
                <a:solidFill>
                  <a:schemeClr val="tx1"/>
                </a:solidFill>
                <a:latin typeface="Proxima Nova Light" panose="02000506030000020004" pitchFamily="2" charset="0"/>
                <a:ea typeface="Gill Sans"/>
                <a:cs typeface="Gill Sans"/>
                <a:sym typeface="Gill Sans"/>
              </a:rPr>
              <a:t> RA. Detection of Cavitated Proximal Carious Lesions in Permanent Teeth: A Visual and Radiographic Assessment. Caries Res. 2022;56(3):171-178.   </a:t>
            </a:r>
            <a:endParaRPr sz="2000" dirty="0">
              <a:solidFill>
                <a:schemeClr val="tx1"/>
              </a:solidFill>
              <a:latin typeface="Proxima Nova Light" panose="02000506030000020004" pitchFamily="2" charset="0"/>
            </a:endParaRPr>
          </a:p>
          <a:p>
            <a:pPr marL="0" marR="0" lvl="0" indent="0" algn="r" rtl="0">
              <a:lnSpc>
                <a:spcPct val="80000"/>
              </a:lnSpc>
              <a:spcBef>
                <a:spcPts val="1000"/>
              </a:spcBef>
              <a:spcAft>
                <a:spcPts val="0"/>
              </a:spcAft>
              <a:buClr>
                <a:schemeClr val="dk1"/>
              </a:buClr>
              <a:buSzPts val="2400"/>
              <a:buFont typeface="Arial"/>
              <a:buNone/>
            </a:pPr>
            <a:endParaRPr sz="2000" b="0" i="0" u="none" strike="noStrike" cap="none" dirty="0">
              <a:solidFill>
                <a:srgbClr val="FFFFFF"/>
              </a:solidFill>
              <a:latin typeface="Gill Sans"/>
              <a:ea typeface="Gill Sans"/>
              <a:cs typeface="Gill Sans"/>
              <a:sym typeface="Gill Sans"/>
            </a:endParaRPr>
          </a:p>
        </p:txBody>
      </p:sp>
      <p:pic>
        <p:nvPicPr>
          <p:cNvPr id="361" name="Google Shape;361;p19"/>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rot="-5400000">
            <a:off x="3484576" y="-969976"/>
            <a:ext cx="5486400" cy="7426352"/>
          </a:xfrm>
          <a:prstGeom prst="rect">
            <a:avLst/>
          </a:prstGeom>
          <a:noFill/>
          <a:ln>
            <a:noFill/>
          </a:ln>
        </p:spPr>
      </p:pic>
    </p:spTree>
  </p:cSld>
  <p:clrMapOvr>
    <a:masterClrMapping/>
  </p:clrMapOvr>
  <mc:AlternateContent xmlns:mc="http://schemas.openxmlformats.org/markup-compatibility/2006" xmlns:p14="http://schemas.microsoft.com/office/powerpoint/2010/main">
    <mc:Choice Requires="p14">
      <p:transition spd="slow" p14:dur="2000" advTm="17355"/>
    </mc:Choice>
    <mc:Fallback xmlns="">
      <p:transition spd="slow" advTm="17355"/>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Shape 366"/>
        <p:cNvGrpSpPr/>
        <p:nvPr/>
      </p:nvGrpSpPr>
      <p:grpSpPr>
        <a:xfrm>
          <a:off x="0" y="0"/>
          <a:ext cx="0" cy="0"/>
          <a:chOff x="0" y="0"/>
          <a:chExt cx="0" cy="0"/>
        </a:xfrm>
      </p:grpSpPr>
      <p:sp>
        <p:nvSpPr>
          <p:cNvPr id="367" name="Google Shape;367;p20"/>
          <p:cNvSpPr txBox="1">
            <a:spLocks noGrp="1"/>
          </p:cNvSpPr>
          <p:nvPr>
            <p:ph idx="1"/>
          </p:nvPr>
        </p:nvSpPr>
        <p:spPr>
          <a:xfrm>
            <a:off x="1000436" y="1832353"/>
            <a:ext cx="10191128" cy="3193294"/>
          </a:xfrm>
          <a:prstGeom prst="rect">
            <a:avLst/>
          </a:prstGeom>
          <a:noFill/>
          <a:ln>
            <a:noFill/>
          </a:ln>
        </p:spPr>
        <p:txBody>
          <a:bodyPr spcFirstLastPara="1" wrap="square" lIns="91425" tIns="45700" rIns="91425" bIns="45700" anchor="t" anchorCtr="0">
            <a:noAutofit/>
          </a:bodyPr>
          <a:lstStyle/>
          <a:p>
            <a:pPr marL="228600" lvl="0" indent="-228600" algn="l" rtl="0">
              <a:lnSpc>
                <a:spcPct val="90000"/>
              </a:lnSpc>
              <a:spcBef>
                <a:spcPts val="0"/>
              </a:spcBef>
              <a:spcAft>
                <a:spcPts val="0"/>
              </a:spcAft>
              <a:buClr>
                <a:srgbClr val="404040"/>
              </a:buClr>
              <a:buSzPts val="3200"/>
              <a:buChar char="•"/>
            </a:pPr>
            <a:r>
              <a:rPr lang="en-US" sz="3200" dirty="0">
                <a:solidFill>
                  <a:schemeClr val="tx1"/>
                </a:solidFill>
                <a:latin typeface="Proxima Nova" panose="020B0604020202020204" charset="0"/>
                <a:ea typeface="Gill Sans"/>
                <a:cs typeface="Gill Sans"/>
                <a:sym typeface="Gill Sans"/>
              </a:rPr>
              <a:t>508 proximal surfaces: E1-D3, 22.2% were cavitated</a:t>
            </a:r>
            <a:endParaRPr dirty="0">
              <a:solidFill>
                <a:schemeClr val="tx1"/>
              </a:solidFill>
              <a:latin typeface="Proxima Nova" panose="020B0604020202020204" charset="0"/>
            </a:endParaRPr>
          </a:p>
          <a:p>
            <a:pPr marL="228600" lvl="0" indent="-228600" algn="l" rtl="0">
              <a:lnSpc>
                <a:spcPct val="90000"/>
              </a:lnSpc>
              <a:spcBef>
                <a:spcPts val="1000"/>
              </a:spcBef>
              <a:spcAft>
                <a:spcPts val="0"/>
              </a:spcAft>
              <a:buClr>
                <a:srgbClr val="404040"/>
              </a:buClr>
              <a:buSzPts val="3200"/>
              <a:buChar char="•"/>
            </a:pPr>
            <a:r>
              <a:rPr lang="en-US" sz="3200" dirty="0">
                <a:solidFill>
                  <a:schemeClr val="tx1"/>
                </a:solidFill>
                <a:latin typeface="Proxima Nova" panose="020B0604020202020204" charset="0"/>
                <a:ea typeface="Gill Sans"/>
                <a:cs typeface="Gill Sans"/>
                <a:sym typeface="Gill Sans"/>
              </a:rPr>
              <a:t>E1:  n=4		          		    2.1% were cavitated</a:t>
            </a:r>
            <a:endParaRPr dirty="0">
              <a:solidFill>
                <a:schemeClr val="tx1"/>
              </a:solidFill>
              <a:latin typeface="Proxima Nova" panose="020B0604020202020204" charset="0"/>
            </a:endParaRPr>
          </a:p>
          <a:p>
            <a:pPr marL="228600" lvl="0" indent="-228600" algn="l" rtl="0">
              <a:lnSpc>
                <a:spcPct val="90000"/>
              </a:lnSpc>
              <a:spcBef>
                <a:spcPts val="1000"/>
              </a:spcBef>
              <a:spcAft>
                <a:spcPts val="0"/>
              </a:spcAft>
              <a:buClr>
                <a:srgbClr val="404040"/>
              </a:buClr>
              <a:buSzPts val="3200"/>
              <a:buChar char="•"/>
            </a:pPr>
            <a:r>
              <a:rPr lang="en-US" sz="3200" dirty="0">
                <a:solidFill>
                  <a:schemeClr val="tx1"/>
                </a:solidFill>
                <a:latin typeface="Proxima Nova" panose="020B0604020202020204" charset="0"/>
                <a:ea typeface="Gill Sans"/>
                <a:cs typeface="Gill Sans"/>
                <a:sym typeface="Gill Sans"/>
              </a:rPr>
              <a:t>E2:  n=9		          		    9.8% were cavitated</a:t>
            </a:r>
            <a:endParaRPr dirty="0">
              <a:solidFill>
                <a:schemeClr val="tx1"/>
              </a:solidFill>
              <a:latin typeface="Proxima Nova" panose="020B0604020202020204" charset="0"/>
            </a:endParaRPr>
          </a:p>
          <a:p>
            <a:pPr marL="228600" lvl="0" indent="-228600" algn="l" rtl="0">
              <a:lnSpc>
                <a:spcPct val="90000"/>
              </a:lnSpc>
              <a:spcBef>
                <a:spcPts val="1000"/>
              </a:spcBef>
              <a:spcAft>
                <a:spcPts val="0"/>
              </a:spcAft>
              <a:buClr>
                <a:srgbClr val="404040"/>
              </a:buClr>
              <a:buSzPts val="3200"/>
              <a:buChar char="•"/>
            </a:pPr>
            <a:r>
              <a:rPr lang="en-US" sz="3200" dirty="0">
                <a:solidFill>
                  <a:schemeClr val="tx1"/>
                </a:solidFill>
                <a:latin typeface="Proxima Nova" panose="020B0604020202020204" charset="0"/>
                <a:ea typeface="Gill Sans"/>
                <a:cs typeface="Gill Sans"/>
                <a:sym typeface="Gill Sans"/>
              </a:rPr>
              <a:t>D1:  n=50				  35.5% were cavitated</a:t>
            </a:r>
            <a:endParaRPr dirty="0">
              <a:solidFill>
                <a:schemeClr val="tx1"/>
              </a:solidFill>
              <a:latin typeface="Proxima Nova" panose="020B0604020202020204" charset="0"/>
            </a:endParaRPr>
          </a:p>
          <a:p>
            <a:pPr marL="228600" lvl="0" indent="-228600" algn="l" rtl="0">
              <a:lnSpc>
                <a:spcPct val="90000"/>
              </a:lnSpc>
              <a:spcBef>
                <a:spcPts val="1000"/>
              </a:spcBef>
              <a:spcAft>
                <a:spcPts val="0"/>
              </a:spcAft>
              <a:buClr>
                <a:srgbClr val="404040"/>
              </a:buClr>
              <a:buSzPts val="3200"/>
              <a:buChar char="•"/>
            </a:pPr>
            <a:r>
              <a:rPr lang="en-US" sz="3200" dirty="0">
                <a:solidFill>
                  <a:schemeClr val="tx1"/>
                </a:solidFill>
                <a:latin typeface="Proxima Nova" panose="020B0604020202020204" charset="0"/>
                <a:ea typeface="Gill Sans"/>
                <a:cs typeface="Gill Sans"/>
                <a:sym typeface="Gill Sans"/>
              </a:rPr>
              <a:t>D2:  n=22				  41.5% were cavitated</a:t>
            </a:r>
            <a:endParaRPr dirty="0">
              <a:solidFill>
                <a:schemeClr val="tx1"/>
              </a:solidFill>
              <a:latin typeface="Proxima Nova" panose="020B0604020202020204" charset="0"/>
            </a:endParaRPr>
          </a:p>
          <a:p>
            <a:pPr marL="228600" lvl="0" indent="-228600" algn="l" rtl="0">
              <a:lnSpc>
                <a:spcPct val="90000"/>
              </a:lnSpc>
              <a:spcBef>
                <a:spcPts val="1000"/>
              </a:spcBef>
              <a:spcAft>
                <a:spcPts val="0"/>
              </a:spcAft>
              <a:buClr>
                <a:srgbClr val="404040"/>
              </a:buClr>
              <a:buSzPts val="3200"/>
              <a:buChar char="•"/>
            </a:pPr>
            <a:r>
              <a:rPr lang="en-US" sz="3200" dirty="0">
                <a:solidFill>
                  <a:schemeClr val="tx1"/>
                </a:solidFill>
                <a:latin typeface="Proxima Nova" panose="020B0604020202020204" charset="0"/>
                <a:ea typeface="Gill Sans"/>
                <a:cs typeface="Gill Sans"/>
                <a:sym typeface="Gill Sans"/>
              </a:rPr>
              <a:t>D3:  n=28				  84.8% were cavitated</a:t>
            </a:r>
            <a:endParaRPr dirty="0">
              <a:solidFill>
                <a:schemeClr val="tx1"/>
              </a:solidFill>
              <a:latin typeface="Proxima Nova" panose="020B0604020202020204" charset="0"/>
            </a:endParaRPr>
          </a:p>
        </p:txBody>
      </p:sp>
      <p:sp>
        <p:nvSpPr>
          <p:cNvPr id="368" name="Google Shape;368;p20"/>
          <p:cNvSpPr txBox="1"/>
          <p:nvPr/>
        </p:nvSpPr>
        <p:spPr>
          <a:xfrm>
            <a:off x="514368" y="5726134"/>
            <a:ext cx="11021029" cy="634133"/>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FFFFFF"/>
              </a:buClr>
              <a:buSzPts val="2400"/>
              <a:buFont typeface="Arial"/>
              <a:buNone/>
            </a:pPr>
            <a:r>
              <a:rPr lang="en-US" sz="2000" u="none" strike="noStrike" cap="none" dirty="0">
                <a:solidFill>
                  <a:schemeClr val="tx1"/>
                </a:solidFill>
                <a:latin typeface="Proxima Nova Light" panose="02000506030000020004" pitchFamily="2" charset="0"/>
                <a:ea typeface="Gill Sans"/>
                <a:cs typeface="Gill Sans"/>
                <a:sym typeface="Gill Sans"/>
              </a:rPr>
              <a:t>Muñoz-Sandoval C, Gambetta-</a:t>
            </a:r>
            <a:r>
              <a:rPr lang="en-US" sz="2000" u="none" strike="noStrike" cap="none" dirty="0" err="1">
                <a:solidFill>
                  <a:schemeClr val="tx1"/>
                </a:solidFill>
                <a:latin typeface="Proxima Nova Light" panose="02000506030000020004" pitchFamily="2" charset="0"/>
                <a:ea typeface="Gill Sans"/>
                <a:cs typeface="Gill Sans"/>
                <a:sym typeface="Gill Sans"/>
              </a:rPr>
              <a:t>Tessini</a:t>
            </a:r>
            <a:r>
              <a:rPr lang="en-US" sz="2000" u="none" strike="noStrike" cap="none" dirty="0">
                <a:solidFill>
                  <a:schemeClr val="tx1"/>
                </a:solidFill>
                <a:latin typeface="Proxima Nova Light" panose="02000506030000020004" pitchFamily="2" charset="0"/>
                <a:ea typeface="Gill Sans"/>
                <a:cs typeface="Gill Sans"/>
                <a:sym typeface="Gill Sans"/>
              </a:rPr>
              <a:t> K, Botelho JN, </a:t>
            </a:r>
            <a:r>
              <a:rPr lang="en-US" sz="2000" u="none" strike="noStrike" cap="none" dirty="0" err="1">
                <a:solidFill>
                  <a:schemeClr val="tx1"/>
                </a:solidFill>
                <a:latin typeface="Proxima Nova Light" panose="02000506030000020004" pitchFamily="2" charset="0"/>
                <a:ea typeface="Gill Sans"/>
                <a:cs typeface="Gill Sans"/>
                <a:sym typeface="Gill Sans"/>
              </a:rPr>
              <a:t>Giacaman</a:t>
            </a:r>
            <a:r>
              <a:rPr lang="en-US" sz="2000" u="none" strike="noStrike" cap="none" dirty="0">
                <a:solidFill>
                  <a:schemeClr val="tx1"/>
                </a:solidFill>
                <a:latin typeface="Proxima Nova Light" panose="02000506030000020004" pitchFamily="2" charset="0"/>
                <a:ea typeface="Gill Sans"/>
                <a:cs typeface="Gill Sans"/>
                <a:sym typeface="Gill Sans"/>
              </a:rPr>
              <a:t> RA. Detection of Cavitated Proximal Carious Lesions in Permanent Teeth: A Visual and Radiographic Assessment. Caries Res. 2022;56(3):171-178.  </a:t>
            </a:r>
            <a:endParaRPr sz="2000" dirty="0">
              <a:solidFill>
                <a:schemeClr val="tx1"/>
              </a:solidFill>
              <a:latin typeface="Proxima Nova Light" panose="02000506030000020004" pitchFamily="2" charset="0"/>
            </a:endParaRPr>
          </a:p>
          <a:p>
            <a:pPr marL="0" marR="0" lvl="0" indent="0" algn="r" rtl="0">
              <a:lnSpc>
                <a:spcPct val="80000"/>
              </a:lnSpc>
              <a:spcBef>
                <a:spcPts val="1000"/>
              </a:spcBef>
              <a:spcAft>
                <a:spcPts val="0"/>
              </a:spcAft>
              <a:buClr>
                <a:schemeClr val="dk1"/>
              </a:buClr>
              <a:buSzPts val="2400"/>
              <a:buFont typeface="Arial"/>
              <a:buNone/>
            </a:pPr>
            <a:endParaRPr sz="2000" b="0" i="0" u="none" strike="noStrike" cap="none" dirty="0">
              <a:solidFill>
                <a:srgbClr val="FFFFFF"/>
              </a:solidFill>
              <a:latin typeface="Gill Sans"/>
              <a:ea typeface="Gill Sans"/>
              <a:cs typeface="Gill Sans"/>
              <a:sym typeface="Gill Sans"/>
            </a:endParaRPr>
          </a:p>
        </p:txBody>
      </p:sp>
      <p:sp>
        <p:nvSpPr>
          <p:cNvPr id="3" name="TextBox 2">
            <a:extLst>
              <a:ext uri="{FF2B5EF4-FFF2-40B4-BE49-F238E27FC236}">
                <a16:creationId xmlns:a16="http://schemas.microsoft.com/office/drawing/2014/main" id="{CAA72A4B-B7C8-2922-EC43-804E0F454A01}"/>
              </a:ext>
            </a:extLst>
          </p:cNvPr>
          <p:cNvSpPr txBox="1"/>
          <p:nvPr/>
        </p:nvSpPr>
        <p:spPr>
          <a:xfrm>
            <a:off x="916658" y="497733"/>
            <a:ext cx="8739405" cy="707886"/>
          </a:xfrm>
          <a:prstGeom prst="rect">
            <a:avLst/>
          </a:prstGeom>
          <a:noFill/>
        </p:spPr>
        <p:txBody>
          <a:bodyPr wrap="square">
            <a:spAutoFit/>
          </a:bodyPr>
          <a:lstStyle/>
          <a:p>
            <a:pPr algn="ctr"/>
            <a:r>
              <a:rPr lang="en-US" sz="4000" b="1" dirty="0">
                <a:solidFill>
                  <a:schemeClr val="tx1"/>
                </a:solidFill>
              </a:rPr>
              <a:t>Proximal Lesion Depth Matters</a:t>
            </a:r>
            <a:endParaRPr lang="en-US" sz="4000" dirty="0">
              <a:solidFill>
                <a:schemeClr val="tx1"/>
              </a:solidFill>
            </a:endParaRPr>
          </a:p>
        </p:txBody>
      </p:sp>
    </p:spTree>
  </p:cSld>
  <p:clrMapOvr>
    <a:masterClrMapping/>
  </p:clrMapOvr>
  <mc:AlternateContent xmlns:mc="http://schemas.openxmlformats.org/markup-compatibility/2006" xmlns:p14="http://schemas.microsoft.com/office/powerpoint/2010/main">
    <mc:Choice Requires="p14">
      <p:transition spd="slow" p14:dur="2000" advTm="58315"/>
    </mc:Choice>
    <mc:Fallback xmlns="">
      <p:transition spd="slow" advTm="58315"/>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Shape 351"/>
        <p:cNvGrpSpPr/>
        <p:nvPr/>
      </p:nvGrpSpPr>
      <p:grpSpPr>
        <a:xfrm>
          <a:off x="0" y="0"/>
          <a:ext cx="0" cy="0"/>
          <a:chOff x="0" y="0"/>
          <a:chExt cx="0" cy="0"/>
        </a:xfrm>
      </p:grpSpPr>
      <p:sp>
        <p:nvSpPr>
          <p:cNvPr id="352" name="Google Shape;352;p18"/>
          <p:cNvSpPr txBox="1">
            <a:spLocks noGrp="1"/>
          </p:cNvSpPr>
          <p:nvPr>
            <p:ph type="title"/>
          </p:nvPr>
        </p:nvSpPr>
        <p:spPr>
          <a:xfrm>
            <a:off x="357715" y="5655732"/>
            <a:ext cx="11606447" cy="1302148"/>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2400"/>
              <a:buFont typeface="Gill Sans"/>
              <a:buNone/>
            </a:pPr>
            <a:r>
              <a:rPr lang="en-US" sz="2000" dirty="0">
                <a:solidFill>
                  <a:schemeClr val="tx1"/>
                </a:solidFill>
                <a:latin typeface="Proxima Nova Light" panose="02000506030000020004" pitchFamily="2" charset="0"/>
                <a:ea typeface="Gill Sans"/>
                <a:cs typeface="Gill Sans"/>
                <a:sym typeface="Gill Sans"/>
              </a:rPr>
              <a:t>Nascimento MM, Ribeiro AP, Delgado AJ, et al. Temporary Tooth Separation to Improve Assessment of Approximal Caries Lesions: A School-Based Study. Oper Dent. 2020 Nov 1;45(6):581-588. </a:t>
            </a:r>
            <a:endParaRPr sz="2000" dirty="0">
              <a:solidFill>
                <a:schemeClr val="tx1"/>
              </a:solidFill>
              <a:latin typeface="Proxima Nova Light" panose="02000506030000020004" pitchFamily="2" charset="0"/>
            </a:endParaRPr>
          </a:p>
        </p:txBody>
      </p:sp>
      <p:sp>
        <p:nvSpPr>
          <p:cNvPr id="353" name="Google Shape;353;p18"/>
          <p:cNvSpPr txBox="1">
            <a:spLocks noGrp="1"/>
          </p:cNvSpPr>
          <p:nvPr>
            <p:ph idx="1"/>
          </p:nvPr>
        </p:nvSpPr>
        <p:spPr>
          <a:xfrm>
            <a:off x="4807428" y="660598"/>
            <a:ext cx="7237170" cy="5646208"/>
          </a:xfrm>
          <a:prstGeom prst="rect">
            <a:avLst/>
          </a:prstGeom>
          <a:noFill/>
          <a:ln>
            <a:noFill/>
          </a:ln>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chemeClr val="dk1"/>
              </a:buClr>
              <a:buSzPts val="2400"/>
              <a:buNone/>
            </a:pPr>
            <a:r>
              <a:rPr lang="en-US" sz="2200" dirty="0">
                <a:solidFill>
                  <a:schemeClr val="tx1"/>
                </a:solidFill>
                <a:latin typeface="Proxima Nova" panose="020B0604020202020204" charset="0"/>
                <a:ea typeface="Gill Sans"/>
                <a:cs typeface="Gill Sans"/>
                <a:sym typeface="Gill Sans"/>
              </a:rPr>
              <a:t>“Of the 206 lesions assessed…After tooth separation, </a:t>
            </a:r>
            <a:r>
              <a:rPr lang="en-US" sz="2200" b="1" dirty="0">
                <a:solidFill>
                  <a:schemeClr val="tx1"/>
                </a:solidFill>
                <a:latin typeface="Proxima Nova" panose="020B0604020202020204" charset="0"/>
                <a:ea typeface="Gill Sans"/>
                <a:cs typeface="Gill Sans"/>
                <a:sym typeface="Gill Sans"/>
              </a:rPr>
              <a:t>79.6% of the lesions were diagnosed as </a:t>
            </a:r>
            <a:r>
              <a:rPr lang="en-US" sz="2200" b="1" u="sng" dirty="0" err="1">
                <a:solidFill>
                  <a:schemeClr val="tx1"/>
                </a:solidFill>
                <a:latin typeface="Proxima Nova" panose="020B0604020202020204" charset="0"/>
                <a:ea typeface="Gill Sans"/>
                <a:cs typeface="Gill Sans"/>
                <a:sym typeface="Gill Sans"/>
              </a:rPr>
              <a:t>noncavitated</a:t>
            </a:r>
            <a:r>
              <a:rPr lang="en-US" sz="2200" dirty="0">
                <a:solidFill>
                  <a:schemeClr val="tx1"/>
                </a:solidFill>
                <a:latin typeface="Proxima Nova" panose="020B0604020202020204" charset="0"/>
                <a:ea typeface="Gill Sans"/>
                <a:cs typeface="Gill Sans"/>
                <a:sym typeface="Gill Sans"/>
              </a:rPr>
              <a:t>, including </a:t>
            </a:r>
            <a:r>
              <a:rPr lang="en-US" sz="2200" b="1" dirty="0">
                <a:solidFill>
                  <a:schemeClr val="tx1"/>
                </a:solidFill>
                <a:latin typeface="Proxima Nova" panose="020B0604020202020204" charset="0"/>
                <a:ea typeface="Gill Sans"/>
                <a:cs typeface="Gill Sans"/>
                <a:sym typeface="Gill Sans"/>
              </a:rPr>
              <a:t>90% </a:t>
            </a:r>
            <a:r>
              <a:rPr lang="en-US" sz="2200" dirty="0">
                <a:solidFill>
                  <a:schemeClr val="tx1"/>
                </a:solidFill>
                <a:latin typeface="Proxima Nova" panose="020B0604020202020204" charset="0"/>
                <a:ea typeface="Gill Sans"/>
                <a:cs typeface="Gill Sans"/>
                <a:sym typeface="Gill Sans"/>
              </a:rPr>
              <a:t>of the lesions radiographically at the inner half of enamel (E2) and </a:t>
            </a:r>
            <a:r>
              <a:rPr lang="en-US" sz="2200" b="1" dirty="0">
                <a:solidFill>
                  <a:schemeClr val="tx1"/>
                </a:solidFill>
                <a:latin typeface="Proxima Nova" panose="020B0604020202020204" charset="0"/>
                <a:ea typeface="Gill Sans"/>
                <a:cs typeface="Gill Sans"/>
                <a:sym typeface="Gill Sans"/>
              </a:rPr>
              <a:t>66%</a:t>
            </a:r>
            <a:r>
              <a:rPr lang="en-US" sz="2200" dirty="0">
                <a:solidFill>
                  <a:schemeClr val="tx1"/>
                </a:solidFill>
                <a:latin typeface="Proxima Nova" panose="020B0604020202020204" charset="0"/>
                <a:ea typeface="Gill Sans"/>
                <a:cs typeface="Gill Sans"/>
                <a:sym typeface="Gill Sans"/>
              </a:rPr>
              <a:t> of those at the outer-third of dentin (D1). Logistic regression analysis using E2 and D1 lesions showed </a:t>
            </a:r>
            <a:r>
              <a:rPr lang="en-US" sz="2200" b="1" u="sng" dirty="0">
                <a:solidFill>
                  <a:schemeClr val="tx1"/>
                </a:solidFill>
                <a:latin typeface="Proxima Nova" panose="020B0604020202020204" charset="0"/>
                <a:ea typeface="Gill Sans"/>
                <a:cs typeface="Gill Sans"/>
                <a:sym typeface="Gill Sans"/>
              </a:rPr>
              <a:t>no significant association between lesion depth or cavitation status with lesion location and caries risk</a:t>
            </a:r>
            <a:r>
              <a:rPr lang="en-US" sz="2200" b="1" dirty="0">
                <a:solidFill>
                  <a:schemeClr val="tx1"/>
                </a:solidFill>
                <a:latin typeface="Proxima Nova" panose="020B0604020202020204" charset="0"/>
                <a:ea typeface="Gill Sans"/>
                <a:cs typeface="Gill Sans"/>
                <a:sym typeface="Gill Sans"/>
              </a:rPr>
              <a:t>.</a:t>
            </a:r>
            <a:r>
              <a:rPr lang="en-US" sz="2200" dirty="0">
                <a:solidFill>
                  <a:schemeClr val="tx1"/>
                </a:solidFill>
                <a:latin typeface="Proxima Nova" panose="020B0604020202020204" charset="0"/>
                <a:ea typeface="Gill Sans"/>
                <a:cs typeface="Gill Sans"/>
                <a:sym typeface="Gill Sans"/>
              </a:rPr>
              <a:t> There is a need to reevaluate the use of radiographic lesion depth as the single determinant of the restorative threshold for clinically inaccessible approximal lesions.”</a:t>
            </a:r>
            <a:endParaRPr sz="2200" dirty="0">
              <a:solidFill>
                <a:schemeClr val="tx1"/>
              </a:solidFill>
              <a:latin typeface="Proxima Nova" panose="020B0604020202020204" charset="0"/>
            </a:endParaRPr>
          </a:p>
        </p:txBody>
      </p:sp>
      <p:pic>
        <p:nvPicPr>
          <p:cNvPr id="354" name="Google Shape;354;p18"/>
          <p:cNvPicPr preferRelativeResize="0"/>
          <p:nvPr/>
        </p:nvPicPr>
        <p:blipFill rotWithShape="1">
          <a:blip r:embed="rId3">
            <a:alphaModFix/>
          </a:blip>
          <a:srcRect/>
          <a:stretch/>
        </p:blipFill>
        <p:spPr>
          <a:xfrm>
            <a:off x="147403" y="1715756"/>
            <a:ext cx="4660024" cy="3426488"/>
          </a:xfrm>
          <a:prstGeom prst="rect">
            <a:avLst/>
          </a:prstGeom>
          <a:noFill/>
          <a:ln>
            <a:noFill/>
          </a:ln>
          <a:effectLst>
            <a:outerShdw blurRad="292100" dist="139700" dir="2700000" algn="tl" rotWithShape="0">
              <a:srgbClr val="333333">
                <a:alpha val="64705"/>
              </a:srgbClr>
            </a:outerShdw>
          </a:effectLst>
        </p:spPr>
      </p:pic>
      <p:sp>
        <p:nvSpPr>
          <p:cNvPr id="3" name="TextBox 2">
            <a:extLst>
              <a:ext uri="{FF2B5EF4-FFF2-40B4-BE49-F238E27FC236}">
                <a16:creationId xmlns:a16="http://schemas.microsoft.com/office/drawing/2014/main" id="{4E911FCB-807F-3B8B-49C5-C5E3BDF80689}"/>
              </a:ext>
            </a:extLst>
          </p:cNvPr>
          <p:cNvSpPr txBox="1"/>
          <p:nvPr/>
        </p:nvSpPr>
        <p:spPr>
          <a:xfrm>
            <a:off x="741947" y="551194"/>
            <a:ext cx="10708106" cy="707886"/>
          </a:xfrm>
          <a:prstGeom prst="rect">
            <a:avLst/>
          </a:prstGeom>
          <a:noFill/>
        </p:spPr>
        <p:txBody>
          <a:bodyPr wrap="square">
            <a:spAutoFit/>
          </a:bodyPr>
          <a:lstStyle/>
          <a:p>
            <a:pPr algn="ctr"/>
            <a:r>
              <a:rPr lang="en-US" sz="4000" dirty="0">
                <a:latin typeface="Oswald" pitchFamily="2" charset="77"/>
              </a:rPr>
              <a:t>Rethinking Radiographic Depth as a Restorative Trigger</a:t>
            </a:r>
          </a:p>
        </p:txBody>
      </p:sp>
    </p:spTree>
  </p:cSld>
  <p:clrMapOvr>
    <a:masterClrMapping/>
  </p:clrMapOvr>
  <mc:AlternateContent xmlns:mc="http://schemas.openxmlformats.org/markup-compatibility/2006" xmlns:p14="http://schemas.microsoft.com/office/powerpoint/2010/main">
    <mc:Choice Requires="p14">
      <p:transition spd="slow" p14:dur="2000" advTm="250451"/>
    </mc:Choice>
    <mc:Fallback xmlns="">
      <p:transition spd="slow" advTm="250451"/>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Shape 372">
          <a:extLst>
            <a:ext uri="{FF2B5EF4-FFF2-40B4-BE49-F238E27FC236}">
              <a16:creationId xmlns:a16="http://schemas.microsoft.com/office/drawing/2014/main" id="{EED60C3D-3B3E-69CD-779E-E8BAA25CD80E}"/>
            </a:ext>
          </a:extLst>
        </p:cNvPr>
        <p:cNvGrpSpPr/>
        <p:nvPr/>
      </p:nvGrpSpPr>
      <p:grpSpPr>
        <a:xfrm>
          <a:off x="0" y="0"/>
          <a:ext cx="0" cy="0"/>
          <a:chOff x="0" y="0"/>
          <a:chExt cx="0" cy="0"/>
        </a:xfrm>
      </p:grpSpPr>
      <p:sp>
        <p:nvSpPr>
          <p:cNvPr id="373" name="Google Shape;373;p21">
            <a:extLst>
              <a:ext uri="{FF2B5EF4-FFF2-40B4-BE49-F238E27FC236}">
                <a16:creationId xmlns:a16="http://schemas.microsoft.com/office/drawing/2014/main" id="{12D48670-1F8D-1A83-62C7-37E468354317}"/>
              </a:ext>
            </a:extLst>
          </p:cNvPr>
          <p:cNvSpPr txBox="1">
            <a:spLocks noGrp="1"/>
          </p:cNvSpPr>
          <p:nvPr>
            <p:ph type="title"/>
          </p:nvPr>
        </p:nvSpPr>
        <p:spPr>
          <a:xfrm>
            <a:off x="843623" y="224523"/>
            <a:ext cx="5365825"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ct val="100000"/>
              <a:buFont typeface="Gill Sans"/>
              <a:buNone/>
            </a:pPr>
            <a:r>
              <a:rPr lang="en-US" sz="6600" dirty="0">
                <a:latin typeface="Oswald" panose="00000500000000000000" pitchFamily="2" charset="0"/>
                <a:ea typeface="Gill Sans"/>
                <a:cs typeface="Gill Sans"/>
                <a:sym typeface="Gill Sans"/>
              </a:rPr>
              <a:t>When to Restore</a:t>
            </a:r>
            <a:endParaRPr dirty="0">
              <a:latin typeface="Oswald" panose="00000500000000000000" pitchFamily="2" charset="0"/>
            </a:endParaRPr>
          </a:p>
        </p:txBody>
      </p:sp>
      <p:sp>
        <p:nvSpPr>
          <p:cNvPr id="374" name="Google Shape;374;p21">
            <a:extLst>
              <a:ext uri="{FF2B5EF4-FFF2-40B4-BE49-F238E27FC236}">
                <a16:creationId xmlns:a16="http://schemas.microsoft.com/office/drawing/2014/main" id="{F8E24D80-02A5-0F2F-2920-68B6209D5B75}"/>
              </a:ext>
            </a:extLst>
          </p:cNvPr>
          <p:cNvSpPr txBox="1">
            <a:spLocks noGrp="1"/>
          </p:cNvSpPr>
          <p:nvPr>
            <p:ph idx="1"/>
          </p:nvPr>
        </p:nvSpPr>
        <p:spPr>
          <a:xfrm>
            <a:off x="1417318" y="1259464"/>
            <a:ext cx="7249969" cy="1056732"/>
          </a:xfrm>
          <a:prstGeom prst="rect">
            <a:avLst/>
          </a:prstGeom>
          <a:noFill/>
          <a:ln>
            <a:noFill/>
          </a:ln>
        </p:spPr>
        <p:txBody>
          <a:bodyPr spcFirstLastPara="1" wrap="square" lIns="91425" tIns="45700" rIns="91425" bIns="45700" anchor="ctr" anchorCtr="0">
            <a:normAutofit fontScale="92500"/>
          </a:bodyPr>
          <a:lstStyle/>
          <a:p>
            <a:pPr marL="0" lvl="0" indent="0" algn="ctr" rtl="0">
              <a:lnSpc>
                <a:spcPct val="110000"/>
              </a:lnSpc>
              <a:spcBef>
                <a:spcPts val="0"/>
              </a:spcBef>
              <a:spcAft>
                <a:spcPts val="0"/>
              </a:spcAft>
              <a:buClr>
                <a:schemeClr val="dk1"/>
              </a:buClr>
              <a:buSzPts val="4000"/>
              <a:buNone/>
            </a:pPr>
            <a:r>
              <a:rPr lang="en-US" sz="4000" dirty="0">
                <a:latin typeface="Proxima Nova" panose="020B0604020202020204" charset="0"/>
                <a:ea typeface="Gill Sans"/>
                <a:cs typeface="Gill Sans"/>
                <a:sym typeface="Gill Sans"/>
              </a:rPr>
              <a:t>Cavitation is the Deciding Factor</a:t>
            </a:r>
            <a:endParaRPr sz="3200" dirty="0">
              <a:latin typeface="Proxima Nova" panose="020B0604020202020204" charset="0"/>
            </a:endParaRPr>
          </a:p>
        </p:txBody>
      </p:sp>
      <p:pic>
        <p:nvPicPr>
          <p:cNvPr id="3" name="Picture 2">
            <a:extLst>
              <a:ext uri="{FF2B5EF4-FFF2-40B4-BE49-F238E27FC236}">
                <a16:creationId xmlns:a16="http://schemas.microsoft.com/office/drawing/2014/main" id="{316622C6-3CA1-D4CA-7C77-DF2B9A62252C}"/>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rot="5400000">
            <a:off x="2821834" y="965516"/>
            <a:ext cx="4440939" cy="6894983"/>
          </a:xfrm>
          <a:prstGeom prst="rect">
            <a:avLst/>
          </a:prstGeom>
        </p:spPr>
      </p:pic>
      <p:sp>
        <p:nvSpPr>
          <p:cNvPr id="4" name="TextBox 3">
            <a:extLst>
              <a:ext uri="{FF2B5EF4-FFF2-40B4-BE49-F238E27FC236}">
                <a16:creationId xmlns:a16="http://schemas.microsoft.com/office/drawing/2014/main" id="{E9693743-3F49-1A0A-79B3-9658928B0D9A}"/>
              </a:ext>
            </a:extLst>
          </p:cNvPr>
          <p:cNvSpPr txBox="1"/>
          <p:nvPr/>
        </p:nvSpPr>
        <p:spPr>
          <a:xfrm>
            <a:off x="9079992" y="3146197"/>
            <a:ext cx="2386584" cy="1754326"/>
          </a:xfrm>
          <a:prstGeom prst="rect">
            <a:avLst/>
          </a:prstGeom>
          <a:noFill/>
        </p:spPr>
        <p:txBody>
          <a:bodyPr wrap="square" rtlCol="0">
            <a:spAutoFit/>
          </a:bodyPr>
          <a:lstStyle/>
          <a:p>
            <a:pPr algn="ctr"/>
            <a:r>
              <a:rPr lang="en-US" sz="3600" dirty="0">
                <a:latin typeface="Proxima Nova" panose="020B0604020202020204" charset="0"/>
              </a:rPr>
              <a:t>Under Tx</a:t>
            </a:r>
          </a:p>
          <a:p>
            <a:pPr algn="ctr"/>
            <a:r>
              <a:rPr lang="en-US" sz="3600" dirty="0">
                <a:latin typeface="Proxima Nova" panose="020B0604020202020204" charset="0"/>
              </a:rPr>
              <a:t> vs</a:t>
            </a:r>
          </a:p>
          <a:p>
            <a:pPr algn="ctr"/>
            <a:r>
              <a:rPr lang="en-US" sz="3600" dirty="0">
                <a:latin typeface="Proxima Nova" panose="020B0604020202020204" charset="0"/>
              </a:rPr>
              <a:t>Over Tx</a:t>
            </a:r>
          </a:p>
        </p:txBody>
      </p:sp>
    </p:spTree>
    <p:extLst>
      <p:ext uri="{BB962C8B-B14F-4D97-AF65-F5344CB8AC3E}">
        <p14:creationId xmlns:p14="http://schemas.microsoft.com/office/powerpoint/2010/main" val="2565910980"/>
      </p:ext>
    </p:extLst>
  </p:cSld>
  <p:clrMapOvr>
    <a:masterClrMapping/>
  </p:clrMapOvr>
  <mc:AlternateContent xmlns:mc="http://schemas.openxmlformats.org/markup-compatibility/2006" xmlns:p14="http://schemas.microsoft.com/office/powerpoint/2010/main">
    <mc:Choice Requires="p14">
      <p:transition spd="slow" p14:dur="2000" advTm="25356"/>
    </mc:Choice>
    <mc:Fallback xmlns="">
      <p:transition spd="slow" advTm="25356"/>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Shape 372"/>
        <p:cNvGrpSpPr/>
        <p:nvPr/>
      </p:nvGrpSpPr>
      <p:grpSpPr>
        <a:xfrm>
          <a:off x="0" y="0"/>
          <a:ext cx="0" cy="0"/>
          <a:chOff x="0" y="0"/>
          <a:chExt cx="0" cy="0"/>
        </a:xfrm>
      </p:grpSpPr>
      <p:sp>
        <p:nvSpPr>
          <p:cNvPr id="373" name="Google Shape;373;p21"/>
          <p:cNvSpPr txBox="1">
            <a:spLocks noGrp="1"/>
          </p:cNvSpPr>
          <p:nvPr>
            <p:ph type="title"/>
          </p:nvPr>
        </p:nvSpPr>
        <p:spPr>
          <a:xfrm>
            <a:off x="3845231" y="300179"/>
            <a:ext cx="4501538"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rgbClr val="FFFFFF"/>
              </a:buClr>
              <a:buSzPct val="100000"/>
              <a:buFont typeface="Gill Sans"/>
              <a:buNone/>
            </a:pPr>
            <a:r>
              <a:rPr lang="en-US" sz="6600" dirty="0">
                <a:latin typeface="Oswald" panose="00000500000000000000" pitchFamily="2" charset="0"/>
                <a:ea typeface="Gill Sans"/>
                <a:cs typeface="Gill Sans"/>
                <a:sym typeface="Gill Sans"/>
              </a:rPr>
              <a:t>When to Stop</a:t>
            </a:r>
            <a:endParaRPr dirty="0">
              <a:latin typeface="Oswald" panose="00000500000000000000" pitchFamily="2" charset="0"/>
            </a:endParaRPr>
          </a:p>
        </p:txBody>
      </p:sp>
      <p:sp>
        <p:nvSpPr>
          <p:cNvPr id="374" name="Google Shape;374;p21"/>
          <p:cNvSpPr txBox="1">
            <a:spLocks noGrp="1"/>
          </p:cNvSpPr>
          <p:nvPr>
            <p:ph idx="1"/>
          </p:nvPr>
        </p:nvSpPr>
        <p:spPr>
          <a:xfrm>
            <a:off x="3222959" y="1097376"/>
            <a:ext cx="5746082" cy="1056732"/>
          </a:xfrm>
          <a:prstGeom prst="rect">
            <a:avLst/>
          </a:prstGeom>
          <a:noFill/>
          <a:ln>
            <a:noFill/>
          </a:ln>
        </p:spPr>
        <p:txBody>
          <a:bodyPr spcFirstLastPara="1" wrap="square" lIns="91425" tIns="45700" rIns="91425" bIns="45700" anchor="ctr" anchorCtr="0">
            <a:normAutofit/>
          </a:bodyPr>
          <a:lstStyle/>
          <a:p>
            <a:pPr marL="0" lvl="0" indent="0" algn="ctr" rtl="0">
              <a:lnSpc>
                <a:spcPct val="110000"/>
              </a:lnSpc>
              <a:spcBef>
                <a:spcPts val="0"/>
              </a:spcBef>
              <a:spcAft>
                <a:spcPts val="0"/>
              </a:spcAft>
              <a:buClr>
                <a:schemeClr val="dk1"/>
              </a:buClr>
              <a:buSzPts val="4000"/>
              <a:buNone/>
            </a:pPr>
            <a:r>
              <a:rPr lang="en-US" sz="3200" dirty="0">
                <a:latin typeface="Proxima Nova" panose="020B0604020202020204" charset="0"/>
                <a:ea typeface="Gill Sans"/>
                <a:cs typeface="Gill Sans"/>
                <a:sym typeface="Gill Sans"/>
              </a:rPr>
              <a:t>Infected versus Affected</a:t>
            </a:r>
            <a:endParaRPr sz="3200" dirty="0">
              <a:latin typeface="Proxima Nova" panose="020B0604020202020204" charset="0"/>
            </a:endParaRPr>
          </a:p>
        </p:txBody>
      </p:sp>
      <p:pic>
        <p:nvPicPr>
          <p:cNvPr id="375" name="Google Shape;375;p21"/>
          <p:cNvPicPr preferRelativeResize="0"/>
          <p:nvPr/>
        </p:nvPicPr>
        <p:blipFill rotWithShape="1">
          <a:blip r:embed="rId3">
            <a:alphaModFix/>
          </a:blip>
          <a:srcRect/>
          <a:stretch/>
        </p:blipFill>
        <p:spPr>
          <a:xfrm>
            <a:off x="922421" y="2012030"/>
            <a:ext cx="10347158" cy="4465518"/>
          </a:xfrm>
          <a:prstGeom prst="rect">
            <a:avLst/>
          </a:prstGeom>
          <a:noFill/>
          <a:ln>
            <a:noFill/>
          </a:ln>
          <a:effectLst>
            <a:outerShdw blurRad="292100" dist="139700" dir="2700000" algn="tl" rotWithShape="0">
              <a:srgbClr val="333333">
                <a:alpha val="64705"/>
              </a:srgbClr>
            </a:outerShdw>
          </a:effectLst>
        </p:spPr>
      </p:pic>
    </p:spTree>
  </p:cSld>
  <p:clrMapOvr>
    <a:masterClrMapping/>
  </p:clrMapOvr>
  <mc:AlternateContent xmlns:mc="http://schemas.openxmlformats.org/markup-compatibility/2006" xmlns:p14="http://schemas.microsoft.com/office/powerpoint/2010/main">
    <mc:Choice Requires="p14">
      <p:transition spd="slow" p14:dur="2000" advTm="25356"/>
    </mc:Choice>
    <mc:Fallback xmlns="">
      <p:transition spd="slow" advTm="25356"/>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Shape 380"/>
        <p:cNvGrpSpPr/>
        <p:nvPr/>
      </p:nvGrpSpPr>
      <p:grpSpPr>
        <a:xfrm>
          <a:off x="0" y="0"/>
          <a:ext cx="0" cy="0"/>
          <a:chOff x="0" y="0"/>
          <a:chExt cx="0" cy="0"/>
        </a:xfrm>
      </p:grpSpPr>
      <p:sp>
        <p:nvSpPr>
          <p:cNvPr id="381" name="Google Shape;381;p22"/>
          <p:cNvSpPr txBox="1">
            <a:spLocks noGrp="1"/>
          </p:cNvSpPr>
          <p:nvPr>
            <p:ph type="title"/>
          </p:nvPr>
        </p:nvSpPr>
        <p:spPr>
          <a:xfrm>
            <a:off x="764379" y="5813454"/>
            <a:ext cx="10663235" cy="655109"/>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rgbClr val="FFFFFF"/>
              </a:buClr>
              <a:buSzPts val="2400"/>
              <a:buFont typeface="Gill Sans"/>
              <a:buNone/>
            </a:pPr>
            <a:r>
              <a:rPr lang="en-US" sz="2000" dirty="0">
                <a:solidFill>
                  <a:schemeClr val="tx1"/>
                </a:solidFill>
                <a:latin typeface="Proxima Nova Light" panose="02000506030000020004" pitchFamily="2" charset="0"/>
                <a:ea typeface="Gill Sans"/>
                <a:cs typeface="Gill Sans"/>
                <a:sym typeface="Gill Sans"/>
              </a:rPr>
              <a:t>Ricucci D, Siqueira JF Jr. Bacteriologic Status of Non-Cavitated Proximal Enamel Caries Lesions. A Histologic and </a:t>
            </a:r>
            <a:r>
              <a:rPr lang="en-US" sz="2000" dirty="0" err="1">
                <a:solidFill>
                  <a:schemeClr val="tx1"/>
                </a:solidFill>
                <a:latin typeface="Proxima Nova Light" panose="02000506030000020004" pitchFamily="2" charset="0"/>
                <a:ea typeface="Gill Sans"/>
                <a:cs typeface="Gill Sans"/>
                <a:sym typeface="Gill Sans"/>
              </a:rPr>
              <a:t>Histobacteriologic</a:t>
            </a:r>
            <a:r>
              <a:rPr lang="en-US" sz="2000" dirty="0">
                <a:solidFill>
                  <a:schemeClr val="tx1"/>
                </a:solidFill>
                <a:latin typeface="Proxima Nova Light" panose="02000506030000020004" pitchFamily="2" charset="0"/>
                <a:ea typeface="Gill Sans"/>
                <a:cs typeface="Gill Sans"/>
                <a:sym typeface="Gill Sans"/>
              </a:rPr>
              <a:t> Study. J Dent. 2020 Sep;100:103422.</a:t>
            </a:r>
            <a:endParaRPr sz="2000" dirty="0">
              <a:solidFill>
                <a:schemeClr val="tx1"/>
              </a:solidFill>
              <a:latin typeface="Proxima Nova Light" panose="02000506030000020004" pitchFamily="2" charset="0"/>
            </a:endParaRPr>
          </a:p>
        </p:txBody>
      </p:sp>
      <p:sp>
        <p:nvSpPr>
          <p:cNvPr id="382" name="Google Shape;382;p22"/>
          <p:cNvSpPr txBox="1">
            <a:spLocks noGrp="1"/>
          </p:cNvSpPr>
          <p:nvPr>
            <p:ph idx="1"/>
          </p:nvPr>
        </p:nvSpPr>
        <p:spPr>
          <a:xfrm>
            <a:off x="812480" y="2027363"/>
            <a:ext cx="10201275" cy="3097809"/>
          </a:xfrm>
          <a:prstGeom prst="rect">
            <a:avLst/>
          </a:prstGeom>
          <a:noFill/>
          <a:ln>
            <a:noFill/>
          </a:ln>
        </p:spPr>
        <p:txBody>
          <a:bodyPr spcFirstLastPara="1" wrap="square" lIns="91425" tIns="45700" rIns="91425" bIns="45700" anchor="t" anchorCtr="0">
            <a:noAutofit/>
          </a:bodyPr>
          <a:lstStyle/>
          <a:p>
            <a:pPr marL="228600" lvl="0" indent="-228600" algn="ctr" rtl="0">
              <a:lnSpc>
                <a:spcPct val="90000"/>
              </a:lnSpc>
              <a:spcBef>
                <a:spcPts val="0"/>
              </a:spcBef>
              <a:spcAft>
                <a:spcPts val="0"/>
              </a:spcAft>
              <a:buClr>
                <a:srgbClr val="FFFFFF"/>
              </a:buClr>
              <a:buSzPts val="3200"/>
              <a:buChar char="•"/>
            </a:pPr>
            <a:r>
              <a:rPr lang="en-US" sz="3200" dirty="0">
                <a:solidFill>
                  <a:schemeClr val="tx1"/>
                </a:solidFill>
                <a:latin typeface="Proxima Nova" panose="020B0604020202020204" charset="0"/>
                <a:ea typeface="Gill Sans"/>
                <a:cs typeface="Gill Sans"/>
                <a:sym typeface="Gill Sans"/>
              </a:rPr>
              <a:t>“</a:t>
            </a:r>
            <a:r>
              <a:rPr lang="en-US" sz="3200" b="1" dirty="0">
                <a:solidFill>
                  <a:schemeClr val="tx1"/>
                </a:solidFill>
                <a:latin typeface="Proxima Nova" panose="020B0604020202020204" charset="0"/>
                <a:ea typeface="Gill Sans"/>
                <a:cs typeface="Gill Sans"/>
                <a:sym typeface="Gill Sans"/>
              </a:rPr>
              <a:t>Bacterial biofilms associated with white-spot caries lesions may traverse the enamel and reach the underlying dentin in both active and arrested lesions</a:t>
            </a:r>
            <a:r>
              <a:rPr lang="en-US" sz="3200" dirty="0">
                <a:solidFill>
                  <a:schemeClr val="tx1"/>
                </a:solidFill>
                <a:latin typeface="Proxima Nova" panose="020B0604020202020204" charset="0"/>
                <a:ea typeface="Gill Sans"/>
                <a:cs typeface="Gill Sans"/>
                <a:sym typeface="Gill Sans"/>
              </a:rPr>
              <a:t>…In non-cavitated, active or arrested, enamel caries lesions, bacteria traverse the enamel and may establish structured biofilms at the enamel-dentinal junction, causing early pulp changes.”</a:t>
            </a:r>
            <a:endParaRPr sz="3200" dirty="0">
              <a:solidFill>
                <a:schemeClr val="tx1"/>
              </a:solidFill>
              <a:latin typeface="Proxima Nova" panose="020B0604020202020204" charset="0"/>
            </a:endParaRPr>
          </a:p>
        </p:txBody>
      </p:sp>
      <p:sp>
        <p:nvSpPr>
          <p:cNvPr id="3" name="TextBox 2">
            <a:extLst>
              <a:ext uri="{FF2B5EF4-FFF2-40B4-BE49-F238E27FC236}">
                <a16:creationId xmlns:a16="http://schemas.microsoft.com/office/drawing/2014/main" id="{C7F88BEE-D559-7228-F8C7-44C5DB202409}"/>
              </a:ext>
            </a:extLst>
          </p:cNvPr>
          <p:cNvSpPr txBox="1"/>
          <p:nvPr/>
        </p:nvSpPr>
        <p:spPr>
          <a:xfrm>
            <a:off x="1509561" y="631196"/>
            <a:ext cx="8807115" cy="707886"/>
          </a:xfrm>
          <a:prstGeom prst="rect">
            <a:avLst/>
          </a:prstGeom>
          <a:noFill/>
        </p:spPr>
        <p:txBody>
          <a:bodyPr wrap="square">
            <a:spAutoFit/>
          </a:bodyPr>
          <a:lstStyle/>
          <a:p>
            <a:pPr algn="ctr"/>
            <a:r>
              <a:rPr lang="en-US" sz="4000" dirty="0">
                <a:solidFill>
                  <a:schemeClr val="tx1"/>
                </a:solidFill>
                <a:latin typeface="Oswald" pitchFamily="2" charset="77"/>
              </a:rPr>
              <a:t>Bacteria Can Penetrate White-Spot Lesions</a:t>
            </a:r>
          </a:p>
        </p:txBody>
      </p:sp>
    </p:spTree>
  </p:cSld>
  <p:clrMapOvr>
    <a:masterClrMapping/>
  </p:clrMapOvr>
  <mc:AlternateContent xmlns:mc="http://schemas.openxmlformats.org/markup-compatibility/2006" xmlns:p14="http://schemas.microsoft.com/office/powerpoint/2010/main">
    <mc:Choice Requires="p14">
      <p:transition spd="slow" p14:dur="2000" advTm="73512"/>
    </mc:Choice>
    <mc:Fallback xmlns="">
      <p:transition spd="slow" advTm="73512"/>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23"/>
          <p:cNvSpPr txBox="1">
            <a:spLocks noGrp="1"/>
          </p:cNvSpPr>
          <p:nvPr>
            <p:ph type="title"/>
          </p:nvPr>
        </p:nvSpPr>
        <p:spPr>
          <a:xfrm>
            <a:off x="458470" y="5634139"/>
            <a:ext cx="1127506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2400"/>
              <a:buFont typeface="Gill Sans"/>
              <a:buNone/>
            </a:pPr>
            <a:r>
              <a:rPr lang="en-US" sz="2000" dirty="0">
                <a:solidFill>
                  <a:schemeClr val="tx1"/>
                </a:solidFill>
                <a:latin typeface="Proxima Nova Light" panose="02000506030000020004" pitchFamily="2" charset="0"/>
                <a:ea typeface="Gill Sans"/>
                <a:cs typeface="Gill Sans"/>
                <a:sym typeface="Gill Sans"/>
              </a:rPr>
              <a:t>Ricucci D, Siqueira JF Jr, </a:t>
            </a:r>
            <a:r>
              <a:rPr lang="en-US" sz="2000" dirty="0" err="1">
                <a:solidFill>
                  <a:schemeClr val="tx1"/>
                </a:solidFill>
                <a:latin typeface="Proxima Nova Light" panose="02000506030000020004" pitchFamily="2" charset="0"/>
                <a:ea typeface="Gill Sans"/>
                <a:cs typeface="Gill Sans"/>
                <a:sym typeface="Gill Sans"/>
              </a:rPr>
              <a:t>Rôças</a:t>
            </a:r>
            <a:r>
              <a:rPr lang="en-US" sz="2000" dirty="0">
                <a:solidFill>
                  <a:schemeClr val="tx1"/>
                </a:solidFill>
                <a:latin typeface="Proxima Nova Light" panose="02000506030000020004" pitchFamily="2" charset="0"/>
                <a:ea typeface="Gill Sans"/>
                <a:cs typeface="Gill Sans"/>
                <a:sym typeface="Gill Sans"/>
              </a:rPr>
              <a:t> IN, Lipski M, </a:t>
            </a:r>
            <a:r>
              <a:rPr lang="en-US" sz="2000" dirty="0" err="1">
                <a:solidFill>
                  <a:schemeClr val="tx1"/>
                </a:solidFill>
                <a:latin typeface="Proxima Nova Light" panose="02000506030000020004" pitchFamily="2" charset="0"/>
                <a:ea typeface="Gill Sans"/>
                <a:cs typeface="Gill Sans"/>
                <a:sym typeface="Gill Sans"/>
              </a:rPr>
              <a:t>Shiban</a:t>
            </a:r>
            <a:r>
              <a:rPr lang="en-US" sz="2000" dirty="0">
                <a:solidFill>
                  <a:schemeClr val="tx1"/>
                </a:solidFill>
                <a:latin typeface="Proxima Nova Light" panose="02000506030000020004" pitchFamily="2" charset="0"/>
                <a:ea typeface="Gill Sans"/>
                <a:cs typeface="Gill Sans"/>
                <a:sym typeface="Gill Sans"/>
              </a:rPr>
              <a:t> A, Tay FR. Pulp and dentine responses to selective caries excavation: A histological and </a:t>
            </a:r>
            <a:r>
              <a:rPr lang="en-US" sz="2000" dirty="0" err="1">
                <a:solidFill>
                  <a:schemeClr val="tx1"/>
                </a:solidFill>
                <a:latin typeface="Proxima Nova Light" panose="02000506030000020004" pitchFamily="2" charset="0"/>
                <a:ea typeface="Gill Sans"/>
                <a:cs typeface="Gill Sans"/>
                <a:sym typeface="Gill Sans"/>
              </a:rPr>
              <a:t>histobacteriological</a:t>
            </a:r>
            <a:r>
              <a:rPr lang="en-US" sz="2000" dirty="0">
                <a:solidFill>
                  <a:schemeClr val="tx1"/>
                </a:solidFill>
                <a:latin typeface="Proxima Nova Light" panose="02000506030000020004" pitchFamily="2" charset="0"/>
                <a:ea typeface="Gill Sans"/>
                <a:cs typeface="Gill Sans"/>
                <a:sym typeface="Gill Sans"/>
              </a:rPr>
              <a:t> human study. J Dent. 2020 Sep;100:103430. 12 teeth </a:t>
            </a:r>
            <a:r>
              <a:rPr lang="en-US" sz="2000" dirty="0" err="1">
                <a:solidFill>
                  <a:schemeClr val="tx1"/>
                </a:solidFill>
                <a:latin typeface="Proxima Nova Light" panose="02000506030000020004" pitchFamily="2" charset="0"/>
                <a:ea typeface="Gill Sans"/>
                <a:cs typeface="Gill Sans"/>
                <a:sym typeface="Gill Sans"/>
              </a:rPr>
              <a:t>exo</a:t>
            </a:r>
            <a:endParaRPr sz="2000" dirty="0">
              <a:solidFill>
                <a:schemeClr val="tx1"/>
              </a:solidFill>
              <a:latin typeface="Proxima Nova Light" panose="02000506030000020004" pitchFamily="2" charset="0"/>
              <a:ea typeface="Gill Sans"/>
              <a:cs typeface="Gill Sans"/>
              <a:sym typeface="Gill Sans"/>
            </a:endParaRPr>
          </a:p>
        </p:txBody>
      </p:sp>
      <p:sp>
        <p:nvSpPr>
          <p:cNvPr id="389" name="Google Shape;389;p23"/>
          <p:cNvSpPr txBox="1">
            <a:spLocks noGrp="1"/>
          </p:cNvSpPr>
          <p:nvPr>
            <p:ph idx="1"/>
          </p:nvPr>
        </p:nvSpPr>
        <p:spPr>
          <a:xfrm>
            <a:off x="152399" y="1619619"/>
            <a:ext cx="7291321" cy="376089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solidFill>
                  <a:schemeClr val="tx1"/>
                </a:solidFill>
                <a:latin typeface="Proxima Nova" panose="020B0604020202020204" charset="0"/>
                <a:ea typeface="Gill Sans"/>
                <a:cs typeface="Gill Sans"/>
                <a:sym typeface="Gill Sans"/>
              </a:rPr>
              <a:t>“The present study demonstrated that </a:t>
            </a:r>
            <a:r>
              <a:rPr lang="en-US" sz="3200" b="1" dirty="0">
                <a:solidFill>
                  <a:schemeClr val="tx1"/>
                </a:solidFill>
                <a:latin typeface="Proxima Nova" panose="020B0604020202020204" charset="0"/>
                <a:ea typeface="Gill Sans"/>
                <a:cs typeface="Gill Sans"/>
                <a:sym typeface="Gill Sans"/>
              </a:rPr>
              <a:t>"leathery" or "firm" carious dentine is infected</a:t>
            </a:r>
            <a:r>
              <a:rPr lang="en-US" sz="3200" dirty="0">
                <a:solidFill>
                  <a:schemeClr val="tx1"/>
                </a:solidFill>
                <a:latin typeface="Proxima Nova" panose="020B0604020202020204" charset="0"/>
                <a:ea typeface="Gill Sans"/>
                <a:cs typeface="Gill Sans"/>
                <a:sym typeface="Gill Sans"/>
              </a:rPr>
              <a:t>. The remnant bacteria in the dentine provoked subclinical pulpal inflammation over the entire evaluation period. The presence of </a:t>
            </a:r>
            <a:r>
              <a:rPr lang="en-US" sz="3200" b="1" dirty="0">
                <a:solidFill>
                  <a:schemeClr val="tx1"/>
                </a:solidFill>
                <a:latin typeface="Proxima Nova" panose="020B0604020202020204" charset="0"/>
                <a:ea typeface="Gill Sans"/>
                <a:cs typeface="Gill Sans"/>
                <a:sym typeface="Gill Sans"/>
              </a:rPr>
              <a:t>potentially-arrested caries </a:t>
            </a:r>
            <a:r>
              <a:rPr lang="en-US" sz="3200" dirty="0">
                <a:solidFill>
                  <a:schemeClr val="tx1"/>
                </a:solidFill>
                <a:latin typeface="Proxima Nova" panose="020B0604020202020204" charset="0"/>
                <a:ea typeface="Gill Sans"/>
                <a:cs typeface="Gill Sans"/>
                <a:sym typeface="Gill Sans"/>
              </a:rPr>
              <a:t>does not necessarily mean that bacterial infection is absent or under control.”</a:t>
            </a:r>
            <a:endParaRPr sz="3200" dirty="0">
              <a:solidFill>
                <a:schemeClr val="tx1"/>
              </a:solidFill>
              <a:latin typeface="Proxima Nova" panose="020B0604020202020204" charset="0"/>
            </a:endParaRPr>
          </a:p>
          <a:p>
            <a:pPr marL="228600" lvl="0" indent="-25400" algn="ctr" rtl="0">
              <a:lnSpc>
                <a:spcPct val="90000"/>
              </a:lnSpc>
              <a:spcBef>
                <a:spcPts val="1000"/>
              </a:spcBef>
              <a:spcAft>
                <a:spcPts val="0"/>
              </a:spcAft>
              <a:buClr>
                <a:schemeClr val="dk1"/>
              </a:buClr>
              <a:buSzPts val="3200"/>
              <a:buNone/>
            </a:pPr>
            <a:endParaRPr sz="3200" dirty="0">
              <a:latin typeface="Gill Sans"/>
              <a:ea typeface="Gill Sans"/>
              <a:cs typeface="Gill Sans"/>
              <a:sym typeface="Gill Sans"/>
            </a:endParaRPr>
          </a:p>
        </p:txBody>
      </p:sp>
      <p:pic>
        <p:nvPicPr>
          <p:cNvPr id="390" name="Google Shape;390;p23"/>
          <p:cNvPicPr preferRelativeResize="0"/>
          <p:nvPr/>
        </p:nvPicPr>
        <p:blipFill rotWithShape="1">
          <a:blip r:embed="rId3" cstate="screen">
            <a:alphaModFix/>
            <a:extLst>
              <a:ext uri="{28A0092B-C50C-407E-A947-70E740481C1C}">
                <a14:useLocalDpi xmlns:a14="http://schemas.microsoft.com/office/drawing/2010/main"/>
              </a:ext>
            </a:extLst>
          </a:blip>
          <a:srcRect/>
          <a:stretch/>
        </p:blipFill>
        <p:spPr>
          <a:xfrm>
            <a:off x="7483643" y="1690687"/>
            <a:ext cx="4555958" cy="3618757"/>
          </a:xfrm>
          <a:prstGeom prst="rect">
            <a:avLst/>
          </a:prstGeom>
          <a:noFill/>
          <a:ln>
            <a:noFill/>
          </a:ln>
        </p:spPr>
      </p:pic>
      <p:sp>
        <p:nvSpPr>
          <p:cNvPr id="3" name="TextBox 2">
            <a:extLst>
              <a:ext uri="{FF2B5EF4-FFF2-40B4-BE49-F238E27FC236}">
                <a16:creationId xmlns:a16="http://schemas.microsoft.com/office/drawing/2014/main" id="{A37FE784-102C-B5B2-DF6E-6982D49CF4DD}"/>
              </a:ext>
            </a:extLst>
          </p:cNvPr>
          <p:cNvSpPr txBox="1"/>
          <p:nvPr/>
        </p:nvSpPr>
        <p:spPr>
          <a:xfrm>
            <a:off x="1737000" y="502044"/>
            <a:ext cx="7767854" cy="707886"/>
          </a:xfrm>
          <a:prstGeom prst="rect">
            <a:avLst/>
          </a:prstGeom>
          <a:noFill/>
        </p:spPr>
        <p:txBody>
          <a:bodyPr wrap="square">
            <a:spAutoFit/>
          </a:bodyPr>
          <a:lstStyle/>
          <a:p>
            <a:pPr algn="ctr"/>
            <a:r>
              <a:rPr lang="en-US" sz="4000" dirty="0">
                <a:solidFill>
                  <a:schemeClr val="tx1"/>
                </a:solidFill>
                <a:latin typeface="Oswald" pitchFamily="2" charset="77"/>
              </a:rPr>
              <a:t>Leathery Dentin Still Hosts Infection</a:t>
            </a:r>
          </a:p>
        </p:txBody>
      </p:sp>
    </p:spTree>
  </p:cSld>
  <p:clrMapOvr>
    <a:masterClrMapping/>
  </p:clrMapOvr>
  <mc:AlternateContent xmlns:mc="http://schemas.openxmlformats.org/markup-compatibility/2006" xmlns:p14="http://schemas.microsoft.com/office/powerpoint/2010/main">
    <mc:Choice Requires="p14">
      <p:transition spd="slow" p14:dur="2000" advTm="90822"/>
    </mc:Choice>
    <mc:Fallback xmlns="">
      <p:transition spd="slow" advTm="90822"/>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Shape 387">
          <a:extLst>
            <a:ext uri="{FF2B5EF4-FFF2-40B4-BE49-F238E27FC236}">
              <a16:creationId xmlns:a16="http://schemas.microsoft.com/office/drawing/2014/main" id="{B2DF3E9D-D932-E267-145A-3987571758D0}"/>
            </a:ext>
          </a:extLst>
        </p:cNvPr>
        <p:cNvGrpSpPr/>
        <p:nvPr/>
      </p:nvGrpSpPr>
      <p:grpSpPr>
        <a:xfrm>
          <a:off x="0" y="0"/>
          <a:ext cx="0" cy="0"/>
          <a:chOff x="0" y="0"/>
          <a:chExt cx="0" cy="0"/>
        </a:xfrm>
      </p:grpSpPr>
      <p:sp>
        <p:nvSpPr>
          <p:cNvPr id="388" name="Google Shape;388;p23">
            <a:extLst>
              <a:ext uri="{FF2B5EF4-FFF2-40B4-BE49-F238E27FC236}">
                <a16:creationId xmlns:a16="http://schemas.microsoft.com/office/drawing/2014/main" id="{5F6BD0E4-31E6-B2ED-5F45-B67A676BBC1F}"/>
              </a:ext>
            </a:extLst>
          </p:cNvPr>
          <p:cNvSpPr txBox="1">
            <a:spLocks noGrp="1"/>
          </p:cNvSpPr>
          <p:nvPr>
            <p:ph type="title"/>
          </p:nvPr>
        </p:nvSpPr>
        <p:spPr>
          <a:xfrm>
            <a:off x="641350" y="5380510"/>
            <a:ext cx="11275060" cy="1325563"/>
          </a:xfrm>
          <a:prstGeom prst="rect">
            <a:avLst/>
          </a:prstGeom>
          <a:noFill/>
          <a:ln>
            <a:noFill/>
          </a:ln>
        </p:spPr>
        <p:txBody>
          <a:bodyPr spcFirstLastPara="1" wrap="square" lIns="91425" tIns="45700" rIns="91425" bIns="45700" anchor="ctr" anchorCtr="0">
            <a:noAutofit/>
          </a:bodyPr>
          <a:lstStyle/>
          <a:p>
            <a:pPr marL="0" lvl="0" indent="0" algn="l" rtl="0">
              <a:lnSpc>
                <a:spcPct val="90000"/>
              </a:lnSpc>
              <a:spcBef>
                <a:spcPts val="0"/>
              </a:spcBef>
              <a:spcAft>
                <a:spcPts val="0"/>
              </a:spcAft>
              <a:buClr>
                <a:schemeClr val="dk1"/>
              </a:buClr>
              <a:buSzPts val="2400"/>
              <a:buFont typeface="Gill Sans"/>
              <a:buNone/>
            </a:pPr>
            <a:r>
              <a:rPr lang="en-US" sz="2000" dirty="0" err="1">
                <a:solidFill>
                  <a:schemeClr val="tx1"/>
                </a:solidFill>
                <a:latin typeface="Proxima Nova Light" panose="02000506030000020004" pitchFamily="2" charset="0"/>
                <a:ea typeface="Gill Sans"/>
                <a:cs typeface="Gill Sans"/>
                <a:sym typeface="Gill Sans"/>
              </a:rPr>
              <a:t>Ramezanzade</a:t>
            </a:r>
            <a:r>
              <a:rPr lang="en-US" sz="2000" dirty="0">
                <a:solidFill>
                  <a:schemeClr val="tx1"/>
                </a:solidFill>
                <a:latin typeface="Proxima Nova Light" panose="02000506030000020004" pitchFamily="2" charset="0"/>
                <a:ea typeface="Gill Sans"/>
                <a:cs typeface="Gill Sans"/>
                <a:sym typeface="Gill Sans"/>
              </a:rPr>
              <a:t> S, Bjørndal L, Chen H, Baysan A. Effectiveness of Stepwise Excavation or Selective Excavation in Comparison with Non-Selective Caries Removal in Managing Deep Caries in Vital Permanent Teeth: A Systematic Review with Trial Sequential, Pairwise, and Network Meta-Analyses. Caries Res. 2026;60(1):80-109. </a:t>
            </a:r>
            <a:r>
              <a:rPr lang="en-US" sz="2000" dirty="0" err="1">
                <a:solidFill>
                  <a:schemeClr val="tx1"/>
                </a:solidFill>
                <a:latin typeface="Proxima Nova Light" panose="02000506030000020004" pitchFamily="2" charset="0"/>
                <a:ea typeface="Gill Sans"/>
                <a:cs typeface="Gill Sans"/>
                <a:sym typeface="Gill Sans"/>
              </a:rPr>
              <a:t>doi</a:t>
            </a:r>
            <a:r>
              <a:rPr lang="en-US" sz="2000" dirty="0">
                <a:solidFill>
                  <a:schemeClr val="tx1"/>
                </a:solidFill>
                <a:latin typeface="Proxima Nova Light" panose="02000506030000020004" pitchFamily="2" charset="0"/>
                <a:ea typeface="Gill Sans"/>
                <a:cs typeface="Gill Sans"/>
                <a:sym typeface="Gill Sans"/>
              </a:rPr>
              <a:t>: 10.1159/000545052. </a:t>
            </a:r>
            <a:r>
              <a:rPr lang="en-US" sz="2000" dirty="0" err="1">
                <a:solidFill>
                  <a:schemeClr val="tx1"/>
                </a:solidFill>
                <a:latin typeface="Proxima Nova Light" panose="02000506030000020004" pitchFamily="2" charset="0"/>
                <a:ea typeface="Gill Sans"/>
                <a:cs typeface="Gill Sans"/>
                <a:sym typeface="Gill Sans"/>
              </a:rPr>
              <a:t>Epub</a:t>
            </a:r>
            <a:r>
              <a:rPr lang="en-US" sz="2000" dirty="0">
                <a:solidFill>
                  <a:schemeClr val="tx1"/>
                </a:solidFill>
                <a:latin typeface="Proxima Nova Light" panose="02000506030000020004" pitchFamily="2" charset="0"/>
                <a:ea typeface="Gill Sans"/>
                <a:cs typeface="Gill Sans"/>
                <a:sym typeface="Gill Sans"/>
              </a:rPr>
              <a:t> 2025 Apr 4. PMID: 40188822. 19 Studies</a:t>
            </a:r>
            <a:endParaRPr sz="2000" dirty="0">
              <a:solidFill>
                <a:schemeClr val="tx1"/>
              </a:solidFill>
              <a:latin typeface="Proxima Nova Light" panose="02000506030000020004" pitchFamily="2" charset="0"/>
              <a:ea typeface="Gill Sans"/>
              <a:cs typeface="Gill Sans"/>
              <a:sym typeface="Gill Sans"/>
            </a:endParaRPr>
          </a:p>
        </p:txBody>
      </p:sp>
      <p:sp>
        <p:nvSpPr>
          <p:cNvPr id="389" name="Google Shape;389;p23">
            <a:extLst>
              <a:ext uri="{FF2B5EF4-FFF2-40B4-BE49-F238E27FC236}">
                <a16:creationId xmlns:a16="http://schemas.microsoft.com/office/drawing/2014/main" id="{79546AD4-F2AD-91D5-0F75-D8ACA0416621}"/>
              </a:ext>
            </a:extLst>
          </p:cNvPr>
          <p:cNvSpPr txBox="1">
            <a:spLocks noGrp="1"/>
          </p:cNvSpPr>
          <p:nvPr>
            <p:ph idx="1"/>
          </p:nvPr>
        </p:nvSpPr>
        <p:spPr>
          <a:xfrm>
            <a:off x="188975" y="1548554"/>
            <a:ext cx="7767854" cy="3760891"/>
          </a:xfrm>
          <a:prstGeom prst="rect">
            <a:avLst/>
          </a:prstGeom>
          <a:noFill/>
          <a:ln>
            <a:noFill/>
          </a:ln>
        </p:spPr>
        <p:txBody>
          <a:bodyPr spcFirstLastPara="1" wrap="square" lIns="91425" tIns="45700" rIns="91425" bIns="45700" anchor="t" anchorCtr="0">
            <a:noAutofit/>
          </a:bodyPr>
          <a:lstStyle/>
          <a:p>
            <a:pPr marL="0" lvl="0" indent="0" algn="ctr" rtl="0">
              <a:lnSpc>
                <a:spcPct val="90000"/>
              </a:lnSpc>
              <a:spcBef>
                <a:spcPts val="0"/>
              </a:spcBef>
              <a:spcAft>
                <a:spcPts val="0"/>
              </a:spcAft>
              <a:buClr>
                <a:schemeClr val="dk1"/>
              </a:buClr>
              <a:buSzPts val="3200"/>
              <a:buNone/>
            </a:pPr>
            <a:r>
              <a:rPr lang="en-US" sz="3200" dirty="0">
                <a:solidFill>
                  <a:schemeClr val="tx1"/>
                </a:solidFill>
                <a:latin typeface="Proxima Nova" panose="020B0604020202020204" charset="0"/>
                <a:ea typeface="Gill Sans"/>
                <a:cs typeface="Gill Sans"/>
                <a:sym typeface="Gill Sans"/>
              </a:rPr>
              <a:t>“However, the difference was not statistically significant. In most cases, </a:t>
            </a:r>
            <a:r>
              <a:rPr lang="en-US" sz="3200" b="1" dirty="0">
                <a:solidFill>
                  <a:schemeClr val="tx1"/>
                </a:solidFill>
                <a:latin typeface="Proxima Nova" panose="020B0604020202020204" charset="0"/>
                <a:ea typeface="Gill Sans"/>
                <a:cs typeface="Gill Sans"/>
                <a:sym typeface="Gill Sans"/>
              </a:rPr>
              <a:t>SE was the treatment of choice </a:t>
            </a:r>
            <a:r>
              <a:rPr lang="en-US" sz="3200" dirty="0">
                <a:solidFill>
                  <a:schemeClr val="tx1"/>
                </a:solidFill>
                <a:latin typeface="Proxima Nova" panose="020B0604020202020204" charset="0"/>
                <a:ea typeface="Gill Sans"/>
                <a:cs typeface="Gill Sans"/>
                <a:sym typeface="Gill Sans"/>
              </a:rPr>
              <a:t>in relation to carious lesion depths with the threshold of &gt;2/3 of the dentine thickness and SW was advocated only in cooperative patients due to the two-step procedures.”</a:t>
            </a:r>
            <a:endParaRPr sz="3200" dirty="0">
              <a:solidFill>
                <a:schemeClr val="tx1"/>
              </a:solidFill>
              <a:latin typeface="Proxima Nova" panose="020B0604020202020204" charset="0"/>
            </a:endParaRPr>
          </a:p>
          <a:p>
            <a:pPr marL="228600" lvl="0" indent="-25400" algn="ctr" rtl="0">
              <a:lnSpc>
                <a:spcPct val="90000"/>
              </a:lnSpc>
              <a:spcBef>
                <a:spcPts val="1000"/>
              </a:spcBef>
              <a:spcAft>
                <a:spcPts val="0"/>
              </a:spcAft>
              <a:buClr>
                <a:schemeClr val="dk1"/>
              </a:buClr>
              <a:buSzPts val="3200"/>
              <a:buNone/>
            </a:pPr>
            <a:endParaRPr sz="3200" dirty="0">
              <a:latin typeface="Gill Sans"/>
              <a:ea typeface="Gill Sans"/>
              <a:cs typeface="Gill Sans"/>
              <a:sym typeface="Gill Sans"/>
            </a:endParaRPr>
          </a:p>
        </p:txBody>
      </p:sp>
      <p:sp>
        <p:nvSpPr>
          <p:cNvPr id="3" name="TextBox 2">
            <a:extLst>
              <a:ext uri="{FF2B5EF4-FFF2-40B4-BE49-F238E27FC236}">
                <a16:creationId xmlns:a16="http://schemas.microsoft.com/office/drawing/2014/main" id="{6708A1DB-C53D-E50F-B82A-8DD5141ED9F7}"/>
              </a:ext>
            </a:extLst>
          </p:cNvPr>
          <p:cNvSpPr txBox="1"/>
          <p:nvPr/>
        </p:nvSpPr>
        <p:spPr>
          <a:xfrm>
            <a:off x="959345" y="381700"/>
            <a:ext cx="7767854" cy="707886"/>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
                <a:srgbClr val="000000"/>
              </a:buClr>
              <a:buSzTx/>
              <a:buFont typeface="Arial"/>
              <a:buNone/>
              <a:tabLst/>
              <a:defRPr/>
            </a:pPr>
            <a:r>
              <a:rPr kumimoji="0" lang="en-US" sz="4000" b="0" i="0" u="none" strike="noStrike" kern="0" cap="none" spc="0" normalizeH="0" baseline="0" noProof="0" dirty="0">
                <a:ln>
                  <a:noFill/>
                </a:ln>
                <a:solidFill>
                  <a:schemeClr val="tx1"/>
                </a:solidFill>
                <a:effectLst/>
                <a:uLnTx/>
                <a:uFillTx/>
                <a:latin typeface="Oswald" pitchFamily="2" charset="77"/>
                <a:cs typeface="Arial"/>
                <a:sym typeface="Arial"/>
              </a:rPr>
              <a:t>Stepwise, Selective vs. Non-Selective</a:t>
            </a:r>
          </a:p>
        </p:txBody>
      </p:sp>
      <p:pic>
        <p:nvPicPr>
          <p:cNvPr id="4" name="Picture 3">
            <a:extLst>
              <a:ext uri="{FF2B5EF4-FFF2-40B4-BE49-F238E27FC236}">
                <a16:creationId xmlns:a16="http://schemas.microsoft.com/office/drawing/2014/main" id="{8FD347B6-193E-2302-CB84-3E28D8676410}"/>
              </a:ext>
            </a:extLst>
          </p:cNvPr>
          <p:cNvPicPr>
            <a:picLocks noChangeAspect="1"/>
          </p:cNvPicPr>
          <p:nvPr/>
        </p:nvPicPr>
        <p:blipFill>
          <a:blip r:embed="rId3" cstate="screen">
            <a:extLst>
              <a:ext uri="{28A0092B-C50C-407E-A947-70E740481C1C}">
                <a14:useLocalDpi xmlns:a14="http://schemas.microsoft.com/office/drawing/2010/main"/>
              </a:ext>
            </a:extLst>
          </a:blip>
          <a:srcRect/>
          <a:stretch>
            <a:fillRect/>
          </a:stretch>
        </p:blipFill>
        <p:spPr>
          <a:xfrm>
            <a:off x="8191444" y="1354602"/>
            <a:ext cx="3518017" cy="3760891"/>
          </a:xfrm>
          <a:prstGeom prst="rect">
            <a:avLst/>
          </a:prstGeom>
          <a:effectLst>
            <a:outerShdw blurRad="50800" dist="38100" algn="l" rotWithShape="0">
              <a:prstClr val="black">
                <a:alpha val="40000"/>
              </a:prstClr>
            </a:outerShdw>
          </a:effectLst>
        </p:spPr>
      </p:pic>
    </p:spTree>
    <p:extLst>
      <p:ext uri="{BB962C8B-B14F-4D97-AF65-F5344CB8AC3E}">
        <p14:creationId xmlns:p14="http://schemas.microsoft.com/office/powerpoint/2010/main" val="248610875"/>
      </p:ext>
    </p:extLst>
  </p:cSld>
  <p:clrMapOvr>
    <a:masterClrMapping/>
  </p:clrMapOvr>
  <mc:AlternateContent xmlns:mc="http://schemas.openxmlformats.org/markup-compatibility/2006" xmlns:p14="http://schemas.microsoft.com/office/powerpoint/2010/main">
    <mc:Choice Requires="p14">
      <p:transition spd="slow" p14:dur="2000" advTm="90822"/>
    </mc:Choice>
    <mc:Fallback xmlns="">
      <p:transition spd="slow" advTm="90822"/>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Shape 387"/>
        <p:cNvGrpSpPr/>
        <p:nvPr/>
      </p:nvGrpSpPr>
      <p:grpSpPr>
        <a:xfrm>
          <a:off x="0" y="0"/>
          <a:ext cx="0" cy="0"/>
          <a:chOff x="0" y="0"/>
          <a:chExt cx="0" cy="0"/>
        </a:xfrm>
      </p:grpSpPr>
      <p:sp>
        <p:nvSpPr>
          <p:cNvPr id="388" name="Google Shape;388;p22"/>
          <p:cNvSpPr txBox="1">
            <a:spLocks noGrp="1"/>
          </p:cNvSpPr>
          <p:nvPr>
            <p:ph type="title"/>
          </p:nvPr>
        </p:nvSpPr>
        <p:spPr>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accent1"/>
              </a:buClr>
              <a:buSzPts val="6000"/>
              <a:buFont typeface="Oswald"/>
              <a:buNone/>
            </a:pPr>
            <a:r>
              <a:rPr lang="en-US" sz="6000" dirty="0"/>
              <a:t>Summary</a:t>
            </a:r>
            <a:endParaRPr dirty="0"/>
          </a:p>
        </p:txBody>
      </p:sp>
      <p:sp>
        <p:nvSpPr>
          <p:cNvPr id="389" name="Google Shape;389;p22"/>
          <p:cNvSpPr txBox="1">
            <a:spLocks noGrp="1"/>
          </p:cNvSpPr>
          <p:nvPr>
            <p:ph idx="1"/>
          </p:nvPr>
        </p:nvSpPr>
        <p:spPr>
          <a:xfrm>
            <a:off x="838200" y="1520073"/>
            <a:ext cx="10515600" cy="4351338"/>
          </a:xfrm>
          <a:prstGeom prst="rect">
            <a:avLst/>
          </a:prstGeom>
          <a:noFill/>
          <a:ln>
            <a:noFill/>
          </a:ln>
        </p:spPr>
        <p:txBody>
          <a:bodyPr spcFirstLastPara="1" wrap="square" lIns="91425" tIns="45700" rIns="91425" bIns="45700" anchor="t" anchorCtr="0">
            <a:noAutofit/>
          </a:bodyPr>
          <a:lstStyle/>
          <a:p>
            <a:pPr marL="571500" indent="-571500">
              <a:lnSpc>
                <a:spcPct val="150000"/>
              </a:lnSpc>
              <a:spcBef>
                <a:spcPts val="0"/>
              </a:spcBef>
              <a:buClr>
                <a:srgbClr val="00142B"/>
              </a:buClr>
              <a:buSzPts val="3600"/>
              <a:buFont typeface="Proxima Nova"/>
              <a:buChar char="•"/>
            </a:pPr>
            <a:r>
              <a:rPr lang="en-US" sz="3200" dirty="0">
                <a:latin typeface="Proxima Nova"/>
                <a:sym typeface="Gill Sans"/>
              </a:rPr>
              <a:t>Start with Caries Risk Assessment</a:t>
            </a:r>
          </a:p>
          <a:p>
            <a:pPr marL="571500" indent="-571500">
              <a:lnSpc>
                <a:spcPct val="150000"/>
              </a:lnSpc>
              <a:spcBef>
                <a:spcPts val="0"/>
              </a:spcBef>
              <a:buClr>
                <a:srgbClr val="00142B"/>
              </a:buClr>
              <a:buSzPts val="3600"/>
              <a:buFont typeface="Proxima Nova"/>
              <a:buChar char="•"/>
            </a:pPr>
            <a:r>
              <a:rPr lang="en-US" sz="3200" dirty="0">
                <a:latin typeface="Proxima Nova"/>
                <a:sym typeface="Gill Sans"/>
              </a:rPr>
              <a:t>Create personalized treatment strategies                     based on individualized risk factors</a:t>
            </a:r>
            <a:endParaRPr lang="en-US" sz="3200" dirty="0">
              <a:latin typeface="Proxima Nova"/>
            </a:endParaRPr>
          </a:p>
          <a:p>
            <a:pPr marL="571500" indent="-571500">
              <a:lnSpc>
                <a:spcPct val="150000"/>
              </a:lnSpc>
              <a:spcBef>
                <a:spcPts val="0"/>
              </a:spcBef>
              <a:buClr>
                <a:srgbClr val="00142B"/>
              </a:buClr>
              <a:buSzPts val="3600"/>
              <a:buFont typeface="Proxima Nova"/>
              <a:buChar char="•"/>
            </a:pPr>
            <a:r>
              <a:rPr lang="en-US" sz="3200" dirty="0">
                <a:latin typeface="Proxima Nova"/>
                <a:sym typeface="Gill Sans"/>
              </a:rPr>
              <a:t>Nonsurgical/Minimally invasive approach</a:t>
            </a:r>
            <a:endParaRPr lang="en-US" sz="3200" dirty="0">
              <a:latin typeface="Proxima Nova"/>
            </a:endParaRPr>
          </a:p>
          <a:p>
            <a:pPr marL="571500" indent="-571500">
              <a:lnSpc>
                <a:spcPct val="150000"/>
              </a:lnSpc>
              <a:spcBef>
                <a:spcPts val="0"/>
              </a:spcBef>
              <a:buClr>
                <a:srgbClr val="00142B"/>
              </a:buClr>
              <a:buSzPts val="3600"/>
              <a:buFont typeface="Proxima Nova"/>
              <a:buChar char="•"/>
            </a:pPr>
            <a:r>
              <a:rPr lang="en-US" sz="3200" dirty="0">
                <a:latin typeface="Proxima Nova"/>
                <a:sym typeface="Gill Sans"/>
              </a:rPr>
              <a:t>When to </a:t>
            </a:r>
            <a:r>
              <a:rPr lang="en-US" sz="3200" dirty="0" err="1">
                <a:latin typeface="Proxima Nova"/>
                <a:sym typeface="Gill Sans"/>
              </a:rPr>
              <a:t>remineralize</a:t>
            </a:r>
            <a:endParaRPr lang="en-US" sz="3200" dirty="0">
              <a:latin typeface="Proxima Nova"/>
              <a:sym typeface="Gill Sans"/>
            </a:endParaRPr>
          </a:p>
          <a:p>
            <a:pPr marL="571500" indent="-571500">
              <a:lnSpc>
                <a:spcPct val="150000"/>
              </a:lnSpc>
              <a:spcBef>
                <a:spcPts val="0"/>
              </a:spcBef>
              <a:buClr>
                <a:srgbClr val="00142B"/>
              </a:buClr>
              <a:buSzPts val="3600"/>
              <a:buFont typeface="Proxima Nova"/>
              <a:buChar char="•"/>
            </a:pPr>
            <a:r>
              <a:rPr lang="en-US" sz="3200" dirty="0">
                <a:latin typeface="Proxima Nova"/>
                <a:sym typeface="Gill Sans"/>
              </a:rPr>
              <a:t>When to restore, when to stop drilling</a:t>
            </a:r>
            <a:endParaRPr lang="en-US" sz="3200" dirty="0">
              <a:latin typeface="Proxima Nova"/>
            </a:endParaRPr>
          </a:p>
          <a:p>
            <a:pPr marL="228600" lvl="0" indent="-25400" algn="l" rtl="0">
              <a:lnSpc>
                <a:spcPct val="150000"/>
              </a:lnSpc>
              <a:spcBef>
                <a:spcPts val="1000"/>
              </a:spcBef>
              <a:spcAft>
                <a:spcPts val="0"/>
              </a:spcAft>
              <a:buClr>
                <a:schemeClr val="dk1"/>
              </a:buClr>
              <a:buSzPts val="3200"/>
              <a:buFont typeface="Noto Sans Symbols"/>
              <a:buNone/>
            </a:pPr>
            <a:endParaRPr sz="3200" dirty="0">
              <a:solidFill>
                <a:srgbClr val="404040"/>
              </a:solidFill>
              <a:latin typeface="Gill Sans"/>
              <a:ea typeface="Gill Sans"/>
              <a:cs typeface="Gill Sans"/>
              <a:sym typeface="Gill Sans"/>
            </a:endParaRPr>
          </a:p>
        </p:txBody>
      </p:sp>
      <p:sp>
        <p:nvSpPr>
          <p:cNvPr id="2" name="TextBox 1">
            <a:extLst>
              <a:ext uri="{FF2B5EF4-FFF2-40B4-BE49-F238E27FC236}">
                <a16:creationId xmlns:a16="http://schemas.microsoft.com/office/drawing/2014/main" id="{6C472AE3-0775-7835-DB82-19BA31F32195}"/>
              </a:ext>
            </a:extLst>
          </p:cNvPr>
          <p:cNvSpPr txBox="1"/>
          <p:nvPr/>
        </p:nvSpPr>
        <p:spPr>
          <a:xfrm>
            <a:off x="3585411" y="986589"/>
            <a:ext cx="184731" cy="369332"/>
          </a:xfrm>
          <a:prstGeom prst="rect">
            <a:avLst/>
          </a:prstGeom>
          <a:noFill/>
        </p:spPr>
        <p:txBody>
          <a:bodyPr wrap="none" rtlCol="0">
            <a:spAutoFit/>
          </a:bodyPr>
          <a:lstStyle/>
          <a:p>
            <a:endParaRPr lang="en-US" dirty="0"/>
          </a:p>
        </p:txBody>
      </p:sp>
    </p:spTree>
  </p:cSld>
  <p:clrMapOvr>
    <a:masterClrMapping/>
  </p:clrMapOvr>
  <mc:AlternateContent xmlns:mc="http://schemas.openxmlformats.org/markup-compatibility/2006" xmlns:p14="http://schemas.microsoft.com/office/powerpoint/2010/main">
    <mc:Choice Requires="p14">
      <p:transition spd="slow" p14:dur="2000" advTm="76879"/>
    </mc:Choice>
    <mc:Fallback xmlns="">
      <p:transition spd="slow" advTm="76879"/>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7138EBB-7393-110E-C692-73CCDFB170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187D5E4-6DF1-FC4F-1E6B-37B93C029293}"/>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164A1DE2-CB8D-D838-0236-A223292C97DB}"/>
              </a:ext>
            </a:extLst>
          </p:cNvPr>
          <p:cNvSpPr>
            <a:spLocks noGrp="1"/>
          </p:cNvSpPr>
          <p:nvPr>
            <p:ph type="subTitle" idx="1"/>
          </p:nvPr>
        </p:nvSpPr>
        <p:spPr/>
        <p:txBody>
          <a:bodyPr/>
          <a:lstStyle/>
          <a:p>
            <a:endParaRPr lang="en-US"/>
          </a:p>
        </p:txBody>
      </p:sp>
      <p:sp>
        <p:nvSpPr>
          <p:cNvPr id="6" name="Rectangle 5">
            <a:extLst>
              <a:ext uri="{FF2B5EF4-FFF2-40B4-BE49-F238E27FC236}">
                <a16:creationId xmlns:a16="http://schemas.microsoft.com/office/drawing/2014/main" id="{F3BF8AD2-E9C2-CC91-86BD-E64DE3CFB2CF}"/>
              </a:ext>
            </a:extLst>
          </p:cNvPr>
          <p:cNvSpPr/>
          <p:nvPr/>
        </p:nvSpPr>
        <p:spPr>
          <a:xfrm>
            <a:off x="0" y="0"/>
            <a:ext cx="12192000" cy="6858000"/>
          </a:xfrm>
          <a:prstGeom prst="rect">
            <a:avLst/>
          </a:prstGeom>
          <a:solidFill>
            <a:srgbClr val="384F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66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Thank you!</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srgbClr val="156082">
                    <a:lumMod val="40000"/>
                    <a:lumOff val="60000"/>
                  </a:srgbClr>
                </a:solidFill>
                <a:effectLst/>
                <a:uLnTx/>
                <a:uFillTx/>
                <a:latin typeface="Montserrat Medium" panose="00000600000000000000" pitchFamily="2" charset="0"/>
                <a:ea typeface="+mn-ea"/>
                <a:cs typeface="+mn-cs"/>
              </a:rPr>
              <a:t>kimkutsch@aol.com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5400" b="0"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p:txBody>
      </p:sp>
    </p:spTree>
    <p:extLst>
      <p:ext uri="{BB962C8B-B14F-4D97-AF65-F5344CB8AC3E}">
        <p14:creationId xmlns:p14="http://schemas.microsoft.com/office/powerpoint/2010/main" val="4211930867"/>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5EAC3D-DC5F-33FE-68A0-498B73DCCAE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EB91BF27-5A3C-D075-0E45-03C22F2E8BCD}"/>
              </a:ext>
            </a:extLst>
          </p:cNvPr>
          <p:cNvSpPr txBox="1"/>
          <p:nvPr/>
        </p:nvSpPr>
        <p:spPr>
          <a:xfrm>
            <a:off x="7355696" y="226659"/>
            <a:ext cx="6172200" cy="132343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1" i="0" u="none" strike="noStrike" kern="1200" cap="none" spc="0" normalizeH="0" baseline="0" noProof="0" dirty="0">
                <a:ln>
                  <a:noFill/>
                </a:ln>
                <a:solidFill>
                  <a:prstClr val="white"/>
                </a:solidFill>
                <a:effectLst/>
                <a:uLnTx/>
                <a:uFillTx/>
                <a:latin typeface="Montserrat" pitchFamily="2" charset="0"/>
                <a:ea typeface="+mn-ea"/>
                <a:cs typeface="+mn-cs"/>
              </a:rPr>
              <a:t>Verification Code: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800" b="1" i="0" u="none" strike="noStrike" kern="1200" cap="none" spc="0" normalizeH="0" baseline="0" noProof="0" dirty="0">
                <a:ln>
                  <a:noFill/>
                </a:ln>
                <a:solidFill>
                  <a:prstClr val="white"/>
                </a:solidFill>
                <a:effectLst/>
                <a:uLnTx/>
                <a:uFillTx/>
                <a:latin typeface="Montserrat" pitchFamily="2" charset="0"/>
                <a:ea typeface="+mn-ea"/>
                <a:cs typeface="+mn-cs"/>
              </a:rPr>
              <a:t>BLATCHFORD</a:t>
            </a:r>
          </a:p>
        </p:txBody>
      </p:sp>
      <p:sp>
        <p:nvSpPr>
          <p:cNvPr id="14" name="TextBox 13">
            <a:extLst>
              <a:ext uri="{FF2B5EF4-FFF2-40B4-BE49-F238E27FC236}">
                <a16:creationId xmlns:a16="http://schemas.microsoft.com/office/drawing/2014/main" id="{044B43F2-959D-8860-C832-34EE62638AE1}"/>
              </a:ext>
            </a:extLst>
          </p:cNvPr>
          <p:cNvSpPr txBox="1"/>
          <p:nvPr/>
        </p:nvSpPr>
        <p:spPr>
          <a:xfrm>
            <a:off x="1459651" y="6389878"/>
            <a:ext cx="927269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srgbClr val="384F68"/>
                </a:solidFill>
                <a:effectLst/>
                <a:uLnTx/>
                <a:uFillTx/>
                <a:latin typeface="Montserrat" pitchFamily="2" charset="0"/>
                <a:ea typeface="+mn-ea"/>
                <a:cs typeface="+mn-cs"/>
              </a:rPr>
              <a:t>Thank you for spending the evening with us!</a:t>
            </a:r>
          </a:p>
        </p:txBody>
      </p:sp>
      <p:sp>
        <p:nvSpPr>
          <p:cNvPr id="3" name="Rectangle 2">
            <a:extLst>
              <a:ext uri="{FF2B5EF4-FFF2-40B4-BE49-F238E27FC236}">
                <a16:creationId xmlns:a16="http://schemas.microsoft.com/office/drawing/2014/main" id="{40EB62F8-FFDF-3C7C-766F-E454F4C408A2}"/>
              </a:ext>
            </a:extLst>
          </p:cNvPr>
          <p:cNvSpPr/>
          <p:nvPr/>
        </p:nvSpPr>
        <p:spPr>
          <a:xfrm>
            <a:off x="0" y="-20629"/>
            <a:ext cx="12192000" cy="1654451"/>
          </a:xfrm>
          <a:prstGeom prst="rect">
            <a:avLst/>
          </a:prstGeom>
          <a:solidFill>
            <a:srgbClr val="384F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7200" b="1" i="0" u="none" strike="noStrike" kern="1200" cap="none" spc="0" normalizeH="0" baseline="0" noProof="0" dirty="0">
                <a:ln>
                  <a:noFill/>
                </a:ln>
                <a:solidFill>
                  <a:prstClr val="white"/>
                </a:solidFill>
                <a:effectLst/>
                <a:uLnTx/>
                <a:uFillTx/>
                <a:latin typeface="Montserrat" pitchFamily="2" charset="0"/>
                <a:ea typeface="+mn-ea"/>
                <a:cs typeface="+mn-cs"/>
              </a:rPr>
              <a:t>Q&amp;A       CE: Blatch2</a:t>
            </a:r>
            <a:endParaRPr kumimoji="0" lang="en-US" sz="7200" b="0" i="0" u="none" strike="noStrike" kern="1200" cap="none" spc="0" normalizeH="0" baseline="0" noProof="0" dirty="0">
              <a:ln>
                <a:noFill/>
              </a:ln>
              <a:solidFill>
                <a:prstClr val="white"/>
              </a:solidFill>
              <a:effectLst/>
              <a:uLnTx/>
              <a:uFillTx/>
              <a:latin typeface="Montserrat" pitchFamily="2" charset="0"/>
              <a:ea typeface="+mn-ea"/>
              <a:cs typeface="+mn-cs"/>
            </a:endParaRPr>
          </a:p>
        </p:txBody>
      </p:sp>
      <p:sp>
        <p:nvSpPr>
          <p:cNvPr id="9" name="TextBox 8">
            <a:extLst>
              <a:ext uri="{FF2B5EF4-FFF2-40B4-BE49-F238E27FC236}">
                <a16:creationId xmlns:a16="http://schemas.microsoft.com/office/drawing/2014/main" id="{DC8888E1-3BBA-00EE-D61A-7DEE0F470C00}"/>
              </a:ext>
            </a:extLst>
          </p:cNvPr>
          <p:cNvSpPr txBox="1"/>
          <p:nvPr/>
        </p:nvSpPr>
        <p:spPr>
          <a:xfrm>
            <a:off x="51325" y="1785277"/>
            <a:ext cx="5649259" cy="206210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A5C18C"/>
                </a:solidFill>
                <a:effectLst/>
                <a:uLnTx/>
                <a:uFillTx/>
                <a:latin typeface="Montserrat" pitchFamily="2" charset="0"/>
                <a:ea typeface="+mn-ea"/>
                <a:cs typeface="+mn-cs"/>
              </a:rPr>
              <a:t>CariFree Offer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84F68"/>
                </a:solidFill>
                <a:effectLst/>
                <a:uLnTx/>
                <a:uFillTx/>
                <a:latin typeface="Montserrat" pitchFamily="2" charset="0"/>
                <a:ea typeface="+mn-ea"/>
                <a:cs typeface="+mn-cs"/>
              </a:rPr>
              <a:t>15% Off Any Product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384F68"/>
                </a:solidFill>
                <a:effectLst/>
                <a:uLnTx/>
                <a:uFillTx/>
                <a:latin typeface="Montserrat" pitchFamily="2" charset="0"/>
                <a:ea typeface="+mn-ea"/>
                <a:cs typeface="+mn-cs"/>
              </a:rPr>
              <a:t>Use Code </a:t>
            </a:r>
            <a:r>
              <a:rPr kumimoji="0" lang="en-US" sz="4800" b="1" i="0" u="sng" strike="noStrike" kern="1200" cap="none" spc="0" normalizeH="0" baseline="0" noProof="0" dirty="0">
                <a:ln>
                  <a:noFill/>
                </a:ln>
                <a:solidFill>
                  <a:srgbClr val="A5C18C"/>
                </a:solidFill>
                <a:effectLst/>
                <a:uLnTx/>
                <a:uFillTx/>
                <a:latin typeface="Montserrat" pitchFamily="2" charset="0"/>
                <a:ea typeface="+mn-ea"/>
                <a:cs typeface="+mn-cs"/>
              </a:rPr>
              <a:t>ANY15</a:t>
            </a:r>
            <a:endParaRPr kumimoji="0" lang="en-US" sz="4800" b="1" i="0" u="sng" strike="noStrike" kern="1200" cap="none" spc="0" normalizeH="0" baseline="0" noProof="0" dirty="0">
              <a:ln>
                <a:noFill/>
              </a:ln>
              <a:solidFill>
                <a:srgbClr val="384F68"/>
              </a:solidFill>
              <a:effectLst/>
              <a:uLnTx/>
              <a:uFillTx/>
              <a:latin typeface="Montserrat" pitchFamily="2" charset="0"/>
              <a:ea typeface="+mn-ea"/>
              <a:cs typeface="+mn-cs"/>
            </a:endParaRPr>
          </a:p>
        </p:txBody>
      </p:sp>
      <p:sp>
        <p:nvSpPr>
          <p:cNvPr id="4" name="Rectangle 3">
            <a:extLst>
              <a:ext uri="{FF2B5EF4-FFF2-40B4-BE49-F238E27FC236}">
                <a16:creationId xmlns:a16="http://schemas.microsoft.com/office/drawing/2014/main" id="{9B443F5E-EA75-F732-DBBB-EFA561822E1A}"/>
              </a:ext>
            </a:extLst>
          </p:cNvPr>
          <p:cNvSpPr/>
          <p:nvPr/>
        </p:nvSpPr>
        <p:spPr>
          <a:xfrm>
            <a:off x="0" y="6301891"/>
            <a:ext cx="12192000" cy="1446550"/>
          </a:xfrm>
          <a:prstGeom prst="rect">
            <a:avLst/>
          </a:prstGeom>
          <a:solidFill>
            <a:srgbClr val="384F68"/>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Aptos" panose="02110004020202020204"/>
              <a:ea typeface="+mn-ea"/>
              <a:cs typeface="+mn-cs"/>
            </a:endParaRPr>
          </a:p>
        </p:txBody>
      </p:sp>
      <p:sp>
        <p:nvSpPr>
          <p:cNvPr id="7" name="TextBox 6">
            <a:extLst>
              <a:ext uri="{FF2B5EF4-FFF2-40B4-BE49-F238E27FC236}">
                <a16:creationId xmlns:a16="http://schemas.microsoft.com/office/drawing/2014/main" id="{0455A9CE-3161-7B9D-5913-AABC7255F126}"/>
              </a:ext>
            </a:extLst>
          </p:cNvPr>
          <p:cNvSpPr txBox="1"/>
          <p:nvPr/>
        </p:nvSpPr>
        <p:spPr>
          <a:xfrm>
            <a:off x="476248" y="6326366"/>
            <a:ext cx="11239501" cy="46166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rPr>
              <a:t>Don’t miss Part 3 coming November 10</a:t>
            </a:r>
            <a:r>
              <a:rPr kumimoji="0" lang="en-US" sz="2400" b="1" i="0" u="none" strike="noStrike" kern="1200" cap="none" spc="0" normalizeH="0" baseline="30000" noProof="0" dirty="0">
                <a:ln>
                  <a:noFill/>
                </a:ln>
                <a:solidFill>
                  <a:prstClr val="white"/>
                </a:solidFill>
                <a:effectLst/>
                <a:uLnTx/>
                <a:uFillTx/>
                <a:latin typeface="Montserrat Medium" panose="00000600000000000000" pitchFamily="2" charset="0"/>
                <a:ea typeface="+mn-ea"/>
                <a:cs typeface="+mn-cs"/>
              </a:rPr>
              <a:t>th</a:t>
            </a:r>
            <a:endParaRPr kumimoji="0" lang="en-US" sz="2400" b="1" i="0" u="none" strike="noStrike" kern="1200" cap="none" spc="0" normalizeH="0" baseline="0" noProof="0" dirty="0">
              <a:ln>
                <a:noFill/>
              </a:ln>
              <a:solidFill>
                <a:prstClr val="white"/>
              </a:solidFill>
              <a:effectLst/>
              <a:uLnTx/>
              <a:uFillTx/>
              <a:latin typeface="Montserrat Medium" panose="00000600000000000000" pitchFamily="2" charset="0"/>
              <a:ea typeface="+mn-ea"/>
              <a:cs typeface="+mn-cs"/>
            </a:endParaRPr>
          </a:p>
        </p:txBody>
      </p:sp>
      <p:pic>
        <p:nvPicPr>
          <p:cNvPr id="10" name="Picture 9">
            <a:extLst>
              <a:ext uri="{FF2B5EF4-FFF2-40B4-BE49-F238E27FC236}">
                <a16:creationId xmlns:a16="http://schemas.microsoft.com/office/drawing/2014/main" id="{EAE7FABB-7190-1E46-D63B-6E21FC628D10}"/>
              </a:ext>
            </a:extLst>
          </p:cNvPr>
          <p:cNvPicPr>
            <a:picLocks noChangeAspect="1"/>
          </p:cNvPicPr>
          <p:nvPr/>
        </p:nvPicPr>
        <p:blipFill>
          <a:blip r:embed="rId3" cstate="screen">
            <a:duotone>
              <a:prstClr val="black"/>
              <a:schemeClr val="accent6">
                <a:tint val="45000"/>
                <a:satMod val="400000"/>
              </a:schemeClr>
            </a:duotone>
            <a:alphaModFix amt="70000"/>
            <a:extLst>
              <a:ext uri="{BEBA8EAE-BF5A-486C-A8C5-ECC9F3942E4B}">
                <a14:imgProps xmlns:a14="http://schemas.microsoft.com/office/drawing/2010/main">
                  <a14:imgLayer r:embed="rId4">
                    <a14:imgEffect>
                      <a14:colorTemperature colorTemp="4700"/>
                    </a14:imgEffect>
                    <a14:imgEffect>
                      <a14:brightnessContrast bright="-20000"/>
                    </a14:imgEffect>
                  </a14:imgLayer>
                </a14:imgProps>
              </a:ext>
              <a:ext uri="{28A0092B-C50C-407E-A947-70E740481C1C}">
                <a14:useLocalDpi xmlns:a14="http://schemas.microsoft.com/office/drawing/2010/main"/>
              </a:ext>
            </a:extLst>
          </a:blip>
          <a:srcRect/>
          <a:stretch>
            <a:fillRect/>
          </a:stretch>
        </p:blipFill>
        <p:spPr>
          <a:xfrm>
            <a:off x="4358738" y="2935384"/>
            <a:ext cx="3474524" cy="2889734"/>
          </a:xfrm>
          <a:prstGeom prst="rect">
            <a:avLst/>
          </a:prstGeom>
        </p:spPr>
      </p:pic>
      <p:sp>
        <p:nvSpPr>
          <p:cNvPr id="12" name="TextBox 11">
            <a:extLst>
              <a:ext uri="{FF2B5EF4-FFF2-40B4-BE49-F238E27FC236}">
                <a16:creationId xmlns:a16="http://schemas.microsoft.com/office/drawing/2014/main" id="{3832524E-F966-1528-DB01-DF5160670B32}"/>
              </a:ext>
            </a:extLst>
          </p:cNvPr>
          <p:cNvSpPr txBox="1"/>
          <p:nvPr/>
        </p:nvSpPr>
        <p:spPr>
          <a:xfrm>
            <a:off x="4986652" y="5749320"/>
            <a:ext cx="2218695"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srgbClr val="293C51"/>
                </a:solidFill>
                <a:effectLst/>
                <a:uLnTx/>
                <a:uFillTx/>
                <a:latin typeface="Montserrat" pitchFamily="2" charset="0"/>
                <a:ea typeface="+mn-ea"/>
                <a:cs typeface="+mn-cs"/>
              </a:rPr>
              <a:t>carifreepro.com</a:t>
            </a:r>
            <a:endParaRPr kumimoji="0" lang="en-US" sz="2000" b="0" i="0" u="none" strike="noStrike" kern="1200" cap="none" spc="0" normalizeH="0" baseline="0" noProof="0" dirty="0">
              <a:ln>
                <a:noFill/>
              </a:ln>
              <a:solidFill>
                <a:prstClr val="black"/>
              </a:solidFill>
              <a:effectLst/>
              <a:uLnTx/>
              <a:uFillTx/>
              <a:latin typeface="Montserrat" pitchFamily="2" charset="0"/>
              <a:ea typeface="+mn-ea"/>
              <a:cs typeface="+mn-cs"/>
            </a:endParaRPr>
          </a:p>
        </p:txBody>
      </p:sp>
      <p:sp>
        <p:nvSpPr>
          <p:cNvPr id="16" name="TextBox 15">
            <a:extLst>
              <a:ext uri="{FF2B5EF4-FFF2-40B4-BE49-F238E27FC236}">
                <a16:creationId xmlns:a16="http://schemas.microsoft.com/office/drawing/2014/main" id="{ED7E597E-8D36-943F-F0B1-E516F79DB1C2}"/>
              </a:ext>
            </a:extLst>
          </p:cNvPr>
          <p:cNvSpPr txBox="1"/>
          <p:nvPr/>
        </p:nvSpPr>
        <p:spPr>
          <a:xfrm>
            <a:off x="155979" y="4493316"/>
            <a:ext cx="4901661" cy="95410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384F68"/>
                </a:solidFill>
                <a:effectLst/>
                <a:uLnTx/>
                <a:uFillTx/>
                <a:latin typeface="Montserrat" pitchFamily="2" charset="0"/>
                <a:ea typeface="+mn-ea"/>
                <a:cs typeface="+mn-cs"/>
              </a:rPr>
              <a:t>Not ready to order?</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srgbClr val="293C51"/>
                </a:solidFill>
                <a:effectLst/>
                <a:uLnTx/>
                <a:uFillTx/>
                <a:latin typeface="Montserrat" pitchFamily="2" charset="0"/>
                <a:ea typeface="+mn-ea"/>
                <a:cs typeface="+mn-cs"/>
              </a:rPr>
              <a:t>Scan for FREE samples</a:t>
            </a:r>
          </a:p>
        </p:txBody>
      </p:sp>
      <p:pic>
        <p:nvPicPr>
          <p:cNvPr id="21" name="Picture 20">
            <a:extLst>
              <a:ext uri="{FF2B5EF4-FFF2-40B4-BE49-F238E27FC236}">
                <a16:creationId xmlns:a16="http://schemas.microsoft.com/office/drawing/2014/main" id="{D4BAA6BD-596C-FAF8-6A81-806068512FC8}"/>
              </a:ext>
            </a:extLst>
          </p:cNvPr>
          <p:cNvPicPr>
            <a:picLocks noChangeAspect="1"/>
          </p:cNvPicPr>
          <p:nvPr/>
        </p:nvPicPr>
        <p:blipFill>
          <a:blip r:embed="rId5" cstate="screen">
            <a:extLst>
              <a:ext uri="{28A0092B-C50C-407E-A947-70E740481C1C}">
                <a14:useLocalDpi xmlns:a14="http://schemas.microsoft.com/office/drawing/2010/main"/>
              </a:ext>
            </a:extLst>
          </a:blip>
          <a:srcRect/>
          <a:stretch>
            <a:fillRect/>
          </a:stretch>
        </p:blipFill>
        <p:spPr>
          <a:xfrm>
            <a:off x="8097565" y="1633822"/>
            <a:ext cx="4109884" cy="5301546"/>
          </a:xfrm>
          <a:prstGeom prst="rect">
            <a:avLst/>
          </a:prstGeom>
        </p:spPr>
      </p:pic>
      <p:sp>
        <p:nvSpPr>
          <p:cNvPr id="23" name="TextBox 22">
            <a:extLst>
              <a:ext uri="{FF2B5EF4-FFF2-40B4-BE49-F238E27FC236}">
                <a16:creationId xmlns:a16="http://schemas.microsoft.com/office/drawing/2014/main" id="{7246838D-FC7D-281F-C244-29F44634B564}"/>
              </a:ext>
            </a:extLst>
          </p:cNvPr>
          <p:cNvSpPr txBox="1"/>
          <p:nvPr/>
        </p:nvSpPr>
        <p:spPr>
          <a:xfrm>
            <a:off x="-452480" y="5763995"/>
            <a:ext cx="6118578" cy="46166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3C51"/>
                </a:solidFill>
                <a:effectLst/>
                <a:uLnTx/>
                <a:uFillTx/>
                <a:latin typeface="Montserrat" pitchFamily="2" charset="0"/>
                <a:ea typeface="+mn-ea"/>
                <a:cs typeface="+mn-cs"/>
              </a:rPr>
              <a:t>*One time use. Cannot be combined with other discounts.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dirty="0">
                <a:ln>
                  <a:noFill/>
                </a:ln>
                <a:solidFill>
                  <a:srgbClr val="293C51"/>
                </a:solidFill>
                <a:effectLst/>
                <a:uLnTx/>
                <a:uFillTx/>
                <a:latin typeface="Montserrat" pitchFamily="2" charset="0"/>
                <a:ea typeface="+mn-ea"/>
                <a:cs typeface="+mn-cs"/>
              </a:rPr>
              <a:t>Valid until 11.10.26</a:t>
            </a:r>
          </a:p>
        </p:txBody>
      </p:sp>
      <p:pic>
        <p:nvPicPr>
          <p:cNvPr id="27" name="Picture 26">
            <a:extLst>
              <a:ext uri="{FF2B5EF4-FFF2-40B4-BE49-F238E27FC236}">
                <a16:creationId xmlns:a16="http://schemas.microsoft.com/office/drawing/2014/main" id="{41807D22-8D49-82C1-06DA-1E3D1378BE0B}"/>
              </a:ext>
            </a:extLst>
          </p:cNvPr>
          <p:cNvPicPr>
            <a:picLocks noChangeAspect="1"/>
          </p:cNvPicPr>
          <p:nvPr/>
        </p:nvPicPr>
        <p:blipFill>
          <a:blip r:embed="rId6" cstate="screen">
            <a:extLst>
              <a:ext uri="{28A0092B-C50C-407E-A947-70E740481C1C}">
                <a14:useLocalDpi xmlns:a14="http://schemas.microsoft.com/office/drawing/2010/main"/>
              </a:ext>
            </a:extLst>
          </a:blip>
          <a:srcRect/>
          <a:stretch>
            <a:fillRect/>
          </a:stretch>
        </p:blipFill>
        <p:spPr>
          <a:xfrm>
            <a:off x="7339815" y="5270682"/>
            <a:ext cx="1667217" cy="1360659"/>
          </a:xfrm>
          <a:prstGeom prst="rect">
            <a:avLst/>
          </a:prstGeom>
        </p:spPr>
      </p:pic>
    </p:spTree>
    <p:extLst>
      <p:ext uri="{BB962C8B-B14F-4D97-AF65-F5344CB8AC3E}">
        <p14:creationId xmlns:p14="http://schemas.microsoft.com/office/powerpoint/2010/main" val="95239770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IMING" val="|26.5|38.2|9.4"/>
</p:tagLst>
</file>

<file path=ppt/tags/tag2.xml><?xml version="1.0" encoding="utf-8"?>
<p:tagLst xmlns:a="http://schemas.openxmlformats.org/drawingml/2006/main" xmlns:r="http://schemas.openxmlformats.org/officeDocument/2006/relationships" xmlns:p="http://schemas.openxmlformats.org/presentationml/2006/main">
  <p:tag name="TIMING" val="|19.6|12.9|9.5"/>
</p:tagLst>
</file>

<file path=ppt/theme/theme1.xml><?xml version="1.0" encoding="utf-8"?>
<a:theme xmlns:a="http://schemas.openxmlformats.org/drawingml/2006/main" name="Caries1">
  <a:themeElements>
    <a:clrScheme name="Clinical Calibration Institute">
      <a:dk1>
        <a:srgbClr val="002957"/>
      </a:dk1>
      <a:lt1>
        <a:srgbClr val="F8F9FF"/>
      </a:lt1>
      <a:dk2>
        <a:srgbClr val="1A1A1A"/>
      </a:dk2>
      <a:lt2>
        <a:srgbClr val="EAF1FF"/>
      </a:lt2>
      <a:accent1>
        <a:srgbClr val="0074FF"/>
      </a:accent1>
      <a:accent2>
        <a:srgbClr val="FF9000"/>
      </a:accent2>
      <a:accent3>
        <a:srgbClr val="5CE116"/>
      </a:accent3>
      <a:accent4>
        <a:srgbClr val="009688"/>
      </a:accent4>
      <a:accent5>
        <a:srgbClr val="B500F2"/>
      </a:accent5>
      <a:accent6>
        <a:srgbClr val="FFD438"/>
      </a:accent6>
      <a:hlink>
        <a:srgbClr val="0074FF"/>
      </a:hlink>
      <a:folHlink>
        <a:srgbClr val="A64AC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Caries1">
  <a:themeElements>
    <a:clrScheme name="Clinical Calibration Institute">
      <a:dk1>
        <a:srgbClr val="002957"/>
      </a:dk1>
      <a:lt1>
        <a:srgbClr val="F8F9FF"/>
      </a:lt1>
      <a:dk2>
        <a:srgbClr val="1A1A1A"/>
      </a:dk2>
      <a:lt2>
        <a:srgbClr val="EAF1FF"/>
      </a:lt2>
      <a:accent1>
        <a:srgbClr val="0074FF"/>
      </a:accent1>
      <a:accent2>
        <a:srgbClr val="FF9000"/>
      </a:accent2>
      <a:accent3>
        <a:srgbClr val="5CE116"/>
      </a:accent3>
      <a:accent4>
        <a:srgbClr val="009688"/>
      </a:accent4>
      <a:accent5>
        <a:srgbClr val="B500F2"/>
      </a:accent5>
      <a:accent6>
        <a:srgbClr val="FFD438"/>
      </a:accent6>
      <a:hlink>
        <a:srgbClr val="0074FF"/>
      </a:hlink>
      <a:folHlink>
        <a:srgbClr val="A64AC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4.xml><?xml version="1.0" encoding="utf-8"?>
<a:theme xmlns:a="http://schemas.openxmlformats.org/drawingml/2006/main" name="1_Caries1">
  <a:themeElements>
    <a:clrScheme name="Clinical Calibration Institute">
      <a:dk1>
        <a:srgbClr val="002957"/>
      </a:dk1>
      <a:lt1>
        <a:srgbClr val="F8F9FF"/>
      </a:lt1>
      <a:dk2>
        <a:srgbClr val="1A1A1A"/>
      </a:dk2>
      <a:lt2>
        <a:srgbClr val="EAF1FF"/>
      </a:lt2>
      <a:accent1>
        <a:srgbClr val="0074FF"/>
      </a:accent1>
      <a:accent2>
        <a:srgbClr val="FF9000"/>
      </a:accent2>
      <a:accent3>
        <a:srgbClr val="5CE116"/>
      </a:accent3>
      <a:accent4>
        <a:srgbClr val="009688"/>
      </a:accent4>
      <a:accent5>
        <a:srgbClr val="B500F2"/>
      </a:accent5>
      <a:accent6>
        <a:srgbClr val="FFD438"/>
      </a:accent6>
      <a:hlink>
        <a:srgbClr val="0074FF"/>
      </a:hlink>
      <a:folHlink>
        <a:srgbClr val="A64AC9"/>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5.xml><?xml version="1.0" encoding="utf-8"?>
<a:theme xmlns:a="http://schemas.openxmlformats.org/drawingml/2006/main" name="2_Caries1">
  <a:themeElements>
    <a:clrScheme name="Clinical Calibration Institute">
      <a:dk1>
        <a:srgbClr val="002957"/>
      </a:dk1>
      <a:lt1>
        <a:srgbClr val="F8F9FF"/>
      </a:lt1>
      <a:dk2>
        <a:srgbClr val="1A1A1A"/>
      </a:dk2>
      <a:lt2>
        <a:srgbClr val="EAF1FF"/>
      </a:lt2>
      <a:accent1>
        <a:srgbClr val="0074FF"/>
      </a:accent1>
      <a:accent2>
        <a:srgbClr val="FF9000"/>
      </a:accent2>
      <a:accent3>
        <a:srgbClr val="5CE116"/>
      </a:accent3>
      <a:accent4>
        <a:srgbClr val="009688"/>
      </a:accent4>
      <a:accent5>
        <a:srgbClr val="B500F2"/>
      </a:accent5>
      <a:accent6>
        <a:srgbClr val="FFD438"/>
      </a:accent6>
      <a:hlink>
        <a:srgbClr val="0074FF"/>
      </a:hlink>
      <a:folHlink>
        <a:srgbClr val="A64AC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Office Theme">
  <a:themeElements>
    <a:clrScheme name="Office">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438</TotalTime>
  <Words>9624</Words>
  <Application>Microsoft Office PowerPoint</Application>
  <PresentationFormat>Widescreen</PresentationFormat>
  <Paragraphs>492</Paragraphs>
  <Slides>59</Slides>
  <Notes>53</Notes>
  <HiddenSlides>0</HiddenSlides>
  <MMClips>0</MMClips>
  <ScaleCrop>false</ScaleCrop>
  <HeadingPairs>
    <vt:vector size="6" baseType="variant">
      <vt:variant>
        <vt:lpstr>Fonts Used</vt:lpstr>
      </vt:variant>
      <vt:variant>
        <vt:i4>18</vt:i4>
      </vt:variant>
      <vt:variant>
        <vt:lpstr>Theme</vt:lpstr>
      </vt:variant>
      <vt:variant>
        <vt:i4>5</vt:i4>
      </vt:variant>
      <vt:variant>
        <vt:lpstr>Slide Titles</vt:lpstr>
      </vt:variant>
      <vt:variant>
        <vt:i4>59</vt:i4>
      </vt:variant>
    </vt:vector>
  </HeadingPairs>
  <TitlesOfParts>
    <vt:vector size="82" baseType="lpstr">
      <vt:lpstr>Proxima Nova Light</vt:lpstr>
      <vt:lpstr>Gill Sans Nova</vt:lpstr>
      <vt:lpstr>Oswald</vt:lpstr>
      <vt:lpstr>Montserrat Medium</vt:lpstr>
      <vt:lpstr>Calibri (MS) Bold</vt:lpstr>
      <vt:lpstr>Gill Sans Bold</vt:lpstr>
      <vt:lpstr>Aptos Display</vt:lpstr>
      <vt:lpstr>Montserrat</vt:lpstr>
      <vt:lpstr>Proxima Nova</vt:lpstr>
      <vt:lpstr>Oswald SemiBold</vt:lpstr>
      <vt:lpstr>DM Sans Medium</vt:lpstr>
      <vt:lpstr>Noto Sans Symbols</vt:lpstr>
      <vt:lpstr>DM Sans 14pt Medium</vt:lpstr>
      <vt:lpstr>Calibri</vt:lpstr>
      <vt:lpstr>Arial</vt:lpstr>
      <vt:lpstr>Gill Sans</vt:lpstr>
      <vt:lpstr>Aptos</vt:lpstr>
      <vt:lpstr>PT Sans</vt:lpstr>
      <vt:lpstr>Caries1</vt:lpstr>
      <vt:lpstr>Caries1</vt:lpstr>
      <vt:lpstr>Office Theme</vt:lpstr>
      <vt:lpstr>1_Caries1</vt:lpstr>
      <vt:lpstr>2_Caries1</vt:lpstr>
      <vt:lpstr>PowerPoint Presentation</vt:lpstr>
      <vt:lpstr>PowerPoint Presentation</vt:lpstr>
      <vt:lpstr>P4 MEDICINE Leroy Hood, MD 2010</vt:lpstr>
      <vt:lpstr>P4 Dentistry/Caries Risk Management (CRM)</vt:lpstr>
      <vt:lpstr>PowerPoint Presentation</vt:lpstr>
      <vt:lpstr>PowerPoint Presentation</vt:lpstr>
      <vt:lpstr>PowerPoint Presentation</vt:lpstr>
      <vt:lpstr>PowerPoint Presentation</vt:lpstr>
      <vt:lpstr>PowerPoint Presentation</vt:lpstr>
      <vt:lpstr>Halasa-Rappel YA, Ng MW, Gaumer G, Banks DA.How useful are current caries risk assessment tools in informing the oral health care decision-making process? J Am Dent Assoc. 2019 Feb;150(2):91-102. 10 CRA models, 1-20 yo.</vt:lpstr>
      <vt:lpstr>PowerPoint Presentation</vt:lpstr>
      <vt:lpstr>PowerPoint Presentation</vt:lpstr>
      <vt:lpstr>Caries Risk Assessment</vt:lpstr>
      <vt:lpstr>Caries Risk Assessment</vt:lpstr>
      <vt:lpstr>PowerPoint Presentation</vt:lpstr>
      <vt:lpstr>PowerPoint Presentation</vt:lpstr>
      <vt:lpstr>PowerPoint Presentation</vt:lpstr>
      <vt:lpstr>PowerPoint Presentation</vt:lpstr>
      <vt:lpstr>PowerPoint Presentation</vt:lpstr>
      <vt:lpstr>Biometric Test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Caries Risk Assessment</vt:lpstr>
      <vt:lpstr>PowerPoint Presentation</vt:lpstr>
      <vt:lpstr>Reparative Strategies</vt:lpstr>
      <vt:lpstr>Monitor with AI Radiography Programs</vt:lpstr>
      <vt:lpstr>PowerPoint Presentation</vt:lpstr>
      <vt:lpstr>PowerPoint Presentation</vt:lpstr>
      <vt:lpstr>Ishizuka Y, Lehrkinder A, Nordström A, Lingström P: Effect of Different Toothbrushing Routines on Interproximal Fluoride Concentration. Caries Res 2020;54:343-349. doi: 10.1159/000510181</vt:lpstr>
      <vt:lpstr>PowerPoint Presentation</vt:lpstr>
      <vt:lpstr>PowerPoint Presentation</vt:lpstr>
      <vt:lpstr>PowerPoint Presentation</vt:lpstr>
      <vt:lpstr>PowerPoint Presentation</vt:lpstr>
      <vt:lpstr>When to Remineralize</vt:lpstr>
      <vt:lpstr>PowerPoint Presentation</vt:lpstr>
      <vt:lpstr>PowerPoint Presentation</vt:lpstr>
      <vt:lpstr>Non-Restorative Treatment Recommendations</vt:lpstr>
      <vt:lpstr>When to Monitor, Remineralize or Restore</vt:lpstr>
      <vt:lpstr>PowerPoint Presentation</vt:lpstr>
      <vt:lpstr>PowerPoint Presentation</vt:lpstr>
      <vt:lpstr>DIAGNOdent Pen vs. Bitewing     (Permanent Teeth with Histology) </vt:lpstr>
      <vt:lpstr>PowerPoint Presentation</vt:lpstr>
      <vt:lpstr>PowerPoint Presentation</vt:lpstr>
      <vt:lpstr>PowerPoint Presentation</vt:lpstr>
      <vt:lpstr>Nascimento MM, Ribeiro AP, Delgado AJ, et al. Temporary Tooth Separation to Improve Assessment of Approximal Caries Lesions: A School-Based Study. Oper Dent. 2020 Nov 1;45(6):581-588. </vt:lpstr>
      <vt:lpstr>When to Restore</vt:lpstr>
      <vt:lpstr>When to Stop</vt:lpstr>
      <vt:lpstr>Ricucci D, Siqueira JF Jr. Bacteriologic Status of Non-Cavitated Proximal Enamel Caries Lesions. A Histologic and Histobacteriologic Study. J Dent. 2020 Sep;100:103422.</vt:lpstr>
      <vt:lpstr>Ricucci D, Siqueira JF Jr, Rôças IN, Lipski M, Shiban A, Tay FR. Pulp and dentine responses to selective caries excavation: A histological and histobacteriological human study. J Dent. 2020 Sep;100:103430. 12 teeth exo</vt:lpstr>
      <vt:lpstr>Ramezanzade S, Bjørndal L, Chen H, Baysan A. Effectiveness of Stepwise Excavation or Selective Excavation in Comparison with Non-Selective Caries Removal in Managing Deep Caries in Vital Permanent Teeth: A Systematic Review with Trial Sequential, Pairwise, and Network Meta-Analyses. Caries Res. 2026;60(1):80-109. doi: 10.1159/000545052. Epub 2025 Apr 4. PMID: 40188822. 19 Studies</vt:lpstr>
      <vt:lpstr>Summary</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Kim Kutsch</dc:creator>
  <cp:lastModifiedBy>Ashley Latimer</cp:lastModifiedBy>
  <cp:revision>18</cp:revision>
  <dcterms:created xsi:type="dcterms:W3CDTF">2025-06-09T19:04:19Z</dcterms:created>
  <dcterms:modified xsi:type="dcterms:W3CDTF">2026-10-14T20:55:00Z</dcterms:modified>
</cp:coreProperties>
</file>